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9"/>
  </p:notesMasterIdLst>
  <p:sldIdLst>
    <p:sldId id="341" r:id="rId5"/>
    <p:sldId id="316" r:id="rId6"/>
    <p:sldId id="355" r:id="rId7"/>
    <p:sldId id="396" r:id="rId8"/>
    <p:sldId id="397" r:id="rId9"/>
    <p:sldId id="398" r:id="rId10"/>
    <p:sldId id="399" r:id="rId11"/>
    <p:sldId id="400" r:id="rId12"/>
    <p:sldId id="401" r:id="rId13"/>
    <p:sldId id="402" r:id="rId14"/>
    <p:sldId id="403" r:id="rId15"/>
    <p:sldId id="404" r:id="rId16"/>
    <p:sldId id="405" r:id="rId17"/>
    <p:sldId id="406" r:id="rId18"/>
    <p:sldId id="407" r:id="rId19"/>
    <p:sldId id="408" r:id="rId20"/>
    <p:sldId id="409" r:id="rId21"/>
    <p:sldId id="410" r:id="rId22"/>
    <p:sldId id="411" r:id="rId23"/>
    <p:sldId id="412" r:id="rId24"/>
    <p:sldId id="413" r:id="rId25"/>
    <p:sldId id="414" r:id="rId26"/>
    <p:sldId id="416" r:id="rId27"/>
    <p:sldId id="417"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 id="3" name="Sian Shaw" initials="SS" lastIdx="7" clrIdx="2">
    <p:extLst>
      <p:ext uri="{19B8F6BF-5375-455C-9EA6-DF929625EA0E}">
        <p15:presenceInfo xmlns:p15="http://schemas.microsoft.com/office/powerpoint/2012/main" userId="S-1-5-21-1719820890-308836166-311576647-5490" providerId="AD"/>
      </p:ext>
    </p:extLst>
  </p:cmAuthor>
  <p:cmAuthor id="4" name="Grazyna Richmond" initials="GR" lastIdx="7" clrIdx="3">
    <p:extLst>
      <p:ext uri="{19B8F6BF-5375-455C-9EA6-DF929625EA0E}">
        <p15:presenceInfo xmlns:p15="http://schemas.microsoft.com/office/powerpoint/2012/main" userId="Grazyna Richmond" providerId="None"/>
      </p:ext>
    </p:extLst>
  </p:cmAuthor>
  <p:cmAuthor id="5" name="Grazyna Richmond" initials="GR [2]" lastIdx="7" clrIdx="4">
    <p:extLst>
      <p:ext uri="{19B8F6BF-5375-455C-9EA6-DF929625EA0E}">
        <p15:presenceInfo xmlns:p15="http://schemas.microsoft.com/office/powerpoint/2012/main" userId="S-1-5-21-1719820890-308836166-311576647-3638" providerId="AD"/>
      </p:ext>
    </p:extLst>
  </p:cmAuthor>
  <p:cmAuthor id="6" name="Laura Arends" initials="LA [2]" lastIdx="6" clrIdx="5">
    <p:extLst>
      <p:ext uri="{19B8F6BF-5375-455C-9EA6-DF929625EA0E}">
        <p15:presenceInfo xmlns:p15="http://schemas.microsoft.com/office/powerpoint/2012/main" userId="S-1-5-21-1719820890-308836166-311576647-350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C63"/>
    <a:srgbClr val="9D9D9D"/>
    <a:srgbClr val="006E73"/>
    <a:srgbClr val="000000"/>
    <a:srgbClr val="E03540"/>
    <a:srgbClr val="F98228"/>
    <a:srgbClr val="74C8E6"/>
    <a:srgbClr val="6A86E2"/>
    <a:srgbClr val="96C88E"/>
    <a:srgbClr val="51B6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6B0BFC1-6B68-CB2B-A189-EDF3D199CBB2}" v="73" dt="2025-01-21T09:55:32.4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u Cash" userId="S::lou.cash@westminster-abbey.org::86be4a58-c22e-4e67-b9c9-cb87f0968146" providerId="AD" clId="Web-{C6B0BFC1-6B68-CB2B-A189-EDF3D199CBB2}"/>
    <pc:docChg chg="modSld">
      <pc:chgData name="Lou Cash" userId="S::lou.cash@westminster-abbey.org::86be4a58-c22e-4e67-b9c9-cb87f0968146" providerId="AD" clId="Web-{C6B0BFC1-6B68-CB2B-A189-EDF3D199CBB2}" dt="2025-01-21T10:00:57.118" v="117"/>
      <pc:docMkLst>
        <pc:docMk/>
      </pc:docMkLst>
      <pc:sldChg chg="modNotes">
        <pc:chgData name="Lou Cash" userId="S::lou.cash@westminster-abbey.org::86be4a58-c22e-4e67-b9c9-cb87f0968146" providerId="AD" clId="Web-{C6B0BFC1-6B68-CB2B-A189-EDF3D199CBB2}" dt="2025-01-21T09:29:46.707" v="5"/>
        <pc:sldMkLst>
          <pc:docMk/>
          <pc:sldMk cId="927207849" sldId="316"/>
        </pc:sldMkLst>
      </pc:sldChg>
      <pc:sldChg chg="modSp modNotes">
        <pc:chgData name="Lou Cash" userId="S::lou.cash@westminster-abbey.org::86be4a58-c22e-4e67-b9c9-cb87f0968146" providerId="AD" clId="Web-{C6B0BFC1-6B68-CB2B-A189-EDF3D199CBB2}" dt="2025-01-21T09:29:46.707" v="5"/>
        <pc:sldMkLst>
          <pc:docMk/>
          <pc:sldMk cId="4213500498" sldId="341"/>
        </pc:sldMkLst>
        <pc:spChg chg="mod">
          <ac:chgData name="Lou Cash" userId="S::lou.cash@westminster-abbey.org::86be4a58-c22e-4e67-b9c9-cb87f0968146" providerId="AD" clId="Web-{C6B0BFC1-6B68-CB2B-A189-EDF3D199CBB2}" dt="2025-01-21T09:28:52.972" v="1" actId="20577"/>
          <ac:spMkLst>
            <pc:docMk/>
            <pc:sldMk cId="4213500498" sldId="341"/>
            <ac:spMk id="8" creationId="{9DF1C1B0-F1BD-47BC-A23E-BFC4BDF8B584}"/>
          </ac:spMkLst>
        </pc:spChg>
      </pc:sldChg>
      <pc:sldChg chg="modNotes">
        <pc:chgData name="Lou Cash" userId="S::lou.cash@westminster-abbey.org::86be4a58-c22e-4e67-b9c9-cb87f0968146" providerId="AD" clId="Web-{C6B0BFC1-6B68-CB2B-A189-EDF3D199CBB2}" dt="2025-01-21T09:29:27.894" v="4"/>
        <pc:sldMkLst>
          <pc:docMk/>
          <pc:sldMk cId="3693174148" sldId="355"/>
        </pc:sldMkLst>
      </pc:sldChg>
      <pc:sldChg chg="modNotes">
        <pc:chgData name="Lou Cash" userId="S::lou.cash@westminster-abbey.org::86be4a58-c22e-4e67-b9c9-cb87f0968146" providerId="AD" clId="Web-{C6B0BFC1-6B68-CB2B-A189-EDF3D199CBB2}" dt="2025-01-21T09:29:46.707" v="5"/>
        <pc:sldMkLst>
          <pc:docMk/>
          <pc:sldMk cId="890684768" sldId="396"/>
        </pc:sldMkLst>
      </pc:sldChg>
      <pc:sldChg chg="modNotes">
        <pc:chgData name="Lou Cash" userId="S::lou.cash@westminster-abbey.org::86be4a58-c22e-4e67-b9c9-cb87f0968146" providerId="AD" clId="Web-{C6B0BFC1-6B68-CB2B-A189-EDF3D199CBB2}" dt="2025-01-21T09:29:46.707" v="5"/>
        <pc:sldMkLst>
          <pc:docMk/>
          <pc:sldMk cId="1523125105" sldId="397"/>
        </pc:sldMkLst>
      </pc:sldChg>
      <pc:sldChg chg="modSp modNotes">
        <pc:chgData name="Lou Cash" userId="S::lou.cash@westminster-abbey.org::86be4a58-c22e-4e67-b9c9-cb87f0968146" providerId="AD" clId="Web-{C6B0BFC1-6B68-CB2B-A189-EDF3D199CBB2}" dt="2025-01-21T09:34:18.699" v="26" actId="20577"/>
        <pc:sldMkLst>
          <pc:docMk/>
          <pc:sldMk cId="459723431" sldId="398"/>
        </pc:sldMkLst>
        <pc:spChg chg="mod">
          <ac:chgData name="Lou Cash" userId="S::lou.cash@westminster-abbey.org::86be4a58-c22e-4e67-b9c9-cb87f0968146" providerId="AD" clId="Web-{C6B0BFC1-6B68-CB2B-A189-EDF3D199CBB2}" dt="2025-01-21T09:34:18.699" v="26" actId="20577"/>
          <ac:spMkLst>
            <pc:docMk/>
            <pc:sldMk cId="459723431" sldId="398"/>
            <ac:spMk id="6" creationId="{9CF7766D-429E-43C7-AF8E-69F47191F67B}"/>
          </ac:spMkLst>
        </pc:spChg>
      </pc:sldChg>
      <pc:sldChg chg="modNotes">
        <pc:chgData name="Lou Cash" userId="S::lou.cash@westminster-abbey.org::86be4a58-c22e-4e67-b9c9-cb87f0968146" providerId="AD" clId="Web-{C6B0BFC1-6B68-CB2B-A189-EDF3D199CBB2}" dt="2025-01-21T09:29:46.707" v="5"/>
        <pc:sldMkLst>
          <pc:docMk/>
          <pc:sldMk cId="3922517080" sldId="399"/>
        </pc:sldMkLst>
      </pc:sldChg>
      <pc:sldChg chg="modNotes">
        <pc:chgData name="Lou Cash" userId="S::lou.cash@westminster-abbey.org::86be4a58-c22e-4e67-b9c9-cb87f0968146" providerId="AD" clId="Web-{C6B0BFC1-6B68-CB2B-A189-EDF3D199CBB2}" dt="2025-01-21T09:29:46.707" v="5"/>
        <pc:sldMkLst>
          <pc:docMk/>
          <pc:sldMk cId="1298909413" sldId="400"/>
        </pc:sldMkLst>
      </pc:sldChg>
      <pc:sldChg chg="modNotes">
        <pc:chgData name="Lou Cash" userId="S::lou.cash@westminster-abbey.org::86be4a58-c22e-4e67-b9c9-cb87f0968146" providerId="AD" clId="Web-{C6B0BFC1-6B68-CB2B-A189-EDF3D199CBB2}" dt="2025-01-21T09:29:46.707" v="5"/>
        <pc:sldMkLst>
          <pc:docMk/>
          <pc:sldMk cId="688599934" sldId="401"/>
        </pc:sldMkLst>
      </pc:sldChg>
      <pc:sldChg chg="modSp modNotes">
        <pc:chgData name="Lou Cash" userId="S::lou.cash@westminster-abbey.org::86be4a58-c22e-4e67-b9c9-cb87f0968146" providerId="AD" clId="Web-{C6B0BFC1-6B68-CB2B-A189-EDF3D199CBB2}" dt="2025-01-21T09:46:49.017" v="73" actId="20577"/>
        <pc:sldMkLst>
          <pc:docMk/>
          <pc:sldMk cId="1861710196" sldId="402"/>
        </pc:sldMkLst>
        <pc:spChg chg="mod">
          <ac:chgData name="Lou Cash" userId="S::lou.cash@westminster-abbey.org::86be4a58-c22e-4e67-b9c9-cb87f0968146" providerId="AD" clId="Web-{C6B0BFC1-6B68-CB2B-A189-EDF3D199CBB2}" dt="2025-01-21T09:46:49.017" v="73" actId="20577"/>
          <ac:spMkLst>
            <pc:docMk/>
            <pc:sldMk cId="1861710196" sldId="402"/>
            <ac:spMk id="6" creationId="{A0AF7FFA-6CF6-4601-8227-1C78DF7B0666}"/>
          </ac:spMkLst>
        </pc:spChg>
      </pc:sldChg>
      <pc:sldChg chg="modSp modNotes">
        <pc:chgData name="Lou Cash" userId="S::lou.cash@westminster-abbey.org::86be4a58-c22e-4e67-b9c9-cb87f0968146" providerId="AD" clId="Web-{C6B0BFC1-6B68-CB2B-A189-EDF3D199CBB2}" dt="2025-01-21T09:47:05.127" v="77" actId="20577"/>
        <pc:sldMkLst>
          <pc:docMk/>
          <pc:sldMk cId="2854410393" sldId="403"/>
        </pc:sldMkLst>
        <pc:spChg chg="mod">
          <ac:chgData name="Lou Cash" userId="S::lou.cash@westminster-abbey.org::86be4a58-c22e-4e67-b9c9-cb87f0968146" providerId="AD" clId="Web-{C6B0BFC1-6B68-CB2B-A189-EDF3D199CBB2}" dt="2025-01-21T09:47:05.127" v="77" actId="20577"/>
          <ac:spMkLst>
            <pc:docMk/>
            <pc:sldMk cId="2854410393" sldId="403"/>
            <ac:spMk id="6" creationId="{C7EBC52A-F13D-4029-AB31-C2AAF3293B4F}"/>
          </ac:spMkLst>
        </pc:spChg>
      </pc:sldChg>
      <pc:sldChg chg="modNotes">
        <pc:chgData name="Lou Cash" userId="S::lou.cash@westminster-abbey.org::86be4a58-c22e-4e67-b9c9-cb87f0968146" providerId="AD" clId="Web-{C6B0BFC1-6B68-CB2B-A189-EDF3D199CBB2}" dt="2025-01-21T09:29:46.707" v="5"/>
        <pc:sldMkLst>
          <pc:docMk/>
          <pc:sldMk cId="3056106957" sldId="405"/>
        </pc:sldMkLst>
      </pc:sldChg>
      <pc:sldChg chg="modNotes">
        <pc:chgData name="Lou Cash" userId="S::lou.cash@westminster-abbey.org::86be4a58-c22e-4e67-b9c9-cb87f0968146" providerId="AD" clId="Web-{C6B0BFC1-6B68-CB2B-A189-EDF3D199CBB2}" dt="2025-01-21T09:29:46.707" v="5"/>
        <pc:sldMkLst>
          <pc:docMk/>
          <pc:sldMk cId="967140759" sldId="406"/>
        </pc:sldMkLst>
      </pc:sldChg>
      <pc:sldChg chg="modNotes">
        <pc:chgData name="Lou Cash" userId="S::lou.cash@westminster-abbey.org::86be4a58-c22e-4e67-b9c9-cb87f0968146" providerId="AD" clId="Web-{C6B0BFC1-6B68-CB2B-A189-EDF3D199CBB2}" dt="2025-01-21T09:29:46.707" v="5"/>
        <pc:sldMkLst>
          <pc:docMk/>
          <pc:sldMk cId="672281570" sldId="407"/>
        </pc:sldMkLst>
      </pc:sldChg>
      <pc:sldChg chg="modNotes">
        <pc:chgData name="Lou Cash" userId="S::lou.cash@westminster-abbey.org::86be4a58-c22e-4e67-b9c9-cb87f0968146" providerId="AD" clId="Web-{C6B0BFC1-6B68-CB2B-A189-EDF3D199CBB2}" dt="2025-01-21T09:29:46.707" v="5"/>
        <pc:sldMkLst>
          <pc:docMk/>
          <pc:sldMk cId="3133527597" sldId="408"/>
        </pc:sldMkLst>
      </pc:sldChg>
      <pc:sldChg chg="modNotes">
        <pc:chgData name="Lou Cash" userId="S::lou.cash@westminster-abbey.org::86be4a58-c22e-4e67-b9c9-cb87f0968146" providerId="AD" clId="Web-{C6B0BFC1-6B68-CB2B-A189-EDF3D199CBB2}" dt="2025-01-21T09:29:46.707" v="5"/>
        <pc:sldMkLst>
          <pc:docMk/>
          <pc:sldMk cId="526813624" sldId="409"/>
        </pc:sldMkLst>
      </pc:sldChg>
      <pc:sldChg chg="modNotes">
        <pc:chgData name="Lou Cash" userId="S::lou.cash@westminster-abbey.org::86be4a58-c22e-4e67-b9c9-cb87f0968146" providerId="AD" clId="Web-{C6B0BFC1-6B68-CB2B-A189-EDF3D199CBB2}" dt="2025-01-21T09:29:46.707" v="5"/>
        <pc:sldMkLst>
          <pc:docMk/>
          <pc:sldMk cId="2403754134" sldId="410"/>
        </pc:sldMkLst>
      </pc:sldChg>
      <pc:sldChg chg="modNotes">
        <pc:chgData name="Lou Cash" userId="S::lou.cash@westminster-abbey.org::86be4a58-c22e-4e67-b9c9-cb87f0968146" providerId="AD" clId="Web-{C6B0BFC1-6B68-CB2B-A189-EDF3D199CBB2}" dt="2025-01-21T10:00:57.118" v="117"/>
        <pc:sldMkLst>
          <pc:docMk/>
          <pc:sldMk cId="2384678505" sldId="411"/>
        </pc:sldMkLst>
      </pc:sldChg>
      <pc:sldChg chg="modSp modNotes">
        <pc:chgData name="Lou Cash" userId="S::lou.cash@westminster-abbey.org::86be4a58-c22e-4e67-b9c9-cb87f0968146" providerId="AD" clId="Web-{C6B0BFC1-6B68-CB2B-A189-EDF3D199CBB2}" dt="2025-01-21T09:55:29.047" v="113"/>
        <pc:sldMkLst>
          <pc:docMk/>
          <pc:sldMk cId="2930392507" sldId="412"/>
        </pc:sldMkLst>
        <pc:spChg chg="mod">
          <ac:chgData name="Lou Cash" userId="S::lou.cash@westminster-abbey.org::86be4a58-c22e-4e67-b9c9-cb87f0968146" providerId="AD" clId="Web-{C6B0BFC1-6B68-CB2B-A189-EDF3D199CBB2}" dt="2025-01-21T09:53:33.825" v="80" actId="20577"/>
          <ac:spMkLst>
            <pc:docMk/>
            <pc:sldMk cId="2930392507" sldId="412"/>
            <ac:spMk id="6" creationId="{CC43A364-1FDB-4E05-A084-F0A6CC5BBE5F}"/>
          </ac:spMkLst>
        </pc:spChg>
      </pc:sldChg>
      <pc:sldChg chg="modNotes">
        <pc:chgData name="Lou Cash" userId="S::lou.cash@westminster-abbey.org::86be4a58-c22e-4e67-b9c9-cb87f0968146" providerId="AD" clId="Web-{C6B0BFC1-6B68-CB2B-A189-EDF3D199CBB2}" dt="2025-01-21T09:29:46.707" v="5"/>
        <pc:sldMkLst>
          <pc:docMk/>
          <pc:sldMk cId="1016448266" sldId="413"/>
        </pc:sldMkLst>
      </pc:sldChg>
      <pc:sldChg chg="modNotes">
        <pc:chgData name="Lou Cash" userId="S::lou.cash@westminster-abbey.org::86be4a58-c22e-4e67-b9c9-cb87f0968146" providerId="AD" clId="Web-{C6B0BFC1-6B68-CB2B-A189-EDF3D199CBB2}" dt="2025-01-21T09:29:46.707" v="5"/>
        <pc:sldMkLst>
          <pc:docMk/>
          <pc:sldMk cId="2042266544" sldId="414"/>
        </pc:sldMkLst>
      </pc:sldChg>
      <pc:sldChg chg="modNotes">
        <pc:chgData name="Lou Cash" userId="S::lou.cash@westminster-abbey.org::86be4a58-c22e-4e67-b9c9-cb87f0968146" providerId="AD" clId="Web-{C6B0BFC1-6B68-CB2B-A189-EDF3D199CBB2}" dt="2025-01-21T09:29:46.707" v="5"/>
        <pc:sldMkLst>
          <pc:docMk/>
          <pc:sldMk cId="2722715539" sldId="41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22/01/2025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Teacher: A ‘Patron Saint’ is a saint who is linked to particular groups of people, places or activities. For example, England, Scotland, Ireland and Wales all have their own Patron saints. Which saint is depicted in the stained-glass window? Which country is he the patron saint of? Do you know any of the others? </a:t>
            </a:r>
            <a:endParaRPr lang="en-US"/>
          </a:p>
          <a:p>
            <a:r>
              <a:rPr lang="en-GB"/>
              <a:t>(</a:t>
            </a:r>
            <a:r>
              <a:rPr lang="en-GB" sz="1200" kern="1200">
                <a:solidFill>
                  <a:schemeClr val="tx1"/>
                </a:solidFill>
                <a:effectLst/>
                <a:latin typeface="+mn-lt"/>
                <a:ea typeface="+mn-ea"/>
                <a:cs typeface="+mn-cs"/>
              </a:rPr>
              <a:t>St George is depicted in the window</a:t>
            </a:r>
            <a:r>
              <a:rPr lang="en-GB"/>
              <a:t> killing a dragon, </a:t>
            </a:r>
            <a:r>
              <a:rPr lang="en-GB" sz="1200" kern="1200">
                <a:solidFill>
                  <a:schemeClr val="tx1"/>
                </a:solidFill>
                <a:effectLst/>
                <a:latin typeface="+mn-lt"/>
                <a:ea typeface="+mn-ea"/>
                <a:cs typeface="+mn-cs"/>
              </a:rPr>
              <a:t>St </a:t>
            </a:r>
            <a:r>
              <a:rPr lang="en-GB"/>
              <a:t>George represents England. St </a:t>
            </a:r>
            <a:r>
              <a:rPr lang="en-GB" sz="1200" kern="1200">
                <a:solidFill>
                  <a:schemeClr val="tx1"/>
                </a:solidFill>
                <a:effectLst/>
                <a:latin typeface="+mn-lt"/>
                <a:ea typeface="+mn-ea"/>
                <a:cs typeface="+mn-cs"/>
              </a:rPr>
              <a:t>Andrew = Scotland, St Patrick = Ireland, St David = Wales) </a:t>
            </a:r>
            <a:endParaRPr lang="en-GB">
              <a:ea typeface="Calibri"/>
              <a:cs typeface="Calibri"/>
            </a:endParaRPr>
          </a:p>
          <a:p>
            <a:r>
              <a:rPr lang="en-GB" sz="1200" kern="1200">
                <a:solidFill>
                  <a:schemeClr val="tx1"/>
                </a:solidFill>
                <a:effectLst/>
                <a:latin typeface="+mn-lt"/>
                <a:ea typeface="+mn-ea"/>
                <a:cs typeface="+mn-cs"/>
              </a:rPr>
              <a:t>There are patron saints of things like music (St Cecilia), athletes (St Sebastian) and even random things like dentists (St Apollonia). </a:t>
            </a:r>
            <a:endParaRPr lang="en-GB"/>
          </a:p>
          <a:p>
            <a:r>
              <a:rPr lang="en-GB" sz="1200" kern="1200">
                <a:solidFill>
                  <a:schemeClr val="tx1"/>
                </a:solidFill>
                <a:effectLst/>
                <a:latin typeface="+mn-lt"/>
                <a:ea typeface="+mn-ea"/>
                <a:cs typeface="+mn-cs"/>
              </a:rPr>
              <a:t>St Edward the Confessor was once the patron saint of England until he was replaced with the more glamourous St George in 1348. St Edward the Confessor is still the patron saint of the royal family. </a:t>
            </a:r>
            <a:endParaRPr lang="en-GB">
              <a:ea typeface="Calibri" panose="020F0502020204030204"/>
              <a:cs typeface="Calibri" panose="020F0502020204030204"/>
            </a:endParaRPr>
          </a:p>
          <a:p>
            <a:endParaRPr lang="en-US">
              <a:cs typeface="Calibri" panose="020F0502020204030204"/>
            </a:endParaRPr>
          </a:p>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27345139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Teacher: Christians believe they can look to saints as examples for how to lead their own lives – they are like role models. Looking at the deeds of saints might help Christians to be inspired to live a better life.  Some Christians also believe that saints are like holy messengers who can pass on messages to God because they are close to him. This is called intercession. Just like we might call a friend on the phone to talk to about our problems, some Christians believe they can talk to a saint like a friend in Heaven. </a:t>
            </a:r>
          </a:p>
          <a:p>
            <a:endParaRPr lang="en-GB" baseline="0"/>
          </a:p>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24309178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How does someone become a saint? The decision to make someone a saint is called ‘canonisation’. Someone may be suggested to become a saint because they lived a particularly good life. Before someone can be made a saint, their life is studied in great detail by a group of church leaders. In the Roman Catholic Church, if the leaders approve of the information they find, the Pope can make the person a saint. </a:t>
            </a:r>
            <a:r>
              <a:rPr lang="en-GB" sz="1200"/>
              <a:t>Saints usually have two miracles attributed to them in order to be considered fit to be a saint. </a:t>
            </a:r>
            <a:r>
              <a:rPr lang="en-GB" sz="1200" kern="1200">
                <a:solidFill>
                  <a:schemeClr val="tx1"/>
                </a:solidFill>
                <a:effectLst/>
                <a:latin typeface="+mn-lt"/>
                <a:ea typeface="+mn-ea"/>
                <a:cs typeface="+mn-cs"/>
              </a:rPr>
              <a:t>What is a miracle? </a:t>
            </a:r>
          </a:p>
          <a:p>
            <a:endParaRPr lang="en-GB" baseline="0"/>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33451757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A </a:t>
            </a:r>
            <a:r>
              <a:rPr lang="en-GB" sz="1200" b="0" kern="1200">
                <a:solidFill>
                  <a:schemeClr val="tx1"/>
                </a:solidFill>
                <a:effectLst/>
                <a:latin typeface="+mn-lt"/>
                <a:ea typeface="+mn-ea"/>
                <a:cs typeface="+mn-cs"/>
              </a:rPr>
              <a:t>miracle is an extraordinary event that goes against nature, cannot be explained by science and that Christians believe is caused by God. Many individuals were ‘canonised’ (made saints) after it was said that miracles were taking place at their graves. After someone was made a saint, many people believed that the saints’ body was holy and would go to their grave to pray for a miracle – often to be healed of sickness or injury.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41560801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Teacher: St Edward the Confessor, who became king in 1042, said that if he became the king he would make a pilgrimage to Rome to thank God for making him king. When he became king, he realised that if he left England, someone else might try and be the king in his place. Instead of going on a pilgrimage to the church of St Peter in Rome, St Edward the Confessor built a new church dedicated to St Peter here in England. It was completed in 1065. The church became known as Westminster Abbey. St Edward the Confessor was buried in the church when he died in 1066. </a:t>
            </a:r>
          </a:p>
          <a:p>
            <a:endParaRPr lang="en-GB" sz="1200" kern="1200">
              <a:solidFill>
                <a:schemeClr val="tx1"/>
              </a:solidFill>
              <a:effectLst/>
              <a:latin typeface="+mn-lt"/>
              <a:ea typeface="+mn-ea"/>
              <a:cs typeface="+mn-cs"/>
            </a:endParaRPr>
          </a:p>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14922307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He was said to be a very kind and holy man who helped the poor and the sick. After his death, many stories were written about the holy life that Edward led. In 1120s, William of </a:t>
            </a:r>
            <a:r>
              <a:rPr lang="en-GB" sz="1200" kern="1200" err="1">
                <a:solidFill>
                  <a:schemeClr val="tx1"/>
                </a:solidFill>
                <a:effectLst/>
                <a:latin typeface="+mn-lt"/>
                <a:ea typeface="+mn-ea"/>
                <a:cs typeface="+mn-cs"/>
              </a:rPr>
              <a:t>Malmesbury</a:t>
            </a:r>
            <a:r>
              <a:rPr lang="en-GB" sz="1200" kern="1200">
                <a:solidFill>
                  <a:schemeClr val="tx1"/>
                </a:solidFill>
                <a:effectLst/>
                <a:latin typeface="+mn-lt"/>
                <a:ea typeface="+mn-ea"/>
                <a:cs typeface="+mn-cs"/>
              </a:rPr>
              <a:t> wrote of miracles St Edward the Confessor had performed during his lifetime, including the case of a blind man who regained his sight after his eyes were touched with water in which the kings hands had been washed. In 1136, a monk called Osbert who lived at Westminster Abbey published a book about the life of St Edward the Confessor, claiming that the king had been a holy man who could heal people with his touch.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15</a:t>
            </a:fld>
            <a:endParaRPr lang="en-GB"/>
          </a:p>
        </p:txBody>
      </p:sp>
    </p:spTree>
    <p:extLst>
      <p:ext uri="{BB962C8B-B14F-4D97-AF65-F5344CB8AC3E}">
        <p14:creationId xmlns:p14="http://schemas.microsoft.com/office/powerpoint/2010/main" val="13844066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H</a:t>
            </a:r>
            <a:r>
              <a:rPr lang="en-GB" sz="1200" i="0" kern="1200">
                <a:solidFill>
                  <a:schemeClr val="tx1"/>
                </a:solidFill>
                <a:effectLst/>
                <a:latin typeface="+mn-lt"/>
                <a:ea typeface="+mn-ea"/>
                <a:cs typeface="+mn-cs"/>
              </a:rPr>
              <a:t>and out ‘Why should Edward the Confessor be made a saint?’ document. </a:t>
            </a:r>
            <a:r>
              <a:rPr lang="en-GB" sz="1200" kern="1200">
                <a:solidFill>
                  <a:schemeClr val="tx1"/>
                </a:solidFill>
                <a:effectLst/>
                <a:latin typeface="+mn-lt"/>
                <a:ea typeface="+mn-ea"/>
                <a:cs typeface="+mn-cs"/>
              </a:rPr>
              <a:t>In pairs, read through some of the miracles associated with St Edward the Confessor and discuss the questions at the top of the page. Do you think he </a:t>
            </a:r>
            <a:r>
              <a:rPr lang="en-GB" sz="1200" b="0" kern="1200">
                <a:solidFill>
                  <a:schemeClr val="tx1"/>
                </a:solidFill>
                <a:effectLst/>
                <a:latin typeface="+mn-lt"/>
                <a:ea typeface="+mn-ea"/>
                <a:cs typeface="+mn-cs"/>
              </a:rPr>
              <a:t>should be made a saint?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16</a:t>
            </a:fld>
            <a:endParaRPr lang="en-GB"/>
          </a:p>
        </p:txBody>
      </p:sp>
    </p:spTree>
    <p:extLst>
      <p:ext uri="{BB962C8B-B14F-4D97-AF65-F5344CB8AC3E}">
        <p14:creationId xmlns:p14="http://schemas.microsoft.com/office/powerpoint/2010/main" val="4999038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Stories of the holy life of St Edward the Confessor and the miracles associated with him were sent to the Pope and in 1161, he was ‘canonised’ (made a saint). He was called ‘St Edward the Confessor’ to differentiate him from another saint named Edward (Edward The Martyr), and because he told people (confessed) about his love for God. After he was made a saint, many more people came to the Abbey to visit his grave and pray for miracles. </a:t>
            </a:r>
          </a:p>
          <a:p>
            <a:endParaRPr lang="en-GB" baseline="0"/>
          </a:p>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17</a:t>
            </a:fld>
            <a:endParaRPr lang="en-GB"/>
          </a:p>
        </p:txBody>
      </p:sp>
    </p:spTree>
    <p:extLst>
      <p:ext uri="{BB962C8B-B14F-4D97-AF65-F5344CB8AC3E}">
        <p14:creationId xmlns:p14="http://schemas.microsoft.com/office/powerpoint/2010/main" val="12502704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St Edward the Confessor was responsible for building the first great stone church of Westminster Abbey in 1065. King Henry III, who was devoted to St Edward the Confessor, decided to rebuild the Abbey 200 years later. As part of this rebuilding process, he built St Edward the Confessor a beautiful Shrine where his body could be placed. The new Abbey was consecrated on 13</a:t>
            </a:r>
            <a:r>
              <a:rPr lang="en-GB" sz="1200" kern="1200" baseline="30000">
                <a:solidFill>
                  <a:schemeClr val="tx1"/>
                </a:solidFill>
                <a:effectLst/>
                <a:latin typeface="+mn-lt"/>
                <a:ea typeface="+mn-ea"/>
                <a:cs typeface="+mn-cs"/>
              </a:rPr>
              <a:t>th</a:t>
            </a:r>
            <a:r>
              <a:rPr lang="en-GB" sz="1200" kern="1200">
                <a:solidFill>
                  <a:schemeClr val="tx1"/>
                </a:solidFill>
                <a:effectLst/>
                <a:latin typeface="+mn-lt"/>
                <a:ea typeface="+mn-ea"/>
                <a:cs typeface="+mn-cs"/>
              </a:rPr>
              <a:t> October, 1269, and during this special service, St Edward the Confessor’s body was moved into the new Shrine.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18</a:t>
            </a:fld>
            <a:endParaRPr lang="en-GB"/>
          </a:p>
        </p:txBody>
      </p:sp>
    </p:spTree>
    <p:extLst>
      <p:ext uri="{BB962C8B-B14F-4D97-AF65-F5344CB8AC3E}">
        <p14:creationId xmlns:p14="http://schemas.microsoft.com/office/powerpoint/2010/main" val="4447721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Teacher: </a:t>
            </a:r>
            <a:r>
              <a:rPr lang="en-GB" sz="1200" b="0" kern="1200">
                <a:solidFill>
                  <a:schemeClr val="tx1"/>
                </a:solidFill>
                <a:effectLst/>
                <a:latin typeface="+mn-lt"/>
                <a:ea typeface="+mn-ea"/>
                <a:cs typeface="+mn-cs"/>
              </a:rPr>
              <a:t>Here is an image of what the Shrine may have looked like when it was completed. </a:t>
            </a:r>
            <a:endParaRPr lang="en-US"/>
          </a:p>
          <a:p>
            <a:r>
              <a:rPr lang="en-GB" sz="1200" b="0" kern="1200">
                <a:solidFill>
                  <a:schemeClr val="tx1"/>
                </a:solidFill>
                <a:effectLst/>
                <a:latin typeface="+mn-lt"/>
                <a:ea typeface="+mn-ea"/>
                <a:cs typeface="+mn-cs"/>
              </a:rPr>
              <a:t>What can you see in the picture? Can you see the gold? Point out the people kneeling by the Shrine. </a:t>
            </a:r>
            <a:endParaRPr lang="en-GB"/>
          </a:p>
          <a:p>
            <a:r>
              <a:rPr lang="en-GB" sz="1200" b="0" kern="1200">
                <a:solidFill>
                  <a:schemeClr val="tx1"/>
                </a:solidFill>
                <a:effectLst/>
                <a:latin typeface="+mn-lt"/>
                <a:ea typeface="+mn-ea"/>
                <a:cs typeface="+mn-cs"/>
              </a:rPr>
              <a:t>What do you think they are doing? Explain that these people have come on a pilgrimage. </a:t>
            </a:r>
            <a:endParaRPr lang="en-GB"/>
          </a:p>
          <a:p>
            <a:r>
              <a:rPr lang="en-GB" sz="1200" b="0" kern="1200">
                <a:solidFill>
                  <a:schemeClr val="tx1"/>
                </a:solidFill>
                <a:effectLst/>
                <a:latin typeface="+mn-lt"/>
                <a:ea typeface="+mn-ea"/>
                <a:cs typeface="+mn-cs"/>
              </a:rPr>
              <a:t>What is a pilgrimage? A special holy journey to a place of religious importance. A person who makes a pilgrimage is called a pilgrim. Many pilgrims would come to visit the Shrine of St Edward the Confessor and pray for miracles of healing. The niches in the shrine allowed for pilgrims to get as close to the body of St Edward the Confessor as possible. </a:t>
            </a:r>
            <a:endParaRPr lang="en-GB">
              <a:ea typeface="Calibri" panose="020F0502020204030204"/>
              <a:cs typeface="Calibri" panose="020F0502020204030204"/>
            </a:endParaRPr>
          </a:p>
          <a:p>
            <a:endParaRPr lang="en-GB" sz="1200" kern="1200">
              <a:solidFill>
                <a:schemeClr val="tx1"/>
              </a:solidFill>
              <a:effectLst/>
              <a:latin typeface="+mn-lt"/>
              <a:ea typeface="+mn-ea"/>
              <a:cs typeface="+mn-cs"/>
            </a:endParaRPr>
          </a:p>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19</a:t>
            </a:fld>
            <a:endParaRPr lang="en-GB"/>
          </a:p>
        </p:txBody>
      </p:sp>
    </p:spTree>
    <p:extLst>
      <p:ext uri="{BB962C8B-B14F-4D97-AF65-F5344CB8AC3E}">
        <p14:creationId xmlns:p14="http://schemas.microsoft.com/office/powerpoint/2010/main" val="2167039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sz="1200" kern="1200">
                <a:solidFill>
                  <a:schemeClr val="tx1"/>
                </a:solidFill>
                <a:effectLst/>
                <a:latin typeface="+mn-lt"/>
                <a:ea typeface="+mn-ea"/>
                <a:cs typeface="+mn-cs"/>
              </a:rPr>
              <a:t>Teacher: The shrine is located at the heart of the Abbey within the Chapel of St Edward the Confessor. It is the only shrine in the UK with a person’s </a:t>
            </a:r>
            <a:r>
              <a:rPr lang="en-GB"/>
              <a:t>entire body</a:t>
            </a:r>
            <a:r>
              <a:rPr lang="en-GB" sz="1200" kern="1200">
                <a:solidFill>
                  <a:schemeClr val="tx1"/>
                </a:solidFill>
                <a:effectLst/>
                <a:latin typeface="+mn-lt"/>
                <a:ea typeface="+mn-ea"/>
                <a:cs typeface="+mn-cs"/>
              </a:rPr>
              <a:t> still buried there. Prayers still take place in the shrine every day. Although some Christians may no longer believe that St Edward the Confessor has the power to heal people, many still see the shrine as a special place where they can feel close to God. Many see St Edward the Confessor as a kind and generous king who loved Jesus and tried to live like him, and these are some of the reasons why people still visit today.  The shrine is now very </a:t>
            </a:r>
            <a:r>
              <a:rPr lang="en-GB"/>
              <a:t>fragile but it is still opened twice every day for people to pray beside.</a:t>
            </a: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20</a:t>
            </a:fld>
            <a:endParaRPr lang="en-GB"/>
          </a:p>
        </p:txBody>
      </p:sp>
    </p:spTree>
    <p:extLst>
      <p:ext uri="{BB962C8B-B14F-4D97-AF65-F5344CB8AC3E}">
        <p14:creationId xmlns:p14="http://schemas.microsoft.com/office/powerpoint/2010/main" val="3674836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Teacher: Edwardtide is a period during which the Abbey celebrates the life of St Edward the Confessor. It is in October, on or near to the 13</a:t>
            </a:r>
            <a:r>
              <a:rPr lang="en-GB" sz="1200" kern="1200" baseline="30000">
                <a:solidFill>
                  <a:schemeClr val="tx1"/>
                </a:solidFill>
                <a:effectLst/>
                <a:latin typeface="+mn-lt"/>
                <a:ea typeface="+mn-ea"/>
                <a:cs typeface="+mn-cs"/>
              </a:rPr>
              <a:t>th</a:t>
            </a:r>
            <a:r>
              <a:rPr lang="en-GB" sz="1200" kern="1200">
                <a:solidFill>
                  <a:schemeClr val="tx1"/>
                </a:solidFill>
                <a:effectLst/>
                <a:latin typeface="+mn-lt"/>
                <a:ea typeface="+mn-ea"/>
                <a:cs typeface="+mn-cs"/>
              </a:rPr>
              <a:t> which is the date that St Edward the Confessor’s body was moved into the shrine where it is today. Special services are held in the Chapel of St Edward the Confessor and pilgrims travel to Westminster Abbey to be able to go to these services. The invitation is to ‘</a:t>
            </a:r>
            <a:r>
              <a:rPr lang="en-US" sz="1200" kern="1200">
                <a:solidFill>
                  <a:schemeClr val="tx1"/>
                </a:solidFill>
                <a:effectLst/>
                <a:latin typeface="+mn-lt"/>
                <a:ea typeface="+mn-ea"/>
                <a:cs typeface="+mn-cs"/>
              </a:rPr>
              <a:t>join us to commemorate the life and work of St Edward, king and confessor, in prayer and praise.’ </a:t>
            </a:r>
            <a:r>
              <a:rPr lang="en-GB" sz="1200" kern="1200">
                <a:solidFill>
                  <a:schemeClr val="tx1"/>
                </a:solidFill>
                <a:effectLst/>
                <a:latin typeface="+mn-lt"/>
                <a:ea typeface="+mn-ea"/>
                <a:cs typeface="+mn-cs"/>
              </a:rPr>
              <a:t>The closest Saturday is a ‘National Pilgrimage Day’ so that many pilgrims can gather together to visit the shrine.</a:t>
            </a:r>
          </a:p>
          <a:p>
            <a:endParaRPr lang="en-GB" sz="1200" kern="1200">
              <a:solidFill>
                <a:schemeClr val="tx1"/>
              </a:solidFill>
              <a:effectLst/>
              <a:latin typeface="+mn-lt"/>
              <a:ea typeface="+mn-ea"/>
              <a:cs typeface="+mn-cs"/>
            </a:endParaRPr>
          </a:p>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21</a:t>
            </a:fld>
            <a:endParaRPr lang="en-GB"/>
          </a:p>
        </p:txBody>
      </p:sp>
    </p:spTree>
    <p:extLst>
      <p:ext uri="{BB962C8B-B14F-4D97-AF65-F5344CB8AC3E}">
        <p14:creationId xmlns:p14="http://schemas.microsoft.com/office/powerpoint/2010/main" val="14866474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Teacher: </a:t>
            </a:r>
          </a:p>
          <a:p>
            <a:r>
              <a:rPr lang="en-GB" sz="1200" kern="1200">
                <a:solidFill>
                  <a:schemeClr val="tx1"/>
                </a:solidFill>
                <a:effectLst/>
                <a:latin typeface="+mn-lt"/>
                <a:ea typeface="+mn-ea"/>
                <a:cs typeface="+mn-cs"/>
              </a:rPr>
              <a:t>1) Why are saints important to Christians? Christians look to them as an example of how to lead their lives. Some Christians believe that saints are like holy messengers who can pass on messages to God (intercession). Some Christians believe that God can perform miracles through saints.</a:t>
            </a:r>
          </a:p>
          <a:p>
            <a:r>
              <a:rPr lang="en-GB" sz="1200" kern="1200">
                <a:solidFill>
                  <a:schemeClr val="tx1"/>
                </a:solidFill>
                <a:effectLst/>
                <a:latin typeface="+mn-lt"/>
                <a:ea typeface="+mn-ea"/>
                <a:cs typeface="+mn-cs"/>
              </a:rPr>
              <a:t>2) What is a miracle? An extraordinary event that goes against nature, cannot be explained by science and that Christians believe is caused by God. </a:t>
            </a:r>
          </a:p>
          <a:p>
            <a:r>
              <a:rPr lang="en-GB" sz="1200" kern="1200">
                <a:solidFill>
                  <a:schemeClr val="tx1"/>
                </a:solidFill>
                <a:effectLst/>
                <a:latin typeface="+mn-lt"/>
                <a:ea typeface="+mn-ea"/>
                <a:cs typeface="+mn-cs"/>
              </a:rPr>
              <a:t>3) What does being ‘canonised’ mean? Being made a saint. </a:t>
            </a:r>
          </a:p>
          <a:p>
            <a:r>
              <a:rPr lang="en-GB" sz="1200" kern="1200">
                <a:solidFill>
                  <a:schemeClr val="tx1"/>
                </a:solidFill>
                <a:effectLst/>
                <a:latin typeface="+mn-lt"/>
                <a:ea typeface="+mn-ea"/>
                <a:cs typeface="+mn-cs"/>
              </a:rPr>
              <a:t>4) Why was Edward the Confessor made a saint? Because he was said to have led a holy life and many miracles are associated with him. </a:t>
            </a:r>
          </a:p>
          <a:p>
            <a:r>
              <a:rPr lang="en-GB" sz="1200" kern="1200">
                <a:solidFill>
                  <a:schemeClr val="tx1"/>
                </a:solidFill>
                <a:effectLst/>
                <a:latin typeface="+mn-lt"/>
                <a:ea typeface="+mn-ea"/>
                <a:cs typeface="+mn-cs"/>
              </a:rPr>
              <a:t>5) Why is he called Edward the ‘Confessor’? To differentiate him from another saint named Edward (Edward The Martyr), and because he told people (confessed) about his love for God.</a:t>
            </a:r>
          </a:p>
          <a:p>
            <a:r>
              <a:rPr lang="en-GB" sz="1200" kern="1200">
                <a:solidFill>
                  <a:schemeClr val="tx1"/>
                </a:solidFill>
                <a:effectLst/>
                <a:latin typeface="+mn-lt"/>
                <a:ea typeface="+mn-ea"/>
                <a:cs typeface="+mn-cs"/>
              </a:rPr>
              <a:t>6) Where is St Edward the Confessor’s body today? In the Shrine within Westminster Abbey.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22</a:t>
            </a:fld>
            <a:endParaRPr lang="en-GB"/>
          </a:p>
        </p:txBody>
      </p:sp>
    </p:spTree>
    <p:extLst>
      <p:ext uri="{BB962C8B-B14F-4D97-AF65-F5344CB8AC3E}">
        <p14:creationId xmlns:p14="http://schemas.microsoft.com/office/powerpoint/2010/main" val="3529913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23</a:t>
            </a:fld>
            <a:endParaRPr lang="en-GB"/>
          </a:p>
        </p:txBody>
      </p:sp>
    </p:spTree>
    <p:extLst>
      <p:ext uri="{BB962C8B-B14F-4D97-AF65-F5344CB8AC3E}">
        <p14:creationId xmlns:p14="http://schemas.microsoft.com/office/powerpoint/2010/main" val="25677636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a:p>
        </p:txBody>
      </p:sp>
      <p:sp>
        <p:nvSpPr>
          <p:cNvPr id="4" name="Slide Number Placeholder 3"/>
          <p:cNvSpPr>
            <a:spLocks noGrp="1"/>
          </p:cNvSpPr>
          <p:nvPr>
            <p:ph type="sldNum" sz="quarter" idx="5"/>
          </p:nvPr>
        </p:nvSpPr>
        <p:spPr/>
        <p:txBody>
          <a:bodyPr/>
          <a:lstStyle/>
          <a:p>
            <a:fld id="{5C249C6D-FBAB-4560-AF80-E37FDE38022A}" type="slidenum">
              <a:rPr lang="en-GB" smtClean="0"/>
              <a:t>24</a:t>
            </a:fld>
            <a:endParaRPr lang="en-GB"/>
          </a:p>
        </p:txBody>
      </p:sp>
    </p:spTree>
    <p:extLst>
      <p:ext uri="{BB962C8B-B14F-4D97-AF65-F5344CB8AC3E}">
        <p14:creationId xmlns:p14="http://schemas.microsoft.com/office/powerpoint/2010/main" val="897815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a:p>
            <a:endParaRPr lang="en-GB" baseline="0"/>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3541400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Teacher: What is this an image of? What sort of building is it? This is Westminster Abbey, a famous church in London. There has been a church on this site for over 1,000 years. It is the resting place of an English saint – St Edward the Confessor. </a:t>
            </a:r>
          </a:p>
          <a:p>
            <a:endParaRPr lang="en-GB" sz="1200" kern="1200">
              <a:solidFill>
                <a:schemeClr val="tx1"/>
              </a:solidFill>
              <a:effectLst/>
              <a:latin typeface="+mn-lt"/>
              <a:ea typeface="+mn-ea"/>
              <a:cs typeface="+mn-cs"/>
            </a:endParaRPr>
          </a:p>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11364250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a:t>Teacher: Ask pupils to discuss with a partner what they already know about St Edward the Confessor. </a:t>
            </a:r>
            <a:r>
              <a:rPr lang="en-GB" sz="1200" kern="1200">
                <a:solidFill>
                  <a:schemeClr val="tx1"/>
                </a:solidFill>
                <a:effectLst/>
                <a:latin typeface="+mn-lt"/>
                <a:ea typeface="+mn-ea"/>
                <a:cs typeface="+mn-cs"/>
              </a:rPr>
              <a:t>You may have already done the lesson ‘Introducing St Edward the Confessor’ . If so, re-cap. </a:t>
            </a:r>
            <a:endParaRPr lang="en-GB" baseline="0"/>
          </a:p>
          <a:p>
            <a:endParaRPr lang="en-GB" baseline="0"/>
          </a:p>
          <a:p>
            <a:r>
              <a:rPr lang="en-GB" baseline="0"/>
              <a:t>Images: </a:t>
            </a:r>
          </a:p>
          <a:p>
            <a:r>
              <a:rPr lang="en-GB" baseline="0"/>
              <a:t>St Edward the Confessor tapestry – ©2025 Dean and Chapter of Westminster</a:t>
            </a:r>
          </a:p>
          <a:p>
            <a:r>
              <a:rPr lang="en-GB" baseline="0"/>
              <a:t>St Edward the Confessor icon – ©2025 Dean and Chapter of Westminster </a:t>
            </a:r>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5320290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He was an Anglo-Saxon king of England who lived nearly a thousand years ago. He ruled from 1042-1066. St Edward the Confessor was responsible for building the first great stone church at Westminster Abbey (completed 1065). St Edward the Confessor was said to have led a very holy life. Because of this, he was made a saint. We are going to explore more today about how St Edward the Confessor was ‘canonised’ (made a saint).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19069916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panose="020F0502020204030204"/>
              </a:rPr>
              <a:t>Teacher: </a:t>
            </a:r>
            <a:r>
              <a:rPr lang="en-GB" sz="1200" kern="1200">
                <a:solidFill>
                  <a:schemeClr val="tx1"/>
                </a:solidFill>
                <a:effectLst/>
                <a:latin typeface="+mn-lt"/>
                <a:ea typeface="+mn-ea"/>
                <a:cs typeface="+mn-cs"/>
              </a:rPr>
              <a:t>Ask pupils to talk in pairs. What do you already know about saints? Why are saints important to Christians? How does someone become a saint? </a:t>
            </a:r>
          </a:p>
          <a:p>
            <a:endParaRPr lang="en-US">
              <a:cs typeface="Calibri" panose="020F0502020204030204"/>
            </a:endParaRPr>
          </a:p>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2441314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Teacher: </a:t>
            </a:r>
            <a:r>
              <a:rPr lang="en-GB" sz="1200"/>
              <a:t>Christians believe that the living and the dead are united in one family through their relationship with God. A saint is someone who has led a holy life and is said to be especially close to God, in life and in death.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Some saints are prophets, or messengers of God. Others are healers, people who have good deeds, or martyrs</a:t>
            </a:r>
            <a:r>
              <a:rPr lang="en-GB" sz="1200" i="0" kern="1200">
                <a:solidFill>
                  <a:schemeClr val="tx1"/>
                </a:solidFill>
                <a:effectLst/>
                <a:latin typeface="+mn-lt"/>
                <a:ea typeface="+mn-ea"/>
                <a:cs typeface="+mn-cs"/>
              </a:rPr>
              <a:t>. (Check understanding of martyr - someone who has been killed for their faith) A person is usually declared a saint after their death and usually have two miracles attributed to them in order to be considered fit to be a saint. Which saints have you heard of before? With a partner, write down as many as you can in one minute. (If pupils are stuck, prompt them to think about the names of local parish churches.)</a:t>
            </a:r>
          </a:p>
          <a:p>
            <a:endParaRPr lang="en-GB" baseline="0"/>
          </a:p>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8217743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Teacher: There are lots of depictions of saints in churches. You might see statues, paintings, or stained-glass windows of saints. Usually a saint is depicted with a halo, as a sign to show that they are holy. They often have a symbol associated with them as well, so people can recognise which saint is which. The stained-glass window on the left shows St Edward the Confessor. He is usually shown holding a ring, which relates to one of the stories about him (you’ll hear about it later). St Peter on the right, is shown holding keys – St Peter is said to hold the keys to the gates of heaven.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St Edward the Confessor window – ©2025 Dean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Statues of saints in the Lady Chapel – ©2025 Dean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a:solidFill>
                  <a:schemeClr val="tx1"/>
                </a:solidFill>
                <a:effectLst/>
                <a:latin typeface="+mn-lt"/>
                <a:ea typeface="+mn-ea"/>
                <a:cs typeface="+mn-cs"/>
              </a:rPr>
              <a:t>Westminster </a:t>
            </a:r>
            <a:r>
              <a:rPr lang="en-GB" sz="1200" b="0" kern="1200" err="1">
                <a:solidFill>
                  <a:schemeClr val="tx1"/>
                </a:solidFill>
                <a:effectLst/>
                <a:latin typeface="+mn-lt"/>
                <a:ea typeface="+mn-ea"/>
                <a:cs typeface="+mn-cs"/>
              </a:rPr>
              <a:t>Retable</a:t>
            </a:r>
            <a:r>
              <a:rPr lang="en-GB" sz="1200" b="0" kern="1200">
                <a:solidFill>
                  <a:schemeClr val="tx1"/>
                </a:solidFill>
                <a:effectLst/>
                <a:latin typeface="+mn-lt"/>
                <a:ea typeface="+mn-ea"/>
                <a:cs typeface="+mn-cs"/>
              </a:rPr>
              <a:t> showing St Peter – ©2025 Dean &amp; Chapter of Westminster </a:t>
            </a:r>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7214670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18.jpe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©2025 Dean and Chapter of Westminster</a:t>
            </a:r>
          </a:p>
        </p:txBody>
      </p:sp>
      <p:sp>
        <p:nvSpPr>
          <p:cNvPr id="9" name="TextBox 8"/>
          <p:cNvSpPr txBox="1"/>
          <p:nvPr/>
        </p:nvSpPr>
        <p:spPr>
          <a:xfrm>
            <a:off x="352949" y="1174906"/>
            <a:ext cx="6949725" cy="523220"/>
          </a:xfrm>
          <a:prstGeom prst="rect">
            <a:avLst/>
          </a:prstGeom>
          <a:solidFill>
            <a:schemeClr val="tx2"/>
          </a:solidFill>
        </p:spPr>
        <p:txBody>
          <a:bodyPr wrap="square" rtlCol="0">
            <a:spAutoFit/>
          </a:bodyPr>
          <a:lstStyle/>
          <a:p>
            <a:r>
              <a:rPr lang="en-GB" sz="2800" b="1">
                <a:solidFill>
                  <a:schemeClr val="bg1"/>
                </a:solidFill>
                <a:latin typeface="+mj-lt"/>
              </a:rPr>
              <a:t>Becoming St Edward the Confessor</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38716A98-C643-4495-AAE2-0B413A6E6A6A}"/>
              </a:ext>
            </a:extLst>
          </p:cNvPr>
          <p:cNvSpPr>
            <a:spLocks noGrp="1"/>
          </p:cNvSpPr>
          <p:nvPr>
            <p:ph type="title"/>
          </p:nvPr>
        </p:nvSpPr>
        <p:spPr>
          <a:xfrm>
            <a:off x="363794" y="982132"/>
            <a:ext cx="8139248" cy="498197"/>
          </a:xfrm>
        </p:spPr>
        <p:txBody>
          <a:bodyPr/>
          <a:lstStyle/>
          <a:p>
            <a:r>
              <a:rPr lang="en-GB"/>
              <a:t>Patron Saints</a:t>
            </a:r>
          </a:p>
        </p:txBody>
      </p:sp>
      <p:sp>
        <p:nvSpPr>
          <p:cNvPr id="6" name="Content Placeholder 2">
            <a:extLst>
              <a:ext uri="{FF2B5EF4-FFF2-40B4-BE49-F238E27FC236}">
                <a16:creationId xmlns:a16="http://schemas.microsoft.com/office/drawing/2014/main" id="{A0AF7FFA-6CF6-4601-8227-1C78DF7B0666}"/>
              </a:ext>
            </a:extLst>
          </p:cNvPr>
          <p:cNvSpPr>
            <a:spLocks noGrp="1"/>
          </p:cNvSpPr>
          <p:nvPr>
            <p:ph idx="1"/>
          </p:nvPr>
        </p:nvSpPr>
        <p:spPr>
          <a:xfrm>
            <a:off x="363794" y="1674513"/>
            <a:ext cx="6628206" cy="4742053"/>
          </a:xfrm>
        </p:spPr>
        <p:txBody>
          <a:bodyPr vert="horz" lIns="0" tIns="0" rIns="0" bIns="0" rtlCol="0" anchor="t">
            <a:noAutofit/>
          </a:bodyPr>
          <a:lstStyle/>
          <a:p>
            <a:r>
              <a:rPr lang="en-GB" sz="1800"/>
              <a:t>A patron saint is a saint who is linked to particular groups of people, places or activities. </a:t>
            </a:r>
          </a:p>
          <a:p>
            <a:r>
              <a:rPr lang="en-GB" sz="1800"/>
              <a:t>England, Scotland, Wales and Ireland all have their own patron Saints. </a:t>
            </a:r>
          </a:p>
          <a:p>
            <a:r>
              <a:rPr lang="en-GB" sz="1800" b="1"/>
              <a:t>Which saint is depicted in this stained-glass window? </a:t>
            </a:r>
          </a:p>
          <a:p>
            <a:r>
              <a:rPr lang="en-GB" sz="1800" b="1"/>
              <a:t>Which country is he the patron saint of? </a:t>
            </a:r>
          </a:p>
          <a:p>
            <a:r>
              <a:rPr lang="en-GB" sz="1800" b="1"/>
              <a:t>Do you know the patron saints of the other countries that are part of Britain? </a:t>
            </a:r>
          </a:p>
          <a:p>
            <a:r>
              <a:rPr lang="en-GB" sz="1800"/>
              <a:t>There are saints associated with all sorts of things – St Cecilia is the patron saint of music, St. Sebastian is the patron saint of athletes and St Apollonia is the patron saint of dentists. </a:t>
            </a:r>
          </a:p>
          <a:p>
            <a:r>
              <a:rPr lang="en-GB" sz="1800"/>
              <a:t>Did you know? St Edward the Confessor was the patron saint of England until he was replaced in 1348. He is still the patron saint of the Royal Family. </a:t>
            </a:r>
          </a:p>
        </p:txBody>
      </p:sp>
      <p:pic>
        <p:nvPicPr>
          <p:cNvPr id="8" name="Picture 7">
            <a:extLst>
              <a:ext uri="{FF2B5EF4-FFF2-40B4-BE49-F238E27FC236}">
                <a16:creationId xmlns:a16="http://schemas.microsoft.com/office/drawing/2014/main" id="{D0C2B886-CCA3-47AC-BBB3-44674DEA99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92000" y="1650057"/>
            <a:ext cx="1999600" cy="4596782"/>
          </a:xfrm>
          <a:prstGeom prst="rect">
            <a:avLst/>
          </a:prstGeom>
        </p:spPr>
      </p:pic>
    </p:spTree>
    <p:extLst>
      <p:ext uri="{BB962C8B-B14F-4D97-AF65-F5344CB8AC3E}">
        <p14:creationId xmlns:p14="http://schemas.microsoft.com/office/powerpoint/2010/main" val="18617101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00AA4FAB-2C35-4EFE-A7C3-2FB841D70EAB}"/>
              </a:ext>
            </a:extLst>
          </p:cNvPr>
          <p:cNvSpPr>
            <a:spLocks noGrp="1"/>
          </p:cNvSpPr>
          <p:nvPr>
            <p:ph type="title"/>
          </p:nvPr>
        </p:nvSpPr>
        <p:spPr>
          <a:xfrm>
            <a:off x="263646" y="1136168"/>
            <a:ext cx="8139248" cy="517847"/>
          </a:xfrm>
        </p:spPr>
        <p:txBody>
          <a:bodyPr/>
          <a:lstStyle/>
          <a:p>
            <a:r>
              <a:rPr lang="en-GB"/>
              <a:t>Why are saints important to Christians? </a:t>
            </a:r>
          </a:p>
        </p:txBody>
      </p:sp>
      <p:sp>
        <p:nvSpPr>
          <p:cNvPr id="6" name="Content Placeholder 2">
            <a:extLst>
              <a:ext uri="{FF2B5EF4-FFF2-40B4-BE49-F238E27FC236}">
                <a16:creationId xmlns:a16="http://schemas.microsoft.com/office/drawing/2014/main" id="{C7EBC52A-F13D-4029-AB31-C2AAF3293B4F}"/>
              </a:ext>
            </a:extLst>
          </p:cNvPr>
          <p:cNvSpPr>
            <a:spLocks noGrp="1"/>
          </p:cNvSpPr>
          <p:nvPr>
            <p:ph idx="1"/>
          </p:nvPr>
        </p:nvSpPr>
        <p:spPr>
          <a:xfrm>
            <a:off x="3889385" y="2743653"/>
            <a:ext cx="4844521" cy="2325303"/>
          </a:xfrm>
        </p:spPr>
        <p:txBody>
          <a:bodyPr vert="horz" lIns="0" tIns="0" rIns="0" bIns="0" rtlCol="0" anchor="t">
            <a:normAutofit/>
          </a:bodyPr>
          <a:lstStyle/>
          <a:p>
            <a:r>
              <a:rPr lang="en-GB" sz="1800"/>
              <a:t>Christians can look to saints for inspiration and as an example for how they should lead their own life. </a:t>
            </a:r>
          </a:p>
          <a:p>
            <a:r>
              <a:rPr lang="en-GB" sz="1800"/>
              <a:t>Some Christians believe that saints are like holy messengers who can pass on messages to God because they are close to him. This is called </a:t>
            </a:r>
            <a:r>
              <a:rPr lang="en-GB" sz="1800" b="1"/>
              <a:t>intercession</a:t>
            </a:r>
            <a:r>
              <a:rPr lang="en-GB" sz="1800"/>
              <a:t>. </a:t>
            </a:r>
          </a:p>
          <a:p>
            <a:endParaRPr lang="en-GB"/>
          </a:p>
        </p:txBody>
      </p:sp>
      <p:pic>
        <p:nvPicPr>
          <p:cNvPr id="7" name="Picture 6">
            <a:extLst>
              <a:ext uri="{FF2B5EF4-FFF2-40B4-BE49-F238E27FC236}">
                <a16:creationId xmlns:a16="http://schemas.microsoft.com/office/drawing/2014/main" id="{B2E9D691-D933-4DA2-BE4F-E9487D09CDC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5555" y="2315642"/>
            <a:ext cx="2859024" cy="3657600"/>
          </a:xfrm>
          <a:prstGeom prst="rect">
            <a:avLst/>
          </a:prstGeom>
        </p:spPr>
      </p:pic>
    </p:spTree>
    <p:extLst>
      <p:ext uri="{BB962C8B-B14F-4D97-AF65-F5344CB8AC3E}">
        <p14:creationId xmlns:p14="http://schemas.microsoft.com/office/powerpoint/2010/main" val="28544103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46A921E1-9E94-4EB1-8840-4A28C1306D36}"/>
              </a:ext>
            </a:extLst>
          </p:cNvPr>
          <p:cNvSpPr>
            <a:spLocks noGrp="1"/>
          </p:cNvSpPr>
          <p:nvPr>
            <p:ph type="title"/>
          </p:nvPr>
        </p:nvSpPr>
        <p:spPr>
          <a:xfrm>
            <a:off x="362752" y="1136168"/>
            <a:ext cx="8139248" cy="517847"/>
          </a:xfrm>
        </p:spPr>
        <p:txBody>
          <a:bodyPr/>
          <a:lstStyle/>
          <a:p>
            <a:r>
              <a:rPr lang="en-GB"/>
              <a:t>How does someone become a saint? </a:t>
            </a:r>
          </a:p>
        </p:txBody>
      </p:sp>
      <p:sp>
        <p:nvSpPr>
          <p:cNvPr id="5" name="Content Placeholder 2">
            <a:extLst>
              <a:ext uri="{FF2B5EF4-FFF2-40B4-BE49-F238E27FC236}">
                <a16:creationId xmlns:a16="http://schemas.microsoft.com/office/drawing/2014/main" id="{A26E85AC-504E-4471-AD8F-F1655CAA8C63}"/>
              </a:ext>
            </a:extLst>
          </p:cNvPr>
          <p:cNvSpPr>
            <a:spLocks noGrp="1"/>
          </p:cNvSpPr>
          <p:nvPr>
            <p:ph idx="1"/>
          </p:nvPr>
        </p:nvSpPr>
        <p:spPr>
          <a:xfrm>
            <a:off x="362752" y="2108202"/>
            <a:ext cx="8139248" cy="3191932"/>
          </a:xfrm>
        </p:spPr>
        <p:txBody>
          <a:bodyPr>
            <a:normAutofit/>
          </a:bodyPr>
          <a:lstStyle/>
          <a:p>
            <a:r>
              <a:rPr lang="en-GB" sz="1800"/>
              <a:t>The process by which someone is made a saint is called ‘</a:t>
            </a:r>
            <a:r>
              <a:rPr lang="en-GB" sz="1800" b="1"/>
              <a:t>canonisation</a:t>
            </a:r>
            <a:r>
              <a:rPr lang="en-GB" sz="1800"/>
              <a:t>’. </a:t>
            </a:r>
          </a:p>
          <a:p>
            <a:r>
              <a:rPr lang="en-GB" sz="1800"/>
              <a:t>Someone may be suggested to become a saint because they lived a particularly good life. </a:t>
            </a:r>
          </a:p>
          <a:p>
            <a:r>
              <a:rPr lang="en-GB" sz="1800"/>
              <a:t>Before someone can be made a saint, their life is studied in great detail by a group of church leaders. </a:t>
            </a:r>
          </a:p>
          <a:p>
            <a:r>
              <a:rPr lang="en-GB" sz="1800"/>
              <a:t>In the Roman Catholic Church, if the leaders approve of the information they find, the Pope can make the person a saint. </a:t>
            </a:r>
          </a:p>
          <a:p>
            <a:r>
              <a:rPr lang="en-GB" sz="1800"/>
              <a:t>Saints usually have two miracles attributed to them in order to be considered fit to be a saint. </a:t>
            </a:r>
          </a:p>
          <a:p>
            <a:endParaRPr lang="en-GB" sz="1800"/>
          </a:p>
        </p:txBody>
      </p:sp>
      <p:sp>
        <p:nvSpPr>
          <p:cNvPr id="6" name="TextBox 5">
            <a:extLst>
              <a:ext uri="{FF2B5EF4-FFF2-40B4-BE49-F238E27FC236}">
                <a16:creationId xmlns:a16="http://schemas.microsoft.com/office/drawing/2014/main" id="{447752D3-2DE9-4A76-8B8B-86C624B9B343}"/>
              </a:ext>
            </a:extLst>
          </p:cNvPr>
          <p:cNvSpPr txBox="1"/>
          <p:nvPr/>
        </p:nvSpPr>
        <p:spPr>
          <a:xfrm>
            <a:off x="362752" y="5506388"/>
            <a:ext cx="3498048" cy="369332"/>
          </a:xfrm>
          <a:prstGeom prst="rect">
            <a:avLst/>
          </a:prstGeom>
          <a:solidFill>
            <a:schemeClr val="tx2"/>
          </a:solidFill>
        </p:spPr>
        <p:txBody>
          <a:bodyPr wrap="square" rtlCol="0">
            <a:spAutoFit/>
          </a:bodyPr>
          <a:lstStyle/>
          <a:p>
            <a:r>
              <a:rPr lang="en-GB">
                <a:solidFill>
                  <a:schemeClr val="bg1"/>
                </a:solidFill>
              </a:rPr>
              <a:t>Talk in pairs: What is a miracle? </a:t>
            </a:r>
          </a:p>
        </p:txBody>
      </p:sp>
    </p:spTree>
    <p:extLst>
      <p:ext uri="{BB962C8B-B14F-4D97-AF65-F5344CB8AC3E}">
        <p14:creationId xmlns:p14="http://schemas.microsoft.com/office/powerpoint/2010/main" val="29136071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5B7253B2-1AE1-4232-AA7E-81465F604125}"/>
              </a:ext>
            </a:extLst>
          </p:cNvPr>
          <p:cNvSpPr>
            <a:spLocks noGrp="1"/>
          </p:cNvSpPr>
          <p:nvPr>
            <p:ph type="title"/>
          </p:nvPr>
        </p:nvSpPr>
        <p:spPr>
          <a:xfrm>
            <a:off x="362752" y="1136440"/>
            <a:ext cx="8139248" cy="568647"/>
          </a:xfrm>
        </p:spPr>
        <p:txBody>
          <a:bodyPr/>
          <a:lstStyle/>
          <a:p>
            <a:r>
              <a:rPr lang="en-GB"/>
              <a:t>Saints and miracles</a:t>
            </a:r>
          </a:p>
        </p:txBody>
      </p:sp>
      <p:sp>
        <p:nvSpPr>
          <p:cNvPr id="6" name="Content Placeholder 2">
            <a:extLst>
              <a:ext uri="{FF2B5EF4-FFF2-40B4-BE49-F238E27FC236}">
                <a16:creationId xmlns:a16="http://schemas.microsoft.com/office/drawing/2014/main" id="{2C7C6EC4-55AE-4DB9-86BA-7E2F15C7A794}"/>
              </a:ext>
            </a:extLst>
          </p:cNvPr>
          <p:cNvSpPr>
            <a:spLocks noGrp="1"/>
          </p:cNvSpPr>
          <p:nvPr>
            <p:ph idx="1"/>
          </p:nvPr>
        </p:nvSpPr>
        <p:spPr>
          <a:xfrm>
            <a:off x="3500236" y="2429020"/>
            <a:ext cx="4920600" cy="3724163"/>
          </a:xfrm>
        </p:spPr>
        <p:txBody>
          <a:bodyPr>
            <a:normAutofit/>
          </a:bodyPr>
          <a:lstStyle/>
          <a:p>
            <a:r>
              <a:rPr lang="en-GB" sz="1800"/>
              <a:t>A miracle is an extraordinary event that goes against nature, cannot be explained by science and that Christians believe is caused by God. </a:t>
            </a:r>
          </a:p>
          <a:p>
            <a:r>
              <a:rPr lang="en-GB" sz="1800"/>
              <a:t>Many individuals were ‘canonised’ (made saints) after it was said that miracles were taking place at their graves. </a:t>
            </a:r>
          </a:p>
          <a:p>
            <a:r>
              <a:rPr lang="en-GB" sz="1800"/>
              <a:t>After being canonised, many people believed that the saints’ body was holy and would go to their grave to pray for a miracle – often to be healed of sickness or injury. </a:t>
            </a:r>
          </a:p>
          <a:p>
            <a:endParaRPr lang="en-GB" sz="1800"/>
          </a:p>
        </p:txBody>
      </p:sp>
      <p:pic>
        <p:nvPicPr>
          <p:cNvPr id="7" name="Picture 6">
            <a:extLst>
              <a:ext uri="{FF2B5EF4-FFF2-40B4-BE49-F238E27FC236}">
                <a16:creationId xmlns:a16="http://schemas.microsoft.com/office/drawing/2014/main" id="{F502F18C-A9FC-47EC-A8C4-933D22F3C1C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94399" y="2196003"/>
            <a:ext cx="2389067" cy="3957180"/>
          </a:xfrm>
          <a:prstGeom prst="rect">
            <a:avLst/>
          </a:prstGeom>
        </p:spPr>
      </p:pic>
    </p:spTree>
    <p:extLst>
      <p:ext uri="{BB962C8B-B14F-4D97-AF65-F5344CB8AC3E}">
        <p14:creationId xmlns:p14="http://schemas.microsoft.com/office/powerpoint/2010/main" val="30561069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47284C29-1CDF-497D-922C-9698EE516351}"/>
              </a:ext>
            </a:extLst>
          </p:cNvPr>
          <p:cNvSpPr>
            <a:spLocks noGrp="1"/>
          </p:cNvSpPr>
          <p:nvPr>
            <p:ph type="title"/>
          </p:nvPr>
        </p:nvSpPr>
        <p:spPr>
          <a:xfrm>
            <a:off x="399358" y="1114048"/>
            <a:ext cx="8455942" cy="576127"/>
          </a:xfrm>
        </p:spPr>
        <p:txBody>
          <a:bodyPr/>
          <a:lstStyle/>
          <a:p>
            <a:r>
              <a:rPr lang="en-GB"/>
              <a:t>St Edward the Confessor and Westminster Abbey</a:t>
            </a:r>
          </a:p>
        </p:txBody>
      </p:sp>
      <p:sp>
        <p:nvSpPr>
          <p:cNvPr id="6" name="Content Placeholder 2">
            <a:extLst>
              <a:ext uri="{FF2B5EF4-FFF2-40B4-BE49-F238E27FC236}">
                <a16:creationId xmlns:a16="http://schemas.microsoft.com/office/drawing/2014/main" id="{2DE1D864-6426-41BF-B16E-C400941F10EC}"/>
              </a:ext>
            </a:extLst>
          </p:cNvPr>
          <p:cNvSpPr>
            <a:spLocks noGrp="1"/>
          </p:cNvSpPr>
          <p:nvPr>
            <p:ph idx="1"/>
          </p:nvPr>
        </p:nvSpPr>
        <p:spPr>
          <a:xfrm>
            <a:off x="3928533" y="2084465"/>
            <a:ext cx="4926767" cy="4382829"/>
          </a:xfrm>
        </p:spPr>
        <p:txBody>
          <a:bodyPr>
            <a:normAutofit fontScale="25000" lnSpcReduction="20000"/>
          </a:bodyPr>
          <a:lstStyle/>
          <a:p>
            <a:pPr>
              <a:lnSpc>
                <a:spcPct val="120000"/>
              </a:lnSpc>
            </a:pPr>
            <a:r>
              <a:rPr lang="en-GB" sz="7200"/>
              <a:t>St Edward the Confessor, who became king in 1042, said that if he became the king he would make a pilgrimage to Rome to thank God for making him king. </a:t>
            </a:r>
          </a:p>
          <a:p>
            <a:pPr>
              <a:lnSpc>
                <a:spcPct val="120000"/>
              </a:lnSpc>
            </a:pPr>
            <a:r>
              <a:rPr lang="en-GB" sz="7200"/>
              <a:t>When he became king, he realised that if he left England, someone else might try and be the king in his place. </a:t>
            </a:r>
          </a:p>
          <a:p>
            <a:pPr>
              <a:lnSpc>
                <a:spcPct val="120000"/>
              </a:lnSpc>
            </a:pPr>
            <a:r>
              <a:rPr lang="en-GB" sz="7200"/>
              <a:t>Instead of going on a pilgrimage to the church of St Peter in Rome, St Edward the Confessor built a new church dedicated to St Peter here in England. It was completed in 1065. The church became known as Westminster Abbey. St Edward the Confessor was buried in the church when he died in 1066. </a:t>
            </a:r>
          </a:p>
          <a:p>
            <a:endParaRPr lang="en-GB" sz="1800"/>
          </a:p>
        </p:txBody>
      </p:sp>
      <p:pic>
        <p:nvPicPr>
          <p:cNvPr id="7" name="Picture 6">
            <a:extLst>
              <a:ext uri="{FF2B5EF4-FFF2-40B4-BE49-F238E27FC236}">
                <a16:creationId xmlns:a16="http://schemas.microsoft.com/office/drawing/2014/main" id="{4DCA0180-04DE-4EE7-9440-D2CCB74705F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8700" y="1857873"/>
            <a:ext cx="3484518" cy="3886079"/>
          </a:xfrm>
          <a:prstGeom prst="rect">
            <a:avLst/>
          </a:prstGeom>
        </p:spPr>
      </p:pic>
    </p:spTree>
    <p:extLst>
      <p:ext uri="{BB962C8B-B14F-4D97-AF65-F5344CB8AC3E}">
        <p14:creationId xmlns:p14="http://schemas.microsoft.com/office/powerpoint/2010/main" val="9671407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0253492A-2242-404E-AA3C-6AE5978F0794}"/>
              </a:ext>
            </a:extLst>
          </p:cNvPr>
          <p:cNvSpPr>
            <a:spLocks noGrp="1"/>
          </p:cNvSpPr>
          <p:nvPr>
            <p:ph type="title"/>
          </p:nvPr>
        </p:nvSpPr>
        <p:spPr>
          <a:xfrm>
            <a:off x="356206" y="928926"/>
            <a:ext cx="8321967" cy="579219"/>
          </a:xfrm>
        </p:spPr>
        <p:txBody>
          <a:bodyPr/>
          <a:lstStyle/>
          <a:p>
            <a:r>
              <a:rPr lang="en-GB"/>
              <a:t>How did St Edward the Confessor become a saint? </a:t>
            </a:r>
          </a:p>
        </p:txBody>
      </p:sp>
      <p:sp>
        <p:nvSpPr>
          <p:cNvPr id="6" name="Content Placeholder 2">
            <a:extLst>
              <a:ext uri="{FF2B5EF4-FFF2-40B4-BE49-F238E27FC236}">
                <a16:creationId xmlns:a16="http://schemas.microsoft.com/office/drawing/2014/main" id="{1356E7C2-19DF-4C22-B330-103BF80E06C4}"/>
              </a:ext>
            </a:extLst>
          </p:cNvPr>
          <p:cNvSpPr>
            <a:spLocks noGrp="1"/>
          </p:cNvSpPr>
          <p:nvPr>
            <p:ph idx="1"/>
          </p:nvPr>
        </p:nvSpPr>
        <p:spPr>
          <a:xfrm>
            <a:off x="4146593" y="2206549"/>
            <a:ext cx="4733759" cy="1878077"/>
          </a:xfrm>
        </p:spPr>
        <p:txBody>
          <a:bodyPr>
            <a:noAutofit/>
          </a:bodyPr>
          <a:lstStyle/>
          <a:p>
            <a:r>
              <a:rPr lang="en-GB" sz="1800"/>
              <a:t>St Edward the Confessor was said to be a very kind and holy man who helped the poor and the sick. </a:t>
            </a:r>
          </a:p>
          <a:p>
            <a:r>
              <a:rPr lang="en-GB" sz="1800"/>
              <a:t>After his death, many stories were written about the holy life that he led. </a:t>
            </a:r>
          </a:p>
          <a:p>
            <a:endParaRPr lang="en-GB"/>
          </a:p>
        </p:txBody>
      </p:sp>
      <p:sp>
        <p:nvSpPr>
          <p:cNvPr id="7" name="Rectangle 6">
            <a:extLst>
              <a:ext uri="{FF2B5EF4-FFF2-40B4-BE49-F238E27FC236}">
                <a16:creationId xmlns:a16="http://schemas.microsoft.com/office/drawing/2014/main" id="{2BB46D01-5818-414F-9ADB-512FD40A146A}"/>
              </a:ext>
            </a:extLst>
          </p:cNvPr>
          <p:cNvSpPr/>
          <p:nvPr/>
        </p:nvSpPr>
        <p:spPr>
          <a:xfrm>
            <a:off x="210037" y="4442437"/>
            <a:ext cx="8670315" cy="2308324"/>
          </a:xfrm>
          <a:prstGeom prst="rect">
            <a:avLst/>
          </a:prstGeom>
        </p:spPr>
        <p:txBody>
          <a:bodyPr wrap="square">
            <a:spAutoFit/>
          </a:bodyPr>
          <a:lstStyle/>
          <a:p>
            <a:r>
              <a:rPr lang="en-GB"/>
              <a:t>In 1120s, William of Malmesbury wrote of miracles St Edward the Confessor had performed during his lifetime, including the case of a blind man who regained his sight after his eyes were touched with water in which the king’s hands had been washed.  </a:t>
            </a:r>
          </a:p>
          <a:p>
            <a:endParaRPr lang="en-GB"/>
          </a:p>
          <a:p>
            <a:r>
              <a:rPr lang="en-GB"/>
              <a:t>In 1136, a monk called Osbert who lived at Westminster Abbey published a book about the life of St Edward the Confessor, claiming that the king had been a holy man who could heal people with his touch.</a:t>
            </a:r>
          </a:p>
        </p:txBody>
      </p:sp>
      <p:pic>
        <p:nvPicPr>
          <p:cNvPr id="8" name="Picture 7">
            <a:extLst>
              <a:ext uri="{FF2B5EF4-FFF2-40B4-BE49-F238E27FC236}">
                <a16:creationId xmlns:a16="http://schemas.microsoft.com/office/drawing/2014/main" id="{6EE0876E-8027-4941-AFDB-28C20809771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3646" y="1660079"/>
            <a:ext cx="3657600" cy="2630424"/>
          </a:xfrm>
          <a:prstGeom prst="rect">
            <a:avLst/>
          </a:prstGeom>
        </p:spPr>
      </p:pic>
    </p:spTree>
    <p:extLst>
      <p:ext uri="{BB962C8B-B14F-4D97-AF65-F5344CB8AC3E}">
        <p14:creationId xmlns:p14="http://schemas.microsoft.com/office/powerpoint/2010/main" val="6722815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41284805-4CDB-4BD2-8108-FC12359AA94D}"/>
              </a:ext>
            </a:extLst>
          </p:cNvPr>
          <p:cNvSpPr>
            <a:spLocks noGrp="1"/>
          </p:cNvSpPr>
          <p:nvPr>
            <p:ph type="title"/>
          </p:nvPr>
        </p:nvSpPr>
        <p:spPr>
          <a:xfrm>
            <a:off x="263646" y="978849"/>
            <a:ext cx="8648365" cy="810732"/>
          </a:xfrm>
        </p:spPr>
        <p:txBody>
          <a:bodyPr/>
          <a:lstStyle/>
          <a:p>
            <a:r>
              <a:rPr lang="en-GB"/>
              <a:t>Activity: Why should Edward the Confessor be made a saint? </a:t>
            </a:r>
          </a:p>
        </p:txBody>
      </p:sp>
      <p:pic>
        <p:nvPicPr>
          <p:cNvPr id="7" name="Picture 6">
            <a:extLst>
              <a:ext uri="{FF2B5EF4-FFF2-40B4-BE49-F238E27FC236}">
                <a16:creationId xmlns:a16="http://schemas.microsoft.com/office/drawing/2014/main" id="{62F918FD-5CAF-4634-BEA1-8595F1713C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70711" y="1893319"/>
            <a:ext cx="5222755" cy="3756031"/>
          </a:xfrm>
          <a:prstGeom prst="rect">
            <a:avLst/>
          </a:prstGeom>
        </p:spPr>
      </p:pic>
      <p:sp>
        <p:nvSpPr>
          <p:cNvPr id="8" name="TextBox 7">
            <a:extLst>
              <a:ext uri="{FF2B5EF4-FFF2-40B4-BE49-F238E27FC236}">
                <a16:creationId xmlns:a16="http://schemas.microsoft.com/office/drawing/2014/main" id="{5D09260B-8BB1-450C-99A1-02C1FEE74C02}"/>
              </a:ext>
            </a:extLst>
          </p:cNvPr>
          <p:cNvSpPr txBox="1"/>
          <p:nvPr/>
        </p:nvSpPr>
        <p:spPr>
          <a:xfrm>
            <a:off x="502375" y="5920679"/>
            <a:ext cx="8139249" cy="646331"/>
          </a:xfrm>
          <a:prstGeom prst="rect">
            <a:avLst/>
          </a:prstGeom>
          <a:solidFill>
            <a:schemeClr val="tx2"/>
          </a:solidFill>
        </p:spPr>
        <p:txBody>
          <a:bodyPr wrap="square" rtlCol="0">
            <a:spAutoFit/>
          </a:bodyPr>
          <a:lstStyle/>
          <a:p>
            <a:r>
              <a:rPr lang="en-GB">
                <a:solidFill>
                  <a:schemeClr val="bg1"/>
                </a:solidFill>
              </a:rPr>
              <a:t>In pairs, read through the miracles associated with St Edward the Confessor and discuss the questions on the sheet. </a:t>
            </a:r>
          </a:p>
        </p:txBody>
      </p:sp>
    </p:spTree>
    <p:extLst>
      <p:ext uri="{BB962C8B-B14F-4D97-AF65-F5344CB8AC3E}">
        <p14:creationId xmlns:p14="http://schemas.microsoft.com/office/powerpoint/2010/main" val="31335275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E51967D7-B3E9-4D97-9D9D-1955A7E6922B}"/>
              </a:ext>
            </a:extLst>
          </p:cNvPr>
          <p:cNvSpPr>
            <a:spLocks noGrp="1"/>
          </p:cNvSpPr>
          <p:nvPr>
            <p:ph type="title"/>
          </p:nvPr>
        </p:nvSpPr>
        <p:spPr>
          <a:xfrm>
            <a:off x="366363" y="1051502"/>
            <a:ext cx="8139248" cy="602514"/>
          </a:xfrm>
        </p:spPr>
        <p:txBody>
          <a:bodyPr/>
          <a:lstStyle/>
          <a:p>
            <a:r>
              <a:rPr lang="en-GB"/>
              <a:t>Becoming St Edward the Confessor</a:t>
            </a:r>
          </a:p>
        </p:txBody>
      </p:sp>
      <p:sp>
        <p:nvSpPr>
          <p:cNvPr id="6" name="Content Placeholder 2">
            <a:extLst>
              <a:ext uri="{FF2B5EF4-FFF2-40B4-BE49-F238E27FC236}">
                <a16:creationId xmlns:a16="http://schemas.microsoft.com/office/drawing/2014/main" id="{137B50EB-BB12-45EE-A257-BBF333F1C2E3}"/>
              </a:ext>
            </a:extLst>
          </p:cNvPr>
          <p:cNvSpPr>
            <a:spLocks noGrp="1"/>
          </p:cNvSpPr>
          <p:nvPr>
            <p:ph idx="1"/>
          </p:nvPr>
        </p:nvSpPr>
        <p:spPr>
          <a:xfrm>
            <a:off x="3872277" y="2280725"/>
            <a:ext cx="4878737" cy="4087316"/>
          </a:xfrm>
        </p:spPr>
        <p:txBody>
          <a:bodyPr>
            <a:normAutofit/>
          </a:bodyPr>
          <a:lstStyle/>
          <a:p>
            <a:r>
              <a:rPr lang="en-GB" sz="1800"/>
              <a:t>Stories of the holy life of St Edward the Confessor and the miracles associated with him were sent to the Pope and in 1161, he was ‘canonised’ (made a saint). </a:t>
            </a:r>
          </a:p>
          <a:p>
            <a:r>
              <a:rPr lang="en-GB" sz="1800"/>
              <a:t>He was called ‘St Edward the Confessor’ to differentiate him from another saint named Edward (Edward The Martyr), and because he told people about his love for God. </a:t>
            </a:r>
          </a:p>
          <a:p>
            <a:r>
              <a:rPr lang="en-GB" sz="1800"/>
              <a:t>After he was made a saint, many more people came to the Abbey to visit his grave and pray for miracles.</a:t>
            </a:r>
          </a:p>
          <a:p>
            <a:endParaRPr lang="en-GB"/>
          </a:p>
        </p:txBody>
      </p:sp>
      <p:pic>
        <p:nvPicPr>
          <p:cNvPr id="7" name="Picture 6">
            <a:extLst>
              <a:ext uri="{FF2B5EF4-FFF2-40B4-BE49-F238E27FC236}">
                <a16:creationId xmlns:a16="http://schemas.microsoft.com/office/drawing/2014/main" id="{B57DD0AF-28A1-4A5D-82A9-7B4AF0E5832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3646" y="2280725"/>
            <a:ext cx="3377184" cy="3657600"/>
          </a:xfrm>
          <a:prstGeom prst="rect">
            <a:avLst/>
          </a:prstGeom>
        </p:spPr>
      </p:pic>
    </p:spTree>
    <p:extLst>
      <p:ext uri="{BB962C8B-B14F-4D97-AF65-F5344CB8AC3E}">
        <p14:creationId xmlns:p14="http://schemas.microsoft.com/office/powerpoint/2010/main" val="5268136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CA747041-E11A-4AD3-90B7-1102EF6858CE}"/>
              </a:ext>
            </a:extLst>
          </p:cNvPr>
          <p:cNvSpPr>
            <a:spLocks noGrp="1"/>
          </p:cNvSpPr>
          <p:nvPr>
            <p:ph type="title"/>
          </p:nvPr>
        </p:nvSpPr>
        <p:spPr>
          <a:xfrm>
            <a:off x="366363" y="1085368"/>
            <a:ext cx="8139248" cy="568647"/>
          </a:xfrm>
        </p:spPr>
        <p:txBody>
          <a:bodyPr/>
          <a:lstStyle/>
          <a:p>
            <a:r>
              <a:rPr lang="en-GB"/>
              <a:t>The Shrine of St Edward the Confessor</a:t>
            </a:r>
          </a:p>
        </p:txBody>
      </p:sp>
      <p:sp>
        <p:nvSpPr>
          <p:cNvPr id="6" name="Content Placeholder 2">
            <a:extLst>
              <a:ext uri="{FF2B5EF4-FFF2-40B4-BE49-F238E27FC236}">
                <a16:creationId xmlns:a16="http://schemas.microsoft.com/office/drawing/2014/main" id="{3DE3BEAD-582E-44AE-B9D4-9244BEBCF262}"/>
              </a:ext>
            </a:extLst>
          </p:cNvPr>
          <p:cNvSpPr>
            <a:spLocks noGrp="1"/>
          </p:cNvSpPr>
          <p:nvPr>
            <p:ph idx="1"/>
          </p:nvPr>
        </p:nvSpPr>
        <p:spPr>
          <a:xfrm>
            <a:off x="3873500" y="2394955"/>
            <a:ext cx="4628500" cy="3758228"/>
          </a:xfrm>
        </p:spPr>
        <p:txBody>
          <a:bodyPr>
            <a:normAutofit lnSpcReduction="10000"/>
          </a:bodyPr>
          <a:lstStyle/>
          <a:p>
            <a:r>
              <a:rPr lang="en-GB" sz="1800"/>
              <a:t>St Edward the Confessor was responsible for building the first great stone church of Westminster Abbey in 1065. </a:t>
            </a:r>
          </a:p>
          <a:p>
            <a:r>
              <a:rPr lang="en-GB" sz="1800"/>
              <a:t>200 years later, King Henry III who was devoted to St Edward the Confessor, decided to rebuild the Abbey. </a:t>
            </a:r>
          </a:p>
          <a:p>
            <a:r>
              <a:rPr lang="en-GB" sz="1800"/>
              <a:t>As part of this rebuilding process, he built St Edward the Confessor a beautiful Shrine where his body could be placed. </a:t>
            </a:r>
          </a:p>
          <a:p>
            <a:r>
              <a:rPr lang="en-GB" sz="1800"/>
              <a:t>The new Abbey was consecrated on 13</a:t>
            </a:r>
            <a:r>
              <a:rPr lang="en-GB" sz="1800" baseline="30000"/>
              <a:t>th</a:t>
            </a:r>
            <a:r>
              <a:rPr lang="en-GB" sz="1800"/>
              <a:t> October, 1269, and during this special service, St Edward the Confessor’s body was moved into the new Shrine. </a:t>
            </a:r>
          </a:p>
          <a:p>
            <a:endParaRPr lang="en-GB"/>
          </a:p>
        </p:txBody>
      </p:sp>
      <p:pic>
        <p:nvPicPr>
          <p:cNvPr id="7" name="Picture 6">
            <a:extLst>
              <a:ext uri="{FF2B5EF4-FFF2-40B4-BE49-F238E27FC236}">
                <a16:creationId xmlns:a16="http://schemas.microsoft.com/office/drawing/2014/main" id="{844AA818-DF31-4EF7-A56E-52F11D50ED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6363" y="2394955"/>
            <a:ext cx="3099816" cy="3657600"/>
          </a:xfrm>
          <a:prstGeom prst="rect">
            <a:avLst/>
          </a:prstGeom>
        </p:spPr>
      </p:pic>
    </p:spTree>
    <p:extLst>
      <p:ext uri="{BB962C8B-B14F-4D97-AF65-F5344CB8AC3E}">
        <p14:creationId xmlns:p14="http://schemas.microsoft.com/office/powerpoint/2010/main" val="24037541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Content Placeholder 2">
            <a:extLst>
              <a:ext uri="{FF2B5EF4-FFF2-40B4-BE49-F238E27FC236}">
                <a16:creationId xmlns:a16="http://schemas.microsoft.com/office/drawing/2014/main" id="{9F70C31B-E9BB-4FAD-9752-264F615B7D85}"/>
              </a:ext>
            </a:extLst>
          </p:cNvPr>
          <p:cNvSpPr>
            <a:spLocks noGrp="1"/>
          </p:cNvSpPr>
          <p:nvPr>
            <p:ph idx="1"/>
          </p:nvPr>
        </p:nvSpPr>
        <p:spPr>
          <a:xfrm>
            <a:off x="5486038" y="2150764"/>
            <a:ext cx="3219728" cy="3758228"/>
          </a:xfrm>
        </p:spPr>
        <p:txBody>
          <a:bodyPr>
            <a:normAutofit/>
          </a:bodyPr>
          <a:lstStyle/>
          <a:p>
            <a:r>
              <a:rPr lang="en-GB" sz="1800"/>
              <a:t>What can you see in this image?</a:t>
            </a:r>
          </a:p>
          <a:p>
            <a:r>
              <a:rPr lang="en-GB" sz="1800"/>
              <a:t> </a:t>
            </a:r>
          </a:p>
          <a:p>
            <a:r>
              <a:rPr lang="en-GB" sz="1800"/>
              <a:t>What are the people doing in the image?</a:t>
            </a:r>
          </a:p>
          <a:p>
            <a:endParaRPr lang="en-GB" sz="1800"/>
          </a:p>
          <a:p>
            <a:r>
              <a:rPr lang="en-GB" sz="1800"/>
              <a:t>What is a pilgrimage? </a:t>
            </a:r>
          </a:p>
        </p:txBody>
      </p:sp>
      <p:pic>
        <p:nvPicPr>
          <p:cNvPr id="6" name="Picture 5">
            <a:extLst>
              <a:ext uri="{FF2B5EF4-FFF2-40B4-BE49-F238E27FC236}">
                <a16:creationId xmlns:a16="http://schemas.microsoft.com/office/drawing/2014/main" id="{271FCFDC-0325-469D-87E6-E76C22533E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8234" y="1363132"/>
            <a:ext cx="4720823" cy="4850161"/>
          </a:xfrm>
          <a:prstGeom prst="rect">
            <a:avLst/>
          </a:prstGeom>
        </p:spPr>
      </p:pic>
    </p:spTree>
    <p:extLst>
      <p:ext uri="{BB962C8B-B14F-4D97-AF65-F5344CB8AC3E}">
        <p14:creationId xmlns:p14="http://schemas.microsoft.com/office/powerpoint/2010/main" val="23846785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79517" y="720239"/>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603079" y="1136073"/>
            <a:ext cx="4912241" cy="1980029"/>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rPr>
              <a:t>Thank you for downloading this resource. We hope that it has been a useful teaching tool in your classroom.</a:t>
            </a:r>
            <a:endParaRPr lang="en-GB">
              <a:solidFill>
                <a:schemeClr val="bg1"/>
              </a:solidFill>
              <a:cs typeface="Arial"/>
            </a:endParaRP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US">
              <a:solidFill>
                <a:schemeClr val="bg1"/>
              </a:solidFill>
            </a:endParaRPr>
          </a:p>
        </p:txBody>
      </p:sp>
    </p:spTree>
    <p:extLst>
      <p:ext uri="{BB962C8B-B14F-4D97-AF65-F5344CB8AC3E}">
        <p14:creationId xmlns:p14="http://schemas.microsoft.com/office/powerpoint/2010/main" val="9272078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564DF5F9-5035-4509-B1AA-A36F4CF8C4EB}"/>
              </a:ext>
            </a:extLst>
          </p:cNvPr>
          <p:cNvSpPr>
            <a:spLocks noGrp="1"/>
          </p:cNvSpPr>
          <p:nvPr>
            <p:ph type="title"/>
          </p:nvPr>
        </p:nvSpPr>
        <p:spPr>
          <a:xfrm>
            <a:off x="316928" y="966054"/>
            <a:ext cx="8139248" cy="602514"/>
          </a:xfrm>
        </p:spPr>
        <p:txBody>
          <a:bodyPr/>
          <a:lstStyle/>
          <a:p>
            <a:r>
              <a:rPr lang="en-GB"/>
              <a:t>The Shrine in the Abbey today</a:t>
            </a:r>
          </a:p>
        </p:txBody>
      </p:sp>
      <p:sp>
        <p:nvSpPr>
          <p:cNvPr id="6" name="Content Placeholder 2">
            <a:extLst>
              <a:ext uri="{FF2B5EF4-FFF2-40B4-BE49-F238E27FC236}">
                <a16:creationId xmlns:a16="http://schemas.microsoft.com/office/drawing/2014/main" id="{CC43A364-1FDB-4E05-A084-F0A6CC5BBE5F}"/>
              </a:ext>
            </a:extLst>
          </p:cNvPr>
          <p:cNvSpPr>
            <a:spLocks noGrp="1"/>
          </p:cNvSpPr>
          <p:nvPr>
            <p:ph idx="1"/>
          </p:nvPr>
        </p:nvSpPr>
        <p:spPr>
          <a:xfrm>
            <a:off x="4653176" y="2054742"/>
            <a:ext cx="4176379" cy="3997878"/>
          </a:xfrm>
        </p:spPr>
        <p:txBody>
          <a:bodyPr vert="horz" lIns="0" tIns="0" rIns="0" bIns="0" rtlCol="0" anchor="t">
            <a:noAutofit/>
          </a:bodyPr>
          <a:lstStyle/>
          <a:p>
            <a:r>
              <a:rPr lang="en-GB" sz="1800"/>
              <a:t>The shrine is located within the Chapel of St Edward the Confessor.</a:t>
            </a:r>
          </a:p>
          <a:p>
            <a:r>
              <a:rPr lang="en-GB" sz="1800"/>
              <a:t>It is the only shrine in the UK with a person’s entire body still buried there.  </a:t>
            </a:r>
            <a:endParaRPr lang="en-GB" sz="1800">
              <a:cs typeface="Arial"/>
            </a:endParaRPr>
          </a:p>
          <a:p>
            <a:r>
              <a:rPr lang="en-GB" sz="1800"/>
              <a:t>Prayers still take place here every day. </a:t>
            </a:r>
          </a:p>
          <a:p>
            <a:r>
              <a:rPr lang="en-GB" sz="1800"/>
              <a:t>Although some Christians may no longer believe that St Edward the Confessor has the power to heal people, many still see the shrine as a special place where they can feel close to God. </a:t>
            </a:r>
          </a:p>
          <a:p>
            <a:r>
              <a:rPr lang="en-GB" sz="1800"/>
              <a:t>They believe he was a kind and generous king who loved Jesus and tried to live like him. </a:t>
            </a:r>
          </a:p>
        </p:txBody>
      </p:sp>
      <p:pic>
        <p:nvPicPr>
          <p:cNvPr id="7" name="Picture 6">
            <a:extLst>
              <a:ext uri="{FF2B5EF4-FFF2-40B4-BE49-F238E27FC236}">
                <a16:creationId xmlns:a16="http://schemas.microsoft.com/office/drawing/2014/main" id="{7A8BA518-1A30-4FE3-9984-E2DB631EF6F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4445" y="1894068"/>
            <a:ext cx="4182451" cy="4319226"/>
          </a:xfrm>
          <a:prstGeom prst="rect">
            <a:avLst/>
          </a:prstGeom>
        </p:spPr>
      </p:pic>
    </p:spTree>
    <p:extLst>
      <p:ext uri="{BB962C8B-B14F-4D97-AF65-F5344CB8AC3E}">
        <p14:creationId xmlns:p14="http://schemas.microsoft.com/office/powerpoint/2010/main" val="29303925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9E935B49-681E-4FCE-B6BF-5FD519F5D659}"/>
              </a:ext>
            </a:extLst>
          </p:cNvPr>
          <p:cNvSpPr>
            <a:spLocks noGrp="1"/>
          </p:cNvSpPr>
          <p:nvPr>
            <p:ph type="title"/>
          </p:nvPr>
        </p:nvSpPr>
        <p:spPr>
          <a:xfrm>
            <a:off x="366363" y="884758"/>
            <a:ext cx="8139248" cy="936956"/>
          </a:xfrm>
        </p:spPr>
        <p:txBody>
          <a:bodyPr/>
          <a:lstStyle/>
          <a:p>
            <a:r>
              <a:rPr lang="en-GB" err="1"/>
              <a:t>Edwardtide</a:t>
            </a:r>
            <a:endParaRPr lang="en-GB"/>
          </a:p>
        </p:txBody>
      </p:sp>
      <p:pic>
        <p:nvPicPr>
          <p:cNvPr id="5" name="Picture 4">
            <a:extLst>
              <a:ext uri="{FF2B5EF4-FFF2-40B4-BE49-F238E27FC236}">
                <a16:creationId xmlns:a16="http://schemas.microsoft.com/office/drawing/2014/main" id="{0AC00A90-6E47-4C5F-B878-8F9DCB05D0E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68569" y="2126970"/>
            <a:ext cx="2876550" cy="3657600"/>
          </a:xfrm>
          <a:prstGeom prst="rect">
            <a:avLst/>
          </a:prstGeom>
        </p:spPr>
      </p:pic>
      <p:sp>
        <p:nvSpPr>
          <p:cNvPr id="6" name="Content Placeholder 2">
            <a:extLst>
              <a:ext uri="{FF2B5EF4-FFF2-40B4-BE49-F238E27FC236}">
                <a16:creationId xmlns:a16="http://schemas.microsoft.com/office/drawing/2014/main" id="{4E83740A-3937-49E4-9D18-1B99FA7384D5}"/>
              </a:ext>
            </a:extLst>
          </p:cNvPr>
          <p:cNvSpPr>
            <a:spLocks noGrp="1"/>
          </p:cNvSpPr>
          <p:nvPr>
            <p:ph idx="1"/>
          </p:nvPr>
        </p:nvSpPr>
        <p:spPr>
          <a:xfrm>
            <a:off x="3635811" y="2076656"/>
            <a:ext cx="4869800" cy="3758228"/>
          </a:xfrm>
        </p:spPr>
        <p:txBody>
          <a:bodyPr>
            <a:normAutofit/>
          </a:bodyPr>
          <a:lstStyle/>
          <a:p>
            <a:r>
              <a:rPr lang="en-GB" sz="1800" err="1"/>
              <a:t>Edwardtide</a:t>
            </a:r>
            <a:r>
              <a:rPr lang="en-GB" sz="1800"/>
              <a:t> is a period during which the Abbey celebrates the life of St Edward the Confessor.</a:t>
            </a:r>
          </a:p>
          <a:p>
            <a:r>
              <a:rPr lang="en-GB" sz="1800"/>
              <a:t>It is in October, on or near to the 13</a:t>
            </a:r>
            <a:r>
              <a:rPr lang="en-GB" sz="1800" baseline="30000"/>
              <a:t>th</a:t>
            </a:r>
            <a:r>
              <a:rPr lang="en-GB" sz="1800"/>
              <a:t> which is the date that St Edward the Confessor’s body was moved into the shrine where it is today. </a:t>
            </a:r>
          </a:p>
          <a:p>
            <a:r>
              <a:rPr lang="en-GB" sz="1800"/>
              <a:t>Special services are held in the Chapel of St Edward the Confessor and pilgrims travel to Westminster Abbey to be able to go to these services. </a:t>
            </a:r>
          </a:p>
          <a:p>
            <a:r>
              <a:rPr lang="en-GB" sz="1800"/>
              <a:t>The closest Saturday is a ‘National Pilgrimage Day’ so that many pilgrims can gather together to visit the shrine.</a:t>
            </a:r>
          </a:p>
        </p:txBody>
      </p:sp>
    </p:spTree>
    <p:extLst>
      <p:ext uri="{BB962C8B-B14F-4D97-AF65-F5344CB8AC3E}">
        <p14:creationId xmlns:p14="http://schemas.microsoft.com/office/powerpoint/2010/main" val="10164482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D5D02ACE-ED84-4D77-9FCD-C644A050732B}"/>
              </a:ext>
            </a:extLst>
          </p:cNvPr>
          <p:cNvSpPr>
            <a:spLocks noGrp="1"/>
          </p:cNvSpPr>
          <p:nvPr>
            <p:ph type="title"/>
          </p:nvPr>
        </p:nvSpPr>
        <p:spPr>
          <a:xfrm>
            <a:off x="263646" y="984040"/>
            <a:ext cx="8139248" cy="670247"/>
          </a:xfrm>
        </p:spPr>
        <p:txBody>
          <a:bodyPr/>
          <a:lstStyle/>
          <a:p>
            <a:r>
              <a:rPr lang="en-GB"/>
              <a:t>Quick Quiz</a:t>
            </a:r>
          </a:p>
        </p:txBody>
      </p:sp>
      <p:sp>
        <p:nvSpPr>
          <p:cNvPr id="6" name="Content Placeholder 2">
            <a:extLst>
              <a:ext uri="{FF2B5EF4-FFF2-40B4-BE49-F238E27FC236}">
                <a16:creationId xmlns:a16="http://schemas.microsoft.com/office/drawing/2014/main" id="{9EF25536-B6F9-4F54-AD23-FC0A9F57581C}"/>
              </a:ext>
            </a:extLst>
          </p:cNvPr>
          <p:cNvSpPr>
            <a:spLocks noGrp="1"/>
          </p:cNvSpPr>
          <p:nvPr>
            <p:ph idx="1"/>
          </p:nvPr>
        </p:nvSpPr>
        <p:spPr>
          <a:xfrm>
            <a:off x="4201054" y="2199410"/>
            <a:ext cx="4679300" cy="3758228"/>
          </a:xfrm>
        </p:spPr>
        <p:txBody>
          <a:bodyPr>
            <a:normAutofit/>
          </a:bodyPr>
          <a:lstStyle/>
          <a:p>
            <a:pPr marL="342900" indent="-342900">
              <a:buAutoNum type="arabicParenR"/>
            </a:pPr>
            <a:r>
              <a:rPr lang="en-GB" sz="1800"/>
              <a:t>Why are saints important to Christians? </a:t>
            </a:r>
          </a:p>
          <a:p>
            <a:pPr marL="342900" indent="-342900">
              <a:buAutoNum type="arabicParenR"/>
            </a:pPr>
            <a:r>
              <a:rPr lang="en-GB" sz="1800"/>
              <a:t>What is a miracle? </a:t>
            </a:r>
          </a:p>
          <a:p>
            <a:pPr marL="342900" indent="-342900">
              <a:buAutoNum type="arabicParenR"/>
            </a:pPr>
            <a:r>
              <a:rPr lang="en-GB" sz="1800"/>
              <a:t>What does being ‘canonised’ mean?</a:t>
            </a:r>
          </a:p>
          <a:p>
            <a:pPr marL="342900" indent="-342900">
              <a:buAutoNum type="arabicParenR"/>
            </a:pPr>
            <a:r>
              <a:rPr lang="en-GB" sz="1800"/>
              <a:t>Why was Edward the Confessor made a saint? </a:t>
            </a:r>
          </a:p>
          <a:p>
            <a:pPr marL="342900" indent="-342900">
              <a:buAutoNum type="arabicParenR"/>
            </a:pPr>
            <a:r>
              <a:rPr lang="en-GB" sz="1800"/>
              <a:t>Why is he called St Edward the ‘Confessor’? </a:t>
            </a:r>
          </a:p>
          <a:p>
            <a:pPr marL="342900" indent="-342900">
              <a:buAutoNum type="arabicParenR"/>
            </a:pPr>
            <a:r>
              <a:rPr lang="en-GB" sz="1800"/>
              <a:t>Where is St Edward the Confessor’s body today? </a:t>
            </a:r>
          </a:p>
        </p:txBody>
      </p:sp>
      <p:pic>
        <p:nvPicPr>
          <p:cNvPr id="7" name="Picture 6">
            <a:extLst>
              <a:ext uri="{FF2B5EF4-FFF2-40B4-BE49-F238E27FC236}">
                <a16:creationId xmlns:a16="http://schemas.microsoft.com/office/drawing/2014/main" id="{F441AA6C-97D8-4EC0-9591-68DFB89418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3646" y="2405863"/>
            <a:ext cx="3657600" cy="2630424"/>
          </a:xfrm>
          <a:prstGeom prst="rect">
            <a:avLst/>
          </a:prstGeom>
        </p:spPr>
      </p:pic>
    </p:spTree>
    <p:extLst>
      <p:ext uri="{BB962C8B-B14F-4D97-AF65-F5344CB8AC3E}">
        <p14:creationId xmlns:p14="http://schemas.microsoft.com/office/powerpoint/2010/main" val="20422665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AAC87B76-6C28-4EA0-8E62-E74A733AA741}"/>
              </a:ext>
            </a:extLst>
          </p:cNvPr>
          <p:cNvSpPr>
            <a:spLocks noGrp="1"/>
          </p:cNvSpPr>
          <p:nvPr>
            <p:ph type="title"/>
          </p:nvPr>
        </p:nvSpPr>
        <p:spPr>
          <a:xfrm>
            <a:off x="366363" y="1111039"/>
            <a:ext cx="8139248" cy="585581"/>
          </a:xfrm>
        </p:spPr>
        <p:txBody>
          <a:bodyPr/>
          <a:lstStyle/>
          <a:p>
            <a:r>
              <a:rPr lang="en-GB"/>
              <a:t>Today I have learnt:</a:t>
            </a:r>
          </a:p>
        </p:txBody>
      </p:sp>
      <p:sp>
        <p:nvSpPr>
          <p:cNvPr id="6" name="Content Placeholder 2">
            <a:extLst>
              <a:ext uri="{FF2B5EF4-FFF2-40B4-BE49-F238E27FC236}">
                <a16:creationId xmlns:a16="http://schemas.microsoft.com/office/drawing/2014/main" id="{A7E7BD56-073E-4220-A953-8A0A30B12554}"/>
              </a:ext>
            </a:extLst>
          </p:cNvPr>
          <p:cNvSpPr>
            <a:spLocks noGrp="1"/>
          </p:cNvSpPr>
          <p:nvPr>
            <p:ph idx="1"/>
          </p:nvPr>
        </p:nvSpPr>
        <p:spPr>
          <a:xfrm>
            <a:off x="3225387" y="2065478"/>
            <a:ext cx="5767737" cy="4157928"/>
          </a:xfrm>
        </p:spPr>
        <p:txBody>
          <a:bodyPr>
            <a:normAutofit fontScale="92500" lnSpcReduction="10000"/>
          </a:bodyPr>
          <a:lstStyle/>
          <a:p>
            <a:pPr lvl="3"/>
            <a:r>
              <a:rPr lang="en-GB" sz="1900"/>
              <a:t>That a saint is a person who is close to God and led a holy life</a:t>
            </a:r>
          </a:p>
          <a:p>
            <a:pPr marL="354013" lvl="3" indent="0">
              <a:buNone/>
            </a:pPr>
            <a:endParaRPr lang="en-GB" sz="1900"/>
          </a:p>
          <a:p>
            <a:pPr lvl="3"/>
            <a:r>
              <a:rPr lang="en-GB" sz="1900"/>
              <a:t>That Christians look to saints to inspire them to lead a better life</a:t>
            </a:r>
          </a:p>
          <a:p>
            <a:pPr marL="354013" lvl="3" indent="0">
              <a:buNone/>
            </a:pPr>
            <a:endParaRPr lang="en-GB" sz="1900"/>
          </a:p>
          <a:p>
            <a:pPr lvl="3"/>
            <a:r>
              <a:rPr lang="en-GB" sz="1900"/>
              <a:t>That there are many miracles and stories associated with St Edward the Confessor which led to him becoming ‘canonised’ in 1161. </a:t>
            </a:r>
          </a:p>
          <a:p>
            <a:pPr marL="354013" lvl="3" indent="0">
              <a:buNone/>
            </a:pPr>
            <a:endParaRPr lang="en-GB" sz="1900"/>
          </a:p>
          <a:p>
            <a:pPr lvl="3"/>
            <a:r>
              <a:rPr lang="en-GB" sz="1900"/>
              <a:t>That St Edward the Confessor built the first great stone church at Westminster Abbey, and is still buried within the Abbey today. </a:t>
            </a:r>
          </a:p>
          <a:p>
            <a:endParaRPr lang="en-GB"/>
          </a:p>
        </p:txBody>
      </p:sp>
      <p:pic>
        <p:nvPicPr>
          <p:cNvPr id="7" name="Picture 6">
            <a:extLst>
              <a:ext uri="{FF2B5EF4-FFF2-40B4-BE49-F238E27FC236}">
                <a16:creationId xmlns:a16="http://schemas.microsoft.com/office/drawing/2014/main" id="{F413D084-63BA-468C-9D72-869FF5A1A17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6363" y="2315642"/>
            <a:ext cx="2859024" cy="3657600"/>
          </a:xfrm>
          <a:prstGeom prst="rect">
            <a:avLst/>
          </a:prstGeom>
        </p:spPr>
      </p:pic>
    </p:spTree>
    <p:extLst>
      <p:ext uri="{BB962C8B-B14F-4D97-AF65-F5344CB8AC3E}">
        <p14:creationId xmlns:p14="http://schemas.microsoft.com/office/powerpoint/2010/main" val="27227155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F41683C8-C12D-4D33-AEF5-91C0BACA6148}"/>
              </a:ext>
            </a:extLst>
          </p:cNvPr>
          <p:cNvSpPr>
            <a:spLocks noGrp="1"/>
          </p:cNvSpPr>
          <p:nvPr>
            <p:ph type="title"/>
          </p:nvPr>
        </p:nvSpPr>
        <p:spPr>
          <a:xfrm>
            <a:off x="363794" y="1068434"/>
            <a:ext cx="8139248" cy="585581"/>
          </a:xfrm>
        </p:spPr>
        <p:txBody>
          <a:bodyPr/>
          <a:lstStyle/>
          <a:p>
            <a:r>
              <a:rPr lang="en-GB"/>
              <a:t>Extension Activity/Homework</a:t>
            </a:r>
          </a:p>
        </p:txBody>
      </p:sp>
      <p:sp>
        <p:nvSpPr>
          <p:cNvPr id="5" name="Content Placeholder 2">
            <a:extLst>
              <a:ext uri="{FF2B5EF4-FFF2-40B4-BE49-F238E27FC236}">
                <a16:creationId xmlns:a16="http://schemas.microsoft.com/office/drawing/2014/main" id="{878DBD3B-B2B4-41E7-A858-02805A298186}"/>
              </a:ext>
            </a:extLst>
          </p:cNvPr>
          <p:cNvSpPr>
            <a:spLocks noGrp="1"/>
          </p:cNvSpPr>
          <p:nvPr>
            <p:ph idx="1"/>
          </p:nvPr>
        </p:nvSpPr>
        <p:spPr>
          <a:xfrm>
            <a:off x="363794" y="1910045"/>
            <a:ext cx="8272206" cy="4524622"/>
          </a:xfrm>
        </p:spPr>
        <p:txBody>
          <a:bodyPr>
            <a:normAutofit/>
          </a:bodyPr>
          <a:lstStyle/>
          <a:p>
            <a:r>
              <a:rPr lang="en-GB" sz="1800"/>
              <a:t>Imagine that the year is 1136 and you are Prior Osbert, the most important monk at Westminster Abbey. You believe very strongly that Edward the Confessor should be made a saint. You have heard many stories about how devoted he was to God and believe that miracles are taking place at his burial place. You need to write an argument to the Pope (Head of the Catholic Church) and persuade him that Edward the Confessor should be canonised. </a:t>
            </a:r>
          </a:p>
          <a:p>
            <a:r>
              <a:rPr lang="en-GB" sz="1800"/>
              <a:t>You could write about:</a:t>
            </a:r>
          </a:p>
          <a:p>
            <a:pPr marL="285750" lvl="0" indent="-285750" fontAlgn="base">
              <a:buFont typeface="Arial" panose="020B0604020202020204" pitchFamily="34" charset="0"/>
              <a:buChar char="•"/>
            </a:pPr>
            <a:r>
              <a:rPr lang="en-GB" sz="1800"/>
              <a:t>His good qualities whilst he was King of England </a:t>
            </a:r>
          </a:p>
          <a:p>
            <a:pPr marL="285750" lvl="0" indent="-285750" fontAlgn="base">
              <a:buFont typeface="Arial" panose="020B0604020202020204" pitchFamily="34" charset="0"/>
              <a:buChar char="•"/>
            </a:pPr>
            <a:r>
              <a:rPr lang="en-GB" sz="1800"/>
              <a:t>Miracles that took place whilst Edward the Confessor was alive</a:t>
            </a:r>
          </a:p>
          <a:p>
            <a:pPr marL="285750" lvl="0" indent="-285750" fontAlgn="base">
              <a:buFont typeface="Arial" panose="020B0604020202020204" pitchFamily="34" charset="0"/>
              <a:buChar char="•"/>
            </a:pPr>
            <a:r>
              <a:rPr lang="en-GB" sz="1800"/>
              <a:t>Miracles that have taken place at Edward the Confessor’s grave in Westminster Abbey</a:t>
            </a:r>
          </a:p>
          <a:p>
            <a:pPr marL="285750" lvl="0" indent="-285750" fontAlgn="base">
              <a:buFont typeface="Arial" panose="020B0604020202020204" pitchFamily="34" charset="0"/>
              <a:buChar char="•"/>
            </a:pPr>
            <a:r>
              <a:rPr lang="en-GB" sz="1800"/>
              <a:t>Why you think it is important that Edward the Confessor is made a saint </a:t>
            </a:r>
          </a:p>
          <a:p>
            <a:endParaRPr lang="en-GB"/>
          </a:p>
        </p:txBody>
      </p:sp>
    </p:spTree>
    <p:extLst>
      <p:ext uri="{BB962C8B-B14F-4D97-AF65-F5344CB8AC3E}">
        <p14:creationId xmlns:p14="http://schemas.microsoft.com/office/powerpoint/2010/main" val="22466667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5" name="TextBox 4">
            <a:extLst>
              <a:ext uri="{FF2B5EF4-FFF2-40B4-BE49-F238E27FC236}">
                <a16:creationId xmlns:a16="http://schemas.microsoft.com/office/drawing/2014/main" id="{AE91FCC3-E3C6-4DD7-B97C-9E93FE8C4CF5}"/>
              </a:ext>
            </a:extLst>
          </p:cNvPr>
          <p:cNvSpPr txBox="1"/>
          <p:nvPr/>
        </p:nvSpPr>
        <p:spPr>
          <a:xfrm>
            <a:off x="578361" y="960795"/>
            <a:ext cx="7886700" cy="523220"/>
          </a:xfrm>
          <a:prstGeom prst="rect">
            <a:avLst/>
          </a:prstGeom>
          <a:noFill/>
        </p:spPr>
        <p:txBody>
          <a:bodyPr wrap="square" rtlCol="0">
            <a:spAutoFit/>
          </a:bodyPr>
          <a:lstStyle/>
          <a:p>
            <a:pPr algn="ctr"/>
            <a:r>
              <a:rPr lang="en-US" sz="2800" b="1">
                <a:latin typeface="+mj-lt"/>
              </a:rPr>
              <a:t>Learning objectives:</a:t>
            </a:r>
          </a:p>
        </p:txBody>
      </p:sp>
      <p:sp>
        <p:nvSpPr>
          <p:cNvPr id="7" name="Rectangle 6">
            <a:extLst>
              <a:ext uri="{FF2B5EF4-FFF2-40B4-BE49-F238E27FC236}">
                <a16:creationId xmlns:a16="http://schemas.microsoft.com/office/drawing/2014/main" id="{0F3BFD81-1CE2-43C8-A41B-E61609EA85BE}"/>
              </a:ext>
            </a:extLst>
          </p:cNvPr>
          <p:cNvSpPr/>
          <p:nvPr/>
        </p:nvSpPr>
        <p:spPr>
          <a:xfrm>
            <a:off x="2581658" y="2006886"/>
            <a:ext cx="6257541" cy="4206408"/>
          </a:xfrm>
          <a:prstGeom prst="rect">
            <a:avLst/>
          </a:prstGeom>
        </p:spPr>
        <p:txBody>
          <a:bodyPr wrap="square">
            <a:spAutoFit/>
          </a:bodyPr>
          <a:lstStyle/>
          <a:p>
            <a:pPr marL="1600200" lvl="3" indent="-228600">
              <a:lnSpc>
                <a:spcPct val="115000"/>
              </a:lnSpc>
              <a:spcAft>
                <a:spcPts val="0"/>
              </a:spcAft>
              <a:buFont typeface="Arial" panose="020B0604020202020204" pitchFamily="34" charset="0"/>
              <a:buChar char="•"/>
            </a:pPr>
            <a:r>
              <a:rPr lang="en-GB">
                <a:ea typeface="Arial" panose="020B0604020202020204" pitchFamily="34" charset="0"/>
                <a:cs typeface="Arial" panose="020B0604020202020204" pitchFamily="34" charset="0"/>
              </a:rPr>
              <a:t>To learn about what a saint is, and why saints are important to Christians.</a:t>
            </a:r>
          </a:p>
          <a:p>
            <a:pPr lvl="3">
              <a:lnSpc>
                <a:spcPct val="115000"/>
              </a:lnSpc>
              <a:spcAft>
                <a:spcPts val="0"/>
              </a:spcAft>
            </a:pPr>
            <a:endParaRPr lang="en-GB">
              <a:ea typeface="Arial" panose="020B0604020202020204" pitchFamily="34" charset="0"/>
              <a:cs typeface="Times New Roman" panose="02020603050405020304" pitchFamily="18" charset="0"/>
            </a:endParaRPr>
          </a:p>
          <a:p>
            <a:pPr marL="1600200" lvl="3" indent="-228600">
              <a:lnSpc>
                <a:spcPct val="115000"/>
              </a:lnSpc>
              <a:spcAft>
                <a:spcPts val="0"/>
              </a:spcAft>
              <a:buFont typeface="Arial" panose="020B0604020202020204" pitchFamily="34" charset="0"/>
              <a:buChar char="•"/>
            </a:pPr>
            <a:r>
              <a:rPr lang="en-GB">
                <a:ea typeface="Arial" panose="020B0604020202020204" pitchFamily="34" charset="0"/>
                <a:cs typeface="Arial" panose="020B0604020202020204" pitchFamily="34" charset="0"/>
              </a:rPr>
              <a:t>To find out how St Edward the Confessor became a saint in 1161.</a:t>
            </a:r>
          </a:p>
          <a:p>
            <a:pPr lvl="3">
              <a:lnSpc>
                <a:spcPct val="115000"/>
              </a:lnSpc>
              <a:spcAft>
                <a:spcPts val="0"/>
              </a:spcAft>
            </a:pPr>
            <a:endParaRPr lang="en-GB">
              <a:ea typeface="Arial" panose="020B0604020202020204" pitchFamily="34" charset="0"/>
              <a:cs typeface="Times New Roman" panose="02020603050405020304" pitchFamily="18" charset="0"/>
            </a:endParaRPr>
          </a:p>
          <a:p>
            <a:pPr marL="1600200" lvl="3" indent="-228600">
              <a:lnSpc>
                <a:spcPct val="115000"/>
              </a:lnSpc>
              <a:spcAft>
                <a:spcPts val="0"/>
              </a:spcAft>
              <a:buFont typeface="Arial" panose="020B0604020202020204" pitchFamily="34" charset="0"/>
              <a:buChar char="•"/>
            </a:pPr>
            <a:r>
              <a:rPr lang="en-GB">
                <a:ea typeface="Arial" panose="020B0604020202020204" pitchFamily="34" charset="0"/>
                <a:cs typeface="Arial" panose="020B0604020202020204" pitchFamily="34" charset="0"/>
              </a:rPr>
              <a:t>To discover some of the stories and miracles associated with St Edward the Confessor.</a:t>
            </a:r>
          </a:p>
          <a:p>
            <a:pPr lvl="3">
              <a:lnSpc>
                <a:spcPct val="115000"/>
              </a:lnSpc>
              <a:spcAft>
                <a:spcPts val="0"/>
              </a:spcAft>
            </a:pPr>
            <a:endParaRPr lang="en-GB">
              <a:ea typeface="Arial" panose="020B0604020202020204" pitchFamily="34" charset="0"/>
              <a:cs typeface="Times New Roman" panose="02020603050405020304" pitchFamily="18" charset="0"/>
            </a:endParaRPr>
          </a:p>
          <a:p>
            <a:pPr marL="1600200" lvl="3" indent="-228600">
              <a:lnSpc>
                <a:spcPct val="115000"/>
              </a:lnSpc>
              <a:spcAft>
                <a:spcPts val="0"/>
              </a:spcAft>
              <a:buFont typeface="Arial" panose="020B0604020202020204" pitchFamily="34" charset="0"/>
              <a:buChar char="•"/>
            </a:pPr>
            <a:r>
              <a:rPr lang="en-GB">
                <a:ea typeface="Arial" panose="020B0604020202020204" pitchFamily="34" charset="0"/>
                <a:cs typeface="Arial" panose="020B0604020202020204" pitchFamily="34" charset="0"/>
              </a:rPr>
              <a:t>To learn about St Edward the Confessor’s importance to Westminster Abbey, both in the past and today.</a:t>
            </a:r>
            <a:endParaRPr lang="en-GB">
              <a:effectLst/>
              <a:ea typeface="Arial" panose="020B060402020202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3FC60974-6314-4EFB-98B3-8B2009B12A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7955" y="2020159"/>
            <a:ext cx="2859024" cy="3657600"/>
          </a:xfrm>
          <a:prstGeom prst="rect">
            <a:avLst/>
          </a:prstGeom>
        </p:spPr>
      </p:pic>
    </p:spTree>
    <p:extLst>
      <p:ext uri="{BB962C8B-B14F-4D97-AF65-F5344CB8AC3E}">
        <p14:creationId xmlns:p14="http://schemas.microsoft.com/office/powerpoint/2010/main" val="3693174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90DAFE6-8F00-4E38-A5EC-5C27DCF5C7D1}"/>
              </a:ext>
            </a:extLst>
          </p:cNvPr>
          <p:cNvSpPr>
            <a:spLocks noGrp="1"/>
          </p:cNvSpPr>
          <p:nvPr>
            <p:ph idx="1"/>
          </p:nvPr>
        </p:nvSpPr>
        <p:spPr>
          <a:xfrm>
            <a:off x="263646" y="1036295"/>
            <a:ext cx="8643287" cy="1046505"/>
          </a:xfrm>
        </p:spPr>
        <p:txBody>
          <a:bodyPr>
            <a:normAutofit/>
          </a:bodyPr>
          <a:lstStyle/>
          <a:p>
            <a:r>
              <a:rPr lang="en-GB" sz="2800" b="1">
                <a:latin typeface="+mj-lt"/>
              </a:rPr>
              <a:t>What is this an image of? What sort of building is it? </a:t>
            </a:r>
          </a:p>
        </p:txBody>
      </p:sp>
      <p:pic>
        <p:nvPicPr>
          <p:cNvPr id="6" name="Picture 5">
            <a:extLst>
              <a:ext uri="{FF2B5EF4-FFF2-40B4-BE49-F238E27FC236}">
                <a16:creationId xmlns:a16="http://schemas.microsoft.com/office/drawing/2014/main" id="{FF4B7885-00EE-4969-BBC7-B9E19FFB77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4752" y="1731905"/>
            <a:ext cx="6993466" cy="4842975"/>
          </a:xfrm>
          <a:prstGeom prst="rect">
            <a:avLst/>
          </a:prstGeom>
        </p:spPr>
      </p:pic>
    </p:spTree>
    <p:extLst>
      <p:ext uri="{BB962C8B-B14F-4D97-AF65-F5344CB8AC3E}">
        <p14:creationId xmlns:p14="http://schemas.microsoft.com/office/powerpoint/2010/main" val="8906847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extBox 2">
            <a:extLst>
              <a:ext uri="{FF2B5EF4-FFF2-40B4-BE49-F238E27FC236}">
                <a16:creationId xmlns:a16="http://schemas.microsoft.com/office/drawing/2014/main" id="{428A9817-8BA7-4528-8236-255B8EA6264B}"/>
              </a:ext>
            </a:extLst>
          </p:cNvPr>
          <p:cNvSpPr txBox="1"/>
          <p:nvPr/>
        </p:nvSpPr>
        <p:spPr>
          <a:xfrm>
            <a:off x="626582" y="1043754"/>
            <a:ext cx="7886700" cy="523220"/>
          </a:xfrm>
          <a:prstGeom prst="rect">
            <a:avLst/>
          </a:prstGeom>
          <a:noFill/>
        </p:spPr>
        <p:txBody>
          <a:bodyPr wrap="square" rtlCol="0">
            <a:spAutoFit/>
          </a:bodyPr>
          <a:lstStyle/>
          <a:p>
            <a:pPr algn="ctr"/>
            <a:r>
              <a:rPr lang="en-US" sz="2800" b="1">
                <a:latin typeface="+mj-lt"/>
              </a:rPr>
              <a:t>Who was St Edward the Confessor?</a:t>
            </a:r>
          </a:p>
        </p:txBody>
      </p:sp>
      <p:pic>
        <p:nvPicPr>
          <p:cNvPr id="8" name="Picture 7">
            <a:extLst>
              <a:ext uri="{FF2B5EF4-FFF2-40B4-BE49-F238E27FC236}">
                <a16:creationId xmlns:a16="http://schemas.microsoft.com/office/drawing/2014/main" id="{DD86A65A-8C61-4B46-8C31-D16B421AAD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42233" y="1732892"/>
            <a:ext cx="3138825" cy="4015555"/>
          </a:xfrm>
          <a:prstGeom prst="rect">
            <a:avLst/>
          </a:prstGeom>
        </p:spPr>
      </p:pic>
      <p:pic>
        <p:nvPicPr>
          <p:cNvPr id="11" name="Picture 10">
            <a:extLst>
              <a:ext uri="{FF2B5EF4-FFF2-40B4-BE49-F238E27FC236}">
                <a16:creationId xmlns:a16="http://schemas.microsoft.com/office/drawing/2014/main" id="{61F36BC9-5026-4DDA-BE2B-9D9736C5DED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91399" y="1732892"/>
            <a:ext cx="2845646" cy="4037786"/>
          </a:xfrm>
          <a:prstGeom prst="rect">
            <a:avLst/>
          </a:prstGeom>
        </p:spPr>
      </p:pic>
      <p:sp>
        <p:nvSpPr>
          <p:cNvPr id="12" name="TextBox 11">
            <a:extLst>
              <a:ext uri="{FF2B5EF4-FFF2-40B4-BE49-F238E27FC236}">
                <a16:creationId xmlns:a16="http://schemas.microsoft.com/office/drawing/2014/main" id="{0F2F4A62-EC7B-488A-80D2-D3385ADF5AF1}"/>
              </a:ext>
            </a:extLst>
          </p:cNvPr>
          <p:cNvSpPr txBox="1"/>
          <p:nvPr/>
        </p:nvSpPr>
        <p:spPr>
          <a:xfrm>
            <a:off x="1360032" y="6129453"/>
            <a:ext cx="6220245" cy="369332"/>
          </a:xfrm>
          <a:prstGeom prst="rect">
            <a:avLst/>
          </a:prstGeom>
          <a:solidFill>
            <a:schemeClr val="tx2"/>
          </a:solidFill>
        </p:spPr>
        <p:txBody>
          <a:bodyPr wrap="square" rtlCol="0">
            <a:spAutoFit/>
          </a:bodyPr>
          <a:lstStyle/>
          <a:p>
            <a:r>
              <a:rPr lang="en-GB">
                <a:solidFill>
                  <a:schemeClr val="bg1"/>
                </a:solidFill>
                <a:latin typeface="Arial" panose="020B0604020202020204" pitchFamily="34" charset="0"/>
                <a:cs typeface="Arial" panose="020B0604020202020204" pitchFamily="34" charset="0"/>
              </a:rPr>
              <a:t>Talk to your partner: What do you already know about him?</a:t>
            </a:r>
          </a:p>
        </p:txBody>
      </p:sp>
    </p:spTree>
    <p:extLst>
      <p:ext uri="{BB962C8B-B14F-4D97-AF65-F5344CB8AC3E}">
        <p14:creationId xmlns:p14="http://schemas.microsoft.com/office/powerpoint/2010/main" val="1523125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extBox 2">
            <a:extLst>
              <a:ext uri="{FF2B5EF4-FFF2-40B4-BE49-F238E27FC236}">
                <a16:creationId xmlns:a16="http://schemas.microsoft.com/office/drawing/2014/main" id="{6491D0C5-A1C0-4933-A6A6-4E361253AEBD}"/>
              </a:ext>
            </a:extLst>
          </p:cNvPr>
          <p:cNvSpPr txBox="1"/>
          <p:nvPr/>
        </p:nvSpPr>
        <p:spPr>
          <a:xfrm>
            <a:off x="626582" y="1035784"/>
            <a:ext cx="7886700" cy="523220"/>
          </a:xfrm>
          <a:prstGeom prst="rect">
            <a:avLst/>
          </a:prstGeom>
          <a:noFill/>
        </p:spPr>
        <p:txBody>
          <a:bodyPr wrap="square" rtlCol="0">
            <a:spAutoFit/>
          </a:bodyPr>
          <a:lstStyle/>
          <a:p>
            <a:pPr algn="ctr"/>
            <a:r>
              <a:rPr lang="en-US" sz="2800" b="1">
                <a:latin typeface="+mj-lt"/>
              </a:rPr>
              <a:t>Who was St Edward the Confessor?</a:t>
            </a:r>
          </a:p>
        </p:txBody>
      </p:sp>
      <p:sp>
        <p:nvSpPr>
          <p:cNvPr id="6" name="Rectangle 5">
            <a:extLst>
              <a:ext uri="{FF2B5EF4-FFF2-40B4-BE49-F238E27FC236}">
                <a16:creationId xmlns:a16="http://schemas.microsoft.com/office/drawing/2014/main" id="{9CF7766D-429E-43C7-AF8E-69F47191F67B}"/>
              </a:ext>
            </a:extLst>
          </p:cNvPr>
          <p:cNvSpPr/>
          <p:nvPr/>
        </p:nvSpPr>
        <p:spPr>
          <a:xfrm>
            <a:off x="3287646" y="2313131"/>
            <a:ext cx="5480150" cy="3250762"/>
          </a:xfrm>
          <a:prstGeom prst="rect">
            <a:avLst/>
          </a:prstGeom>
        </p:spPr>
        <p:txBody>
          <a:bodyPr wrap="square" lIns="91440" tIns="45720" rIns="91440" bIns="45720" anchor="t">
            <a:spAutoFit/>
          </a:bodyPr>
          <a:lstStyle/>
          <a:p>
            <a:pPr marL="359410" lvl="3" indent="-228600">
              <a:lnSpc>
                <a:spcPct val="115000"/>
              </a:lnSpc>
              <a:spcAft>
                <a:spcPts val="0"/>
              </a:spcAft>
              <a:buFont typeface="Arial" panose="020B0604020202020204" pitchFamily="34" charset="0"/>
              <a:buChar char="•"/>
            </a:pPr>
            <a:r>
              <a:rPr lang="en-GB">
                <a:ea typeface="Arial" panose="020B0604020202020204" pitchFamily="34" charset="0"/>
                <a:cs typeface="Arial" panose="020B0604020202020204" pitchFamily="34" charset="0"/>
              </a:rPr>
              <a:t>St Edward the Confessor was an Anglo-Saxon king of England. </a:t>
            </a:r>
            <a:endParaRPr lang="en-GB">
              <a:ea typeface="Arial" panose="020B0604020202020204" pitchFamily="34" charset="0"/>
              <a:cs typeface="Times New Roman" panose="02020603050405020304" pitchFamily="18" charset="0"/>
            </a:endParaRPr>
          </a:p>
          <a:p>
            <a:pPr marL="359410" lvl="3" indent="-228600">
              <a:lnSpc>
                <a:spcPct val="115000"/>
              </a:lnSpc>
              <a:spcAft>
                <a:spcPts val="0"/>
              </a:spcAft>
              <a:buFont typeface="Arial" panose="020B0604020202020204" pitchFamily="34" charset="0"/>
              <a:buChar char="•"/>
            </a:pPr>
            <a:r>
              <a:rPr lang="en-GB">
                <a:ea typeface="Arial" panose="020B0604020202020204" pitchFamily="34" charset="0"/>
                <a:cs typeface="Arial" panose="020B0604020202020204" pitchFamily="34" charset="0"/>
              </a:rPr>
              <a:t>He ruled from 1042 – 1066. </a:t>
            </a:r>
          </a:p>
          <a:p>
            <a:pPr marL="359410" lvl="3" indent="-228600">
              <a:lnSpc>
                <a:spcPct val="115000"/>
              </a:lnSpc>
              <a:buFont typeface="Arial" panose="020B0604020202020204" pitchFamily="34" charset="0"/>
              <a:buChar char="•"/>
            </a:pPr>
            <a:r>
              <a:rPr lang="en-GB">
                <a:ea typeface="Arial" panose="020B0604020202020204" pitchFamily="34" charset="0"/>
                <a:cs typeface="Arial"/>
              </a:rPr>
              <a:t>Responsible for building Westminster Abbey.</a:t>
            </a:r>
          </a:p>
          <a:p>
            <a:pPr marL="359410" lvl="3" indent="-228600">
              <a:lnSpc>
                <a:spcPct val="115000"/>
              </a:lnSpc>
              <a:spcAft>
                <a:spcPts val="0"/>
              </a:spcAft>
              <a:buFont typeface="Arial" panose="020B0604020202020204" pitchFamily="34" charset="0"/>
              <a:buChar char="•"/>
            </a:pPr>
            <a:r>
              <a:rPr lang="en-GB">
                <a:ea typeface="Arial" panose="020B0604020202020204" pitchFamily="34" charset="0"/>
                <a:cs typeface="Arial" panose="020B0604020202020204" pitchFamily="34" charset="0"/>
              </a:rPr>
              <a:t>One hundred years after his death he was made a saint. </a:t>
            </a:r>
            <a:endParaRPr lang="en-GB">
              <a:ea typeface="Arial" panose="020B0604020202020204" pitchFamily="34" charset="0"/>
              <a:cs typeface="Times New Roman" panose="02020603050405020304" pitchFamily="18" charset="0"/>
            </a:endParaRPr>
          </a:p>
          <a:p>
            <a:pPr marL="359410" lvl="3" indent="-228600">
              <a:lnSpc>
                <a:spcPct val="115000"/>
              </a:lnSpc>
              <a:spcAft>
                <a:spcPts val="0"/>
              </a:spcAft>
              <a:buFont typeface="Arial" panose="020B0604020202020204" pitchFamily="34" charset="0"/>
              <a:buChar char="•"/>
            </a:pPr>
            <a:r>
              <a:rPr lang="en-GB">
                <a:ea typeface="Arial" panose="020B0604020202020204" pitchFamily="34" charset="0"/>
                <a:cs typeface="Arial" panose="020B0604020202020204" pitchFamily="34" charset="0"/>
              </a:rPr>
              <a:t>His title ‘Confessor’ was added after his death to reflect the holy life he led and to differentiate him from another saint already named Edward (Edward The Martyr). </a:t>
            </a:r>
            <a:endParaRPr lang="en-GB">
              <a:effectLst/>
              <a:ea typeface="Arial" panose="020B060402020202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5F103003-E59D-4B15-B70C-2AE20DD215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4155" y="1982278"/>
            <a:ext cx="2664443" cy="4231016"/>
          </a:xfrm>
          <a:prstGeom prst="rect">
            <a:avLst/>
          </a:prstGeom>
        </p:spPr>
      </p:pic>
    </p:spTree>
    <p:extLst>
      <p:ext uri="{BB962C8B-B14F-4D97-AF65-F5344CB8AC3E}">
        <p14:creationId xmlns:p14="http://schemas.microsoft.com/office/powerpoint/2010/main" val="4597234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98E83268-1A93-429A-B8A0-714E1441ADBA}"/>
              </a:ext>
            </a:extLst>
          </p:cNvPr>
          <p:cNvSpPr>
            <a:spLocks noGrp="1"/>
          </p:cNvSpPr>
          <p:nvPr>
            <p:ph type="title"/>
          </p:nvPr>
        </p:nvSpPr>
        <p:spPr>
          <a:xfrm>
            <a:off x="502376" y="1041400"/>
            <a:ext cx="8139248" cy="599118"/>
          </a:xfrm>
        </p:spPr>
        <p:txBody>
          <a:bodyPr/>
          <a:lstStyle/>
          <a:p>
            <a:r>
              <a:rPr lang="en-GB"/>
              <a:t>What is a saint? </a:t>
            </a:r>
          </a:p>
        </p:txBody>
      </p:sp>
      <p:pic>
        <p:nvPicPr>
          <p:cNvPr id="7" name="Picture 6">
            <a:extLst>
              <a:ext uri="{FF2B5EF4-FFF2-40B4-BE49-F238E27FC236}">
                <a16:creationId xmlns:a16="http://schemas.microsoft.com/office/drawing/2014/main" id="{67D38476-0206-437D-825C-81D8B51E56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0221" y="2159000"/>
            <a:ext cx="2859024" cy="3657600"/>
          </a:xfrm>
          <a:prstGeom prst="rect">
            <a:avLst/>
          </a:prstGeom>
        </p:spPr>
      </p:pic>
      <p:sp>
        <p:nvSpPr>
          <p:cNvPr id="8" name="TextBox 7">
            <a:extLst>
              <a:ext uri="{FF2B5EF4-FFF2-40B4-BE49-F238E27FC236}">
                <a16:creationId xmlns:a16="http://schemas.microsoft.com/office/drawing/2014/main" id="{E6379698-4A34-4F22-90C0-6670E762081B}"/>
              </a:ext>
            </a:extLst>
          </p:cNvPr>
          <p:cNvSpPr txBox="1"/>
          <p:nvPr/>
        </p:nvSpPr>
        <p:spPr>
          <a:xfrm>
            <a:off x="3994813" y="3110637"/>
            <a:ext cx="4370256" cy="1754326"/>
          </a:xfrm>
          <a:prstGeom prst="rect">
            <a:avLst/>
          </a:prstGeom>
          <a:solidFill>
            <a:schemeClr val="tx2"/>
          </a:solidFill>
        </p:spPr>
        <p:txBody>
          <a:bodyPr wrap="square" rtlCol="0">
            <a:spAutoFit/>
          </a:bodyPr>
          <a:lstStyle/>
          <a:p>
            <a:r>
              <a:rPr lang="en-GB">
                <a:solidFill>
                  <a:schemeClr val="bg1"/>
                </a:solidFill>
                <a:latin typeface="Arial" panose="020B0604020202020204" pitchFamily="34" charset="0"/>
                <a:cs typeface="Arial" panose="020B0604020202020204" pitchFamily="34" charset="0"/>
              </a:rPr>
              <a:t>Talk to your partner:</a:t>
            </a:r>
          </a:p>
          <a:p>
            <a:r>
              <a:rPr lang="en-GB">
                <a:solidFill>
                  <a:schemeClr val="bg1"/>
                </a:solidFill>
                <a:latin typeface="Arial" panose="020B0604020202020204" pitchFamily="34" charset="0"/>
                <a:cs typeface="Arial" panose="020B0604020202020204" pitchFamily="34" charset="0"/>
              </a:rPr>
              <a:t>What do you know about saints?</a:t>
            </a:r>
          </a:p>
          <a:p>
            <a:r>
              <a:rPr lang="en-GB">
                <a:solidFill>
                  <a:schemeClr val="bg1"/>
                </a:solidFill>
                <a:latin typeface="Arial" panose="020B0604020202020204" pitchFamily="34" charset="0"/>
                <a:cs typeface="Arial" panose="020B0604020202020204" pitchFamily="34" charset="0"/>
              </a:rPr>
              <a:t> </a:t>
            </a:r>
          </a:p>
          <a:p>
            <a:r>
              <a:rPr lang="en-GB">
                <a:solidFill>
                  <a:schemeClr val="bg1"/>
                </a:solidFill>
                <a:latin typeface="Arial" panose="020B0604020202020204" pitchFamily="34" charset="0"/>
                <a:cs typeface="Arial" panose="020B0604020202020204" pitchFamily="34" charset="0"/>
              </a:rPr>
              <a:t>Why are saints important to Christians? </a:t>
            </a:r>
          </a:p>
          <a:p>
            <a:endParaRPr lang="en-GB">
              <a:solidFill>
                <a:schemeClr val="bg1"/>
              </a:solidFill>
              <a:latin typeface="Arial" panose="020B0604020202020204" pitchFamily="34" charset="0"/>
              <a:cs typeface="Arial" panose="020B0604020202020204" pitchFamily="34" charset="0"/>
            </a:endParaRPr>
          </a:p>
          <a:p>
            <a:r>
              <a:rPr lang="en-GB">
                <a:solidFill>
                  <a:schemeClr val="bg1"/>
                </a:solidFill>
                <a:latin typeface="Arial" panose="020B0604020202020204" pitchFamily="34" charset="0"/>
                <a:cs typeface="Arial" panose="020B0604020202020204" pitchFamily="34" charset="0"/>
              </a:rPr>
              <a:t>How does someone become a saint? </a:t>
            </a:r>
          </a:p>
        </p:txBody>
      </p:sp>
    </p:spTree>
    <p:extLst>
      <p:ext uri="{BB962C8B-B14F-4D97-AF65-F5344CB8AC3E}">
        <p14:creationId xmlns:p14="http://schemas.microsoft.com/office/powerpoint/2010/main" val="3922517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Title 1">
            <a:extLst>
              <a:ext uri="{FF2B5EF4-FFF2-40B4-BE49-F238E27FC236}">
                <a16:creationId xmlns:a16="http://schemas.microsoft.com/office/drawing/2014/main" id="{950B1648-8E0D-44BF-B323-BFEE811D192C}"/>
              </a:ext>
            </a:extLst>
          </p:cNvPr>
          <p:cNvSpPr>
            <a:spLocks noGrp="1"/>
          </p:cNvSpPr>
          <p:nvPr>
            <p:ph type="title"/>
          </p:nvPr>
        </p:nvSpPr>
        <p:spPr>
          <a:xfrm>
            <a:off x="502376" y="1136727"/>
            <a:ext cx="8139248" cy="470304"/>
          </a:xfrm>
        </p:spPr>
        <p:txBody>
          <a:bodyPr/>
          <a:lstStyle/>
          <a:p>
            <a:r>
              <a:rPr lang="en-GB"/>
              <a:t>What is a saint? </a:t>
            </a:r>
          </a:p>
        </p:txBody>
      </p:sp>
      <p:sp>
        <p:nvSpPr>
          <p:cNvPr id="6" name="Content Placeholder 2">
            <a:extLst>
              <a:ext uri="{FF2B5EF4-FFF2-40B4-BE49-F238E27FC236}">
                <a16:creationId xmlns:a16="http://schemas.microsoft.com/office/drawing/2014/main" id="{06C31F17-49A2-42AA-9B5E-85F10C92BECD}"/>
              </a:ext>
            </a:extLst>
          </p:cNvPr>
          <p:cNvSpPr>
            <a:spLocks noGrp="1"/>
          </p:cNvSpPr>
          <p:nvPr>
            <p:ph idx="1"/>
          </p:nvPr>
        </p:nvSpPr>
        <p:spPr>
          <a:xfrm>
            <a:off x="3970025" y="2276492"/>
            <a:ext cx="4895704" cy="3371239"/>
          </a:xfrm>
        </p:spPr>
        <p:txBody>
          <a:bodyPr>
            <a:normAutofit/>
          </a:bodyPr>
          <a:lstStyle/>
          <a:p>
            <a:r>
              <a:rPr lang="en-GB" sz="1800"/>
              <a:t>Christians believe that the living and the dead are united in one family through their relationship with God. </a:t>
            </a:r>
          </a:p>
          <a:p>
            <a:r>
              <a:rPr lang="en-GB" sz="1800"/>
              <a:t>A saint is someone who has led a holy life and is said to be especially close to God, in life and in death. </a:t>
            </a:r>
          </a:p>
          <a:p>
            <a:r>
              <a:rPr lang="en-GB" sz="1800"/>
              <a:t>Some saints are prophets, or messengers of God. Others are healers, people who have done good deeds, or martyrs. </a:t>
            </a:r>
          </a:p>
          <a:p>
            <a:endParaRPr lang="en-GB" sz="2400"/>
          </a:p>
          <a:p>
            <a:endParaRPr lang="en-GB"/>
          </a:p>
          <a:p>
            <a:endParaRPr lang="en-GB"/>
          </a:p>
        </p:txBody>
      </p:sp>
      <p:pic>
        <p:nvPicPr>
          <p:cNvPr id="7" name="Picture 6">
            <a:extLst>
              <a:ext uri="{FF2B5EF4-FFF2-40B4-BE49-F238E27FC236}">
                <a16:creationId xmlns:a16="http://schemas.microsoft.com/office/drawing/2014/main" id="{64607E7B-6223-4647-A1DE-437F78E943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5555" y="2276492"/>
            <a:ext cx="2859024" cy="3657600"/>
          </a:xfrm>
          <a:prstGeom prst="rect">
            <a:avLst/>
          </a:prstGeom>
        </p:spPr>
      </p:pic>
      <p:sp>
        <p:nvSpPr>
          <p:cNvPr id="8" name="TextBox 7">
            <a:extLst>
              <a:ext uri="{FF2B5EF4-FFF2-40B4-BE49-F238E27FC236}">
                <a16:creationId xmlns:a16="http://schemas.microsoft.com/office/drawing/2014/main" id="{12FE48AF-7E98-4ACD-A485-11D8A72BA153}"/>
              </a:ext>
            </a:extLst>
          </p:cNvPr>
          <p:cNvSpPr txBox="1"/>
          <p:nvPr/>
        </p:nvSpPr>
        <p:spPr>
          <a:xfrm>
            <a:off x="3970026" y="5393862"/>
            <a:ext cx="4370256" cy="923330"/>
          </a:xfrm>
          <a:prstGeom prst="rect">
            <a:avLst/>
          </a:prstGeom>
          <a:solidFill>
            <a:schemeClr val="tx2"/>
          </a:solidFill>
        </p:spPr>
        <p:txBody>
          <a:bodyPr wrap="square" rtlCol="0">
            <a:spAutoFit/>
          </a:bodyPr>
          <a:lstStyle/>
          <a:p>
            <a:r>
              <a:rPr lang="en-GB">
                <a:solidFill>
                  <a:schemeClr val="bg1"/>
                </a:solidFill>
              </a:rPr>
              <a:t>Which saints have you heard of before? With a partner, write down as many as you can in one minute. </a:t>
            </a:r>
          </a:p>
        </p:txBody>
      </p:sp>
    </p:spTree>
    <p:extLst>
      <p:ext uri="{BB962C8B-B14F-4D97-AF65-F5344CB8AC3E}">
        <p14:creationId xmlns:p14="http://schemas.microsoft.com/office/powerpoint/2010/main" val="12989094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8" name="Picture 7">
            <a:extLst>
              <a:ext uri="{FF2B5EF4-FFF2-40B4-BE49-F238E27FC236}">
                <a16:creationId xmlns:a16="http://schemas.microsoft.com/office/drawing/2014/main" id="{43B5CF12-3E45-4B07-91EE-DC0D78EC64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6366" y="1316217"/>
            <a:ext cx="2148828" cy="5006980"/>
          </a:xfrm>
          <a:prstGeom prst="rect">
            <a:avLst/>
          </a:prstGeom>
        </p:spPr>
      </p:pic>
      <p:pic>
        <p:nvPicPr>
          <p:cNvPr id="10" name="Picture 9">
            <a:extLst>
              <a:ext uri="{FF2B5EF4-FFF2-40B4-BE49-F238E27FC236}">
                <a16:creationId xmlns:a16="http://schemas.microsoft.com/office/drawing/2014/main" id="{2DFC3504-583B-4E65-A488-D75E0F603B9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51553" y="2433817"/>
            <a:ext cx="3460093" cy="2476850"/>
          </a:xfrm>
          <a:prstGeom prst="rect">
            <a:avLst/>
          </a:prstGeom>
        </p:spPr>
      </p:pic>
      <p:pic>
        <p:nvPicPr>
          <p:cNvPr id="13" name="Picture 12">
            <a:extLst>
              <a:ext uri="{FF2B5EF4-FFF2-40B4-BE49-F238E27FC236}">
                <a16:creationId xmlns:a16="http://schemas.microsoft.com/office/drawing/2014/main" id="{41487870-62A6-46B4-89DE-8997ADED350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498808" y="1316216"/>
            <a:ext cx="2424809" cy="5074123"/>
          </a:xfrm>
          <a:prstGeom prst="rect">
            <a:avLst/>
          </a:prstGeom>
        </p:spPr>
      </p:pic>
    </p:spTree>
    <p:extLst>
      <p:ext uri="{BB962C8B-B14F-4D97-AF65-F5344CB8AC3E}">
        <p14:creationId xmlns:p14="http://schemas.microsoft.com/office/powerpoint/2010/main" val="688599934"/>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8" ma:contentTypeDescription="Create a new document." ma:contentTypeScope="" ma:versionID="0429756ed8ba81dbddda45ad14d8650e">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1b4aac7dd7a8f5906ab5e06823f4e447"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D3736B9-988C-451A-B8A0-04E40832F1FD}">
  <ds:schemaRefs>
    <ds:schemaRef ds:uri="http://schemas.microsoft.com/sharepoint/v3/contenttype/forms"/>
  </ds:schemaRefs>
</ds:datastoreItem>
</file>

<file path=customXml/itemProps2.xml><?xml version="1.0" encoding="utf-8"?>
<ds:datastoreItem xmlns:ds="http://schemas.openxmlformats.org/officeDocument/2006/customXml" ds:itemID="{E67C6B8D-9E39-4792-8650-FBFE18134EF9}">
  <ds:schemaRefs>
    <ds:schemaRef ds:uri="40e3bd4d-ad2a-475f-b877-b0398ba3b99b"/>
    <ds:schemaRef ds:uri="cf8bedca-0699-49e1-97e1-14424d7eca5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9F7079DF-1D04-4B81-BBC3-5F9C92BA2912}">
  <ds:schemaRefs>
    <ds:schemaRef ds:uri="40e3bd4d-ad2a-475f-b877-b0398ba3b99b"/>
    <ds:schemaRef ds:uri="cf8bedca-0699-49e1-97e1-14424d7eca52"/>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On-screen Show (4:3)</PresentationFormat>
  <Slides>24</Slides>
  <Notes>24</Notes>
  <HiddenSlides>0</HiddenSlide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PowerPoint Presentation</vt:lpstr>
      <vt:lpstr>PowerPoint Presentation</vt:lpstr>
      <vt:lpstr>PowerPoint Presentation</vt:lpstr>
      <vt:lpstr>PowerPoint Presentation</vt:lpstr>
      <vt:lpstr>PowerPoint Presentation</vt:lpstr>
      <vt:lpstr>PowerPoint Presentation</vt:lpstr>
      <vt:lpstr>What is a saint? </vt:lpstr>
      <vt:lpstr>What is a saint? </vt:lpstr>
      <vt:lpstr>PowerPoint Presentation</vt:lpstr>
      <vt:lpstr>Patron Saints</vt:lpstr>
      <vt:lpstr>Why are saints important to Christians? </vt:lpstr>
      <vt:lpstr>How does someone become a saint? </vt:lpstr>
      <vt:lpstr>Saints and miracles</vt:lpstr>
      <vt:lpstr>St Edward the Confessor and Westminster Abbey</vt:lpstr>
      <vt:lpstr>How did St Edward the Confessor become a saint? </vt:lpstr>
      <vt:lpstr>Activity: Why should Edward the Confessor be made a saint? </vt:lpstr>
      <vt:lpstr>Becoming St Edward the Confessor</vt:lpstr>
      <vt:lpstr>The Shrine of St Edward the Confessor</vt:lpstr>
      <vt:lpstr>PowerPoint Presentation</vt:lpstr>
      <vt:lpstr>The Shrine in the Abbey today</vt:lpstr>
      <vt:lpstr>Edwardtide</vt:lpstr>
      <vt:lpstr>Quick Quiz</vt:lpstr>
      <vt:lpstr>Today I have learnt:</vt:lpstr>
      <vt:lpstr>Extension Activity/Homework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revision>2</cp:revision>
  <dcterms:created xsi:type="dcterms:W3CDTF">2019-02-11T11:01:41Z</dcterms:created>
  <dcterms:modified xsi:type="dcterms:W3CDTF">2025-01-22T12:43:56Z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2475600</vt:r8>
  </property>
  <property fmtid="{D5CDD505-2E9C-101B-9397-08002B2CF9AE}" pid="4" name="MediaServiceImageTags">
    <vt:lpwstr/>
  </property>
</Properties>
</file>