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341" r:id="rId5"/>
    <p:sldId id="346" r:id="rId6"/>
    <p:sldId id="347" r:id="rId7"/>
    <p:sldId id="348" r:id="rId8"/>
    <p:sldId id="349" r:id="rId9"/>
    <p:sldId id="350" r:id="rId10"/>
    <p:sldId id="351" r:id="rId11"/>
    <p:sldId id="352" r:id="rId12"/>
    <p:sldId id="353" r:id="rId13"/>
    <p:sldId id="354" r:id="rId14"/>
    <p:sldId id="355" r:id="rId15"/>
    <p:sldId id="356"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1"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68304" autoAdjust="0"/>
  </p:normalViewPr>
  <p:slideViewPr>
    <p:cSldViewPr snapToGrid="0">
      <p:cViewPr varScale="1">
        <p:scale>
          <a:sx n="78" d="100"/>
          <a:sy n="78" d="100"/>
        </p:scale>
        <p:origin x="2604" y="9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140232FF-130E-4BB0-B372-83F4695E38AA}"/>
    <pc:docChg chg="modSld">
      <pc:chgData name="Sian Shaw" userId="cf930bf7-ba7f-4ec0-9225-526cb0af2be3" providerId="ADAL" clId="{140232FF-130E-4BB0-B372-83F4695E38AA}" dt="2022-09-09T07:51:33.721" v="17" actId="6549"/>
      <pc:docMkLst>
        <pc:docMk/>
      </pc:docMkLst>
      <pc:sldChg chg="modNotesTx">
        <pc:chgData name="Sian Shaw" userId="cf930bf7-ba7f-4ec0-9225-526cb0af2be3" providerId="ADAL" clId="{140232FF-130E-4BB0-B372-83F4695E38AA}" dt="2022-09-09T07:47:08.401" v="2" actId="20577"/>
        <pc:sldMkLst>
          <pc:docMk/>
          <pc:sldMk cId="2997284540" sldId="348"/>
        </pc:sldMkLst>
      </pc:sldChg>
      <pc:sldChg chg="modNotesTx">
        <pc:chgData name="Sian Shaw" userId="cf930bf7-ba7f-4ec0-9225-526cb0af2be3" providerId="ADAL" clId="{140232FF-130E-4BB0-B372-83F4695E38AA}" dt="2022-09-09T07:47:28.192" v="3" actId="20577"/>
        <pc:sldMkLst>
          <pc:docMk/>
          <pc:sldMk cId="1655042599" sldId="350"/>
        </pc:sldMkLst>
      </pc:sldChg>
      <pc:sldChg chg="modNotesTx">
        <pc:chgData name="Sian Shaw" userId="cf930bf7-ba7f-4ec0-9225-526cb0af2be3" providerId="ADAL" clId="{140232FF-130E-4BB0-B372-83F4695E38AA}" dt="2022-09-09T07:47:39.696" v="4" actId="20577"/>
        <pc:sldMkLst>
          <pc:docMk/>
          <pc:sldMk cId="2337541101" sldId="351"/>
        </pc:sldMkLst>
      </pc:sldChg>
      <pc:sldChg chg="modNotesTx">
        <pc:chgData name="Sian Shaw" userId="cf930bf7-ba7f-4ec0-9225-526cb0af2be3" providerId="ADAL" clId="{140232FF-130E-4BB0-B372-83F4695E38AA}" dt="2022-09-09T07:50:48.104" v="5" actId="20577"/>
        <pc:sldMkLst>
          <pc:docMk/>
          <pc:sldMk cId="2270626364" sldId="352"/>
        </pc:sldMkLst>
      </pc:sldChg>
      <pc:sldChg chg="modNotesTx">
        <pc:chgData name="Sian Shaw" userId="cf930bf7-ba7f-4ec0-9225-526cb0af2be3" providerId="ADAL" clId="{140232FF-130E-4BB0-B372-83F4695E38AA}" dt="2022-09-09T07:51:04.409" v="6" actId="20577"/>
        <pc:sldMkLst>
          <pc:docMk/>
          <pc:sldMk cId="2289273068" sldId="353"/>
        </pc:sldMkLst>
      </pc:sldChg>
      <pc:sldChg chg="modNotesTx">
        <pc:chgData name="Sian Shaw" userId="cf930bf7-ba7f-4ec0-9225-526cb0af2be3" providerId="ADAL" clId="{140232FF-130E-4BB0-B372-83F4695E38AA}" dt="2022-09-09T07:51:33.721" v="17" actId="6549"/>
        <pc:sldMkLst>
          <pc:docMk/>
          <pc:sldMk cId="3339500066" sldId="354"/>
        </pc:sldMkLst>
      </pc:sldChg>
    </pc:docChg>
  </pc:docChgLst>
  <pc:docChgLst>
    <pc:chgData name="Sian Shaw" userId="cf930bf7-ba7f-4ec0-9225-526cb0af2be3" providerId="ADAL" clId="{3750338F-8A10-42D5-AAA6-5807F2AB9542}"/>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09/09/2022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ov.uk/guidance/medals-campaigns-descriptions-and-eligibilit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latin typeface="Humanst521 Lt BT" panose="02040706040505040204" pitchFamily="18" charset="0"/>
              </a:rPr>
              <a:t>Teacher: For hundreds of years, medals have been designed to celebrate special royal occasions such as births, coronations, marriages, jubilees (anniversaries of a reign). In 2012, this medal was issued as part of Queen Elizabeth II’s Diamond Jubilee celebrations (60 years as Queen). The medal is a celebration of Queen Elizabeth II’s life as Queen, her public role. </a:t>
            </a:r>
          </a:p>
          <a:p>
            <a:pPr marL="0" indent="0">
              <a:buNone/>
            </a:pPr>
            <a:r>
              <a:rPr lang="en-GB" dirty="0"/>
              <a:t> </a:t>
            </a:r>
          </a:p>
          <a:p>
            <a:r>
              <a:rPr lang="en-US" dirty="0"/>
              <a:t>Image: </a:t>
            </a:r>
          </a:p>
          <a:p>
            <a:r>
              <a:rPr lang="en-US" sz="1200" b="0" i="0" kern="1200" dirty="0">
                <a:solidFill>
                  <a:schemeClr val="tx1"/>
                </a:solidFill>
                <a:effectLst/>
                <a:latin typeface="+mn-lt"/>
                <a:ea typeface="+mn-ea"/>
                <a:cs typeface="+mn-cs"/>
              </a:rPr>
              <a:t>Contains public sector information licensed under the Open Government </a:t>
            </a:r>
            <a:r>
              <a:rPr lang="en-US" sz="1200" b="0" i="0" kern="1200" dirty="0" err="1">
                <a:solidFill>
                  <a:schemeClr val="tx1"/>
                </a:solidFill>
                <a:effectLst/>
                <a:latin typeface="+mn-lt"/>
                <a:ea typeface="+mn-ea"/>
                <a:cs typeface="+mn-cs"/>
              </a:rPr>
              <a:t>Licence</a:t>
            </a:r>
            <a:r>
              <a:rPr lang="en-US" sz="1200" b="0" i="0" kern="1200" dirty="0">
                <a:solidFill>
                  <a:schemeClr val="tx1"/>
                </a:solidFill>
                <a:effectLst/>
                <a:latin typeface="+mn-lt"/>
                <a:ea typeface="+mn-ea"/>
                <a:cs typeface="+mn-cs"/>
              </a:rPr>
              <a:t> v3.0., </a:t>
            </a:r>
            <a:r>
              <a:rPr lang="en-GB" dirty="0">
                <a:hlinkClick r:id="rId3"/>
              </a:rPr>
              <a:t>https://www.gov.uk/guidance/medals-campaigns-descriptions-and-eligibility</a:t>
            </a:r>
            <a:endParaRPr lang="en-GB" dirty="0"/>
          </a:p>
        </p:txBody>
      </p:sp>
      <p:sp>
        <p:nvSpPr>
          <p:cNvPr id="4" name="Slide Number Placeholder 3"/>
          <p:cNvSpPr>
            <a:spLocks noGrp="1"/>
          </p:cNvSpPr>
          <p:nvPr>
            <p:ph type="sldNum" sz="quarter" idx="10"/>
          </p:nvPr>
        </p:nvSpPr>
        <p:spPr/>
        <p:txBody>
          <a:bodyPr/>
          <a:lstStyle/>
          <a:p>
            <a:fld id="{63AEBC97-8D2F-477F-9E7C-88E63B299F3D}" type="slidenum">
              <a:rPr lang="en-GB" smtClean="0"/>
              <a:t>11</a:t>
            </a:fld>
            <a:endParaRPr lang="en-GB"/>
          </a:p>
        </p:txBody>
      </p:sp>
    </p:spTree>
    <p:extLst>
      <p:ext uri="{BB962C8B-B14F-4D97-AF65-F5344CB8AC3E}">
        <p14:creationId xmlns:p14="http://schemas.microsoft.com/office/powerpoint/2010/main" val="4140636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Teacher: Design a commemorative medal, celebrating the life of Queen Elizabeth II. One side should reflect her public role. The other side should reflect her private nature. Think carefully about the images and words you could use.</a:t>
            </a:r>
            <a:r>
              <a:rPr lang="en-GB" baseline="0" dirty="0"/>
              <a:t> Remember, </a:t>
            </a:r>
            <a:r>
              <a:rPr lang="en-GB" dirty="0"/>
              <a:t>there isn’t much room on a medal.</a:t>
            </a:r>
            <a:r>
              <a:rPr lang="en-GB" baseline="0" dirty="0"/>
              <a:t>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Teacher’s notes:</a:t>
            </a:r>
            <a:r>
              <a:rPr lang="en-US" baseline="0" dirty="0"/>
              <a:t> </a:t>
            </a:r>
            <a:r>
              <a:rPr lang="en-GB" baseline="0"/>
              <a:t>Hand out medal </a:t>
            </a:r>
            <a:r>
              <a:rPr lang="en-GB" baseline="0" dirty="0"/>
              <a:t>template worksheet. </a:t>
            </a:r>
            <a:endParaRPr lang="en-GB" dirty="0"/>
          </a:p>
          <a:p>
            <a:endParaRPr lang="en-GB" dirty="0"/>
          </a:p>
        </p:txBody>
      </p:sp>
      <p:sp>
        <p:nvSpPr>
          <p:cNvPr id="4" name="Slide Number Placeholder 3"/>
          <p:cNvSpPr>
            <a:spLocks noGrp="1"/>
          </p:cNvSpPr>
          <p:nvPr>
            <p:ph type="sldNum" sz="quarter" idx="10"/>
          </p:nvPr>
        </p:nvSpPr>
        <p:spPr/>
        <p:txBody>
          <a:bodyPr/>
          <a:lstStyle/>
          <a:p>
            <a:fld id="{63AEBC97-8D2F-477F-9E7C-88E63B299F3D}" type="slidenum">
              <a:rPr lang="en-GB" smtClean="0"/>
              <a:t>12</a:t>
            </a:fld>
            <a:endParaRPr lang="en-GB"/>
          </a:p>
        </p:txBody>
      </p:sp>
    </p:spTree>
    <p:extLst>
      <p:ext uri="{BB962C8B-B14F-4D97-AF65-F5344CB8AC3E}">
        <p14:creationId xmlns:p14="http://schemas.microsoft.com/office/powerpoint/2010/main" val="3424710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p>
          <a:p>
            <a:r>
              <a:rPr lang="en-US" dirty="0"/>
              <a:t>Child</a:t>
            </a:r>
            <a:r>
              <a:rPr lang="en-US" baseline="0" dirty="0"/>
              <a:t> studying - Image by </a:t>
            </a:r>
            <a:r>
              <a:rPr lang="en-US" baseline="0" dirty="0" err="1"/>
              <a:t>Juraj</a:t>
            </a:r>
            <a:r>
              <a:rPr lang="en-US" baseline="0" dirty="0"/>
              <a:t> </a:t>
            </a:r>
            <a:r>
              <a:rPr lang="en-US" baseline="0" dirty="0" err="1"/>
              <a:t>Varga</a:t>
            </a:r>
            <a:r>
              <a:rPr lang="en-US" baseline="0" dirty="0"/>
              <a:t> from </a:t>
            </a:r>
            <a:r>
              <a:rPr lang="en-US" baseline="0" dirty="0" err="1"/>
              <a:t>Pixabay</a:t>
            </a:r>
            <a:endParaRPr lang="en-US" baseline="0" dirty="0"/>
          </a:p>
          <a:p>
            <a:r>
              <a:rPr lang="en-US" baseline="0" dirty="0"/>
              <a:t>Children jumping - Image by </a:t>
            </a:r>
            <a:r>
              <a:rPr lang="en-US" baseline="0" dirty="0" err="1"/>
              <a:t>manseok</a:t>
            </a:r>
            <a:r>
              <a:rPr lang="en-US" baseline="0" dirty="0"/>
              <a:t> Kim from </a:t>
            </a:r>
            <a:r>
              <a:rPr lang="en-US" baseline="0" dirty="0" err="1"/>
              <a:t>Pixabay</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4251170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Teacher: </a:t>
            </a:r>
          </a:p>
          <a:p>
            <a:pPr marL="0" indent="0">
              <a:buNone/>
            </a:pPr>
            <a:r>
              <a:rPr lang="en-GB" dirty="0"/>
              <a:t>Queen Elizabeth II was one of the most photographed women in the world. She had a very long life and so there are lots of photographs of her. Let’s investigate some of the key moments from her life, captured in a photograph. Many of these key moments are linked to a special building.</a:t>
            </a:r>
          </a:p>
          <a:p>
            <a:pPr marL="0" indent="0">
              <a:buNone/>
            </a:pPr>
            <a:endParaRPr lang="en-US" dirty="0"/>
          </a:p>
          <a:p>
            <a:pPr marL="0" indent="0">
              <a:buNone/>
            </a:pPr>
            <a:r>
              <a:rPr lang="en-US" dirty="0"/>
              <a:t>Images: </a:t>
            </a:r>
          </a:p>
          <a:p>
            <a:pPr marL="0" indent="0">
              <a:buNone/>
            </a:pPr>
            <a:r>
              <a:rPr lang="en-GB" dirty="0"/>
              <a:t>Elizabeth II, with her husband Philip holding their eldest son Charles as a baby (1949) – ©</a:t>
            </a:r>
            <a:r>
              <a:rPr lang="en-GB" dirty="0" err="1"/>
              <a:t>Alamy</a:t>
            </a:r>
            <a:r>
              <a:rPr lang="en-GB" dirty="0"/>
              <a:t> Stock Photo </a:t>
            </a:r>
            <a:endParaRPr lang="en-GB"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Elizabeth II, elderly visiting Westminster Abbey (2018) - ©Dean &amp; Chapter of Westminster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Elizabeth II,</a:t>
            </a:r>
            <a:r>
              <a:rPr lang="en-US" baseline="0" dirty="0"/>
              <a:t> young woman (1942)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www.rct.uk/collection/2315189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Elizabeth</a:t>
            </a:r>
            <a:r>
              <a:rPr lang="en-US" baseline="0" dirty="0"/>
              <a:t> II as a child (1928)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www.rct.uk/collection/2943653</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Elizabeth II in her coronation robes (1953)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2153177</a:t>
            </a:r>
            <a:endParaRPr lang="en-US" b="0" baseline="0" dirty="0"/>
          </a:p>
          <a:p>
            <a:pPr marL="0" indent="0">
              <a:buNone/>
            </a:pPr>
            <a:endParaRPr lang="en-GB" dirty="0"/>
          </a:p>
          <a:p>
            <a:endParaRPr lang="en-GB" dirty="0"/>
          </a:p>
        </p:txBody>
      </p:sp>
      <p:sp>
        <p:nvSpPr>
          <p:cNvPr id="4" name="Slide Number Placeholder 3"/>
          <p:cNvSpPr>
            <a:spLocks noGrp="1"/>
          </p:cNvSpPr>
          <p:nvPr>
            <p:ph type="sldNum" sz="quarter" idx="10"/>
          </p:nvPr>
        </p:nvSpPr>
        <p:spPr/>
        <p:txBody>
          <a:bodyPr/>
          <a:lstStyle/>
          <a:p>
            <a:fld id="{63AEBC97-8D2F-477F-9E7C-88E63B299F3D}" type="slidenum">
              <a:rPr lang="en-GB" smtClean="0"/>
              <a:t>4</a:t>
            </a:fld>
            <a:endParaRPr lang="en-GB"/>
          </a:p>
        </p:txBody>
      </p:sp>
    </p:spTree>
    <p:extLst>
      <p:ext uri="{BB962C8B-B14F-4D97-AF65-F5344CB8AC3E}">
        <p14:creationId xmlns:p14="http://schemas.microsoft.com/office/powerpoint/2010/main" val="3693821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dirty="0"/>
              <a:t>©</a:t>
            </a:r>
            <a:r>
              <a:rPr lang="en-US" baseline="0" dirty="0"/>
              <a:t>Dean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974890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a:t>
            </a:r>
          </a:p>
          <a:p>
            <a:r>
              <a:rPr lang="en-GB" sz="1200" kern="1200" dirty="0">
                <a:solidFill>
                  <a:schemeClr val="tx1"/>
                </a:solidFill>
                <a:effectLst/>
                <a:latin typeface="+mn-lt"/>
                <a:ea typeface="+mn-ea"/>
                <a:cs typeface="+mn-cs"/>
              </a:rPr>
              <a:t>Princess Elizabeth was born into the royal family in 1926, her father was the younger son of King George V. Since the crown would pass to the oldest son of the king, and then to his children, Princess Elizabeth would never have to wear the crown herself. She enjoyed a close family life with her parents and her younger sister Margaret. She loved dogs,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horses and dressing up.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www.rct.uk/collection/2943653</a:t>
            </a:r>
            <a:endParaRPr lang="en-US" baseline="0" dirty="0"/>
          </a:p>
          <a:p>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63AEBC97-8D2F-477F-9E7C-88E63B299F3D}" type="slidenum">
              <a:rPr lang="en-GB" smtClean="0"/>
              <a:t>6</a:t>
            </a:fld>
            <a:endParaRPr lang="en-GB"/>
          </a:p>
        </p:txBody>
      </p:sp>
    </p:spTree>
    <p:extLst>
      <p:ext uri="{BB962C8B-B14F-4D97-AF65-F5344CB8AC3E}">
        <p14:creationId xmlns:p14="http://schemas.microsoft.com/office/powerpoint/2010/main" val="3252637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a:t>
            </a:r>
          </a:p>
          <a:p>
            <a:r>
              <a:rPr lang="en-GB" sz="1200" kern="1200" dirty="0">
                <a:solidFill>
                  <a:schemeClr val="tx1"/>
                </a:solidFill>
                <a:effectLst/>
                <a:latin typeface="+mn-lt"/>
                <a:ea typeface="+mn-ea"/>
                <a:cs typeface="+mn-cs"/>
              </a:rPr>
              <a:t>All this changed in 1936.</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Princess Elizabeth’s uncle King Edward VIII decided not to be king. This meant his younger brother (Princess Elizabeth’s father) became King George VI. Princess Elizabeth, the oldest child of King George VI, now knew that she would one day be queen.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image is of a commemorative mug from 1937, showing King George VI’s family, including Princess Elizabeth. </a:t>
            </a:r>
          </a:p>
          <a:p>
            <a:r>
              <a:rPr lang="en-GB" sz="1200" kern="1200" dirty="0">
                <a:solidFill>
                  <a:schemeClr val="tx1"/>
                </a:solidFill>
                <a:effectLst/>
                <a:latin typeface="+mn-lt"/>
                <a:ea typeface="+mn-ea"/>
                <a:cs typeface="+mn-cs"/>
              </a:rPr>
              <a:t>  </a:t>
            </a:r>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www.rct.uk/collection/54035</a:t>
            </a:r>
          </a:p>
          <a:p>
            <a:endParaRPr lang="en-GB" dirty="0"/>
          </a:p>
        </p:txBody>
      </p:sp>
      <p:sp>
        <p:nvSpPr>
          <p:cNvPr id="4" name="Slide Number Placeholder 3"/>
          <p:cNvSpPr>
            <a:spLocks noGrp="1"/>
          </p:cNvSpPr>
          <p:nvPr>
            <p:ph type="sldNum" sz="quarter" idx="10"/>
          </p:nvPr>
        </p:nvSpPr>
        <p:spPr/>
        <p:txBody>
          <a:bodyPr/>
          <a:lstStyle/>
          <a:p>
            <a:fld id="{63AEBC97-8D2F-477F-9E7C-88E63B299F3D}" type="slidenum">
              <a:rPr lang="en-GB" smtClean="0"/>
              <a:t>7</a:t>
            </a:fld>
            <a:endParaRPr lang="en-GB"/>
          </a:p>
        </p:txBody>
      </p:sp>
    </p:spTree>
    <p:extLst>
      <p:ext uri="{BB962C8B-B14F-4D97-AF65-F5344CB8AC3E}">
        <p14:creationId xmlns:p14="http://schemas.microsoft.com/office/powerpoint/2010/main" val="4040588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a:t>
            </a:r>
          </a:p>
          <a:p>
            <a:pPr marL="0" indent="0">
              <a:buNone/>
            </a:pPr>
            <a:r>
              <a:rPr lang="en-GB" dirty="0">
                <a:latin typeface="Humanst521 Lt BT" panose="02040706040505040204" pitchFamily="18" charset="0"/>
              </a:rPr>
              <a:t>Princess Elizabeth fell in love with a naval officer, Philip Mountbatten. As future queen, the marriage had to have the permission of King George VI (her father) to go ahead. </a:t>
            </a:r>
          </a:p>
          <a:p>
            <a:pPr marL="0" indent="0">
              <a:buNone/>
            </a:pPr>
            <a:endParaRPr lang="en-GB" dirty="0">
              <a:latin typeface="Humanst521 Lt BT" panose="02040706040505040204" pitchFamily="18" charset="0"/>
            </a:endParaRPr>
          </a:p>
          <a:p>
            <a:pPr marL="0" indent="0">
              <a:buNone/>
            </a:pPr>
            <a:r>
              <a:rPr lang="en-GB" dirty="0">
                <a:latin typeface="Humanst521 Lt BT" panose="02040706040505040204" pitchFamily="18" charset="0"/>
              </a:rPr>
              <a:t>This was the tenth royal wedding to take place at Westminster Abbey</a:t>
            </a:r>
            <a:r>
              <a:rPr lang="en-GB" baseline="0" dirty="0">
                <a:latin typeface="Humanst521 Lt BT" panose="02040706040505040204" pitchFamily="18" charset="0"/>
              </a:rPr>
              <a:t> and 2,</a:t>
            </a:r>
            <a:r>
              <a:rPr lang="en-GB" dirty="0">
                <a:latin typeface="Humanst521 Lt BT" panose="02040706040505040204" pitchFamily="18" charset="0"/>
              </a:rPr>
              <a:t>000 guests attended the event.</a:t>
            </a:r>
            <a:r>
              <a:rPr lang="en-GB" baseline="0" dirty="0">
                <a:latin typeface="Humanst521 Lt BT" panose="02040706040505040204" pitchFamily="18" charset="0"/>
              </a:rPr>
              <a:t> </a:t>
            </a:r>
            <a:r>
              <a:rPr lang="en-GB" dirty="0">
                <a:latin typeface="Humanst521 Lt BT" panose="02040706040505040204" pitchFamily="18" charset="0"/>
              </a:rPr>
              <a:t>The wedding service was broadcast by BBC Radio to 200 million people around the world.</a:t>
            </a:r>
          </a:p>
          <a:p>
            <a:pPr marL="0" indent="0">
              <a:buNone/>
            </a:pPr>
            <a:endParaRPr lang="en-GB" dirty="0">
              <a:latin typeface="Humanst521 Lt BT" panose="02040706040505040204" pitchFamily="18" charset="0"/>
            </a:endParaRPr>
          </a:p>
          <a:p>
            <a:pPr marL="0" indent="0">
              <a:buNone/>
            </a:pPr>
            <a:r>
              <a:rPr lang="en-GB" dirty="0">
                <a:latin typeface="Humanst521 Lt BT" panose="02040706040505040204" pitchFamily="18" charset="0"/>
              </a:rPr>
              <a:t>On the morning of the wedding, Princess Elizabeth’s tiara snapped in half as she was trying it on. The royal jeweller was able to repair it just in time.</a:t>
            </a:r>
            <a:r>
              <a:rPr lang="en-GB" baseline="0" dirty="0">
                <a:latin typeface="Humanst521 Lt BT" panose="02040706040505040204" pitchFamily="18" charset="0"/>
              </a:rPr>
              <a:t> </a:t>
            </a:r>
            <a:r>
              <a:rPr lang="en-GB" dirty="0">
                <a:latin typeface="Humanst521 Lt BT" panose="02040706040505040204" pitchFamily="18" charset="0"/>
              </a:rPr>
              <a:t>A four leaf clover was secretly stitched into Princess Elizabeth’s wedding dress to bring her good luck.</a:t>
            </a:r>
          </a:p>
          <a:p>
            <a:pPr marL="0" indent="0">
              <a:buNone/>
            </a:pPr>
            <a:r>
              <a:rPr lang="en-GB" dirty="0">
                <a:latin typeface="Humanst521 Lt BT" panose="02040706040505040204" pitchFamily="18" charset="0"/>
              </a:rPr>
              <a:t> </a:t>
            </a:r>
          </a:p>
          <a:p>
            <a:r>
              <a:rPr lang="en-US" dirty="0"/>
              <a:t>Image:</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Marriage</a:t>
            </a:r>
            <a:r>
              <a:rPr lang="en-US" b="0" baseline="0" dirty="0"/>
              <a:t> of Elizabeth II and Philip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www.rct.uk/collection/2805954</a:t>
            </a:r>
          </a:p>
          <a:p>
            <a:endParaRPr lang="en-GB" dirty="0"/>
          </a:p>
        </p:txBody>
      </p:sp>
      <p:sp>
        <p:nvSpPr>
          <p:cNvPr id="4" name="Slide Number Placeholder 3"/>
          <p:cNvSpPr>
            <a:spLocks noGrp="1"/>
          </p:cNvSpPr>
          <p:nvPr>
            <p:ph type="sldNum" sz="quarter" idx="10"/>
          </p:nvPr>
        </p:nvSpPr>
        <p:spPr/>
        <p:txBody>
          <a:bodyPr/>
          <a:lstStyle/>
          <a:p>
            <a:fld id="{63AEBC97-8D2F-477F-9E7C-88E63B299F3D}" type="slidenum">
              <a:rPr lang="en-GB" smtClean="0"/>
              <a:t>8</a:t>
            </a:fld>
            <a:endParaRPr lang="en-GB"/>
          </a:p>
        </p:txBody>
      </p:sp>
    </p:spTree>
    <p:extLst>
      <p:ext uri="{BB962C8B-B14F-4D97-AF65-F5344CB8AC3E}">
        <p14:creationId xmlns:p14="http://schemas.microsoft.com/office/powerpoint/2010/main" val="1719593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Teacher: </a:t>
            </a:r>
            <a:r>
              <a:rPr lang="en-GB" sz="1200" dirty="0">
                <a:latin typeface="Humanst521 Lt BT" panose="02040706040505040204" pitchFamily="18" charset="0"/>
              </a:rPr>
              <a:t>In 1952, Princess Elizabeth was in Kenya representing her father, King George VI when she was told that her father had died. At his death, she immediately became queen. </a:t>
            </a:r>
          </a:p>
          <a:p>
            <a:pPr marL="0" indent="0">
              <a:buNone/>
            </a:pPr>
            <a:endParaRPr lang="en-GB" sz="1200" dirty="0">
              <a:latin typeface="Humanst521 Lt BT" panose="02040706040505040204" pitchFamily="18" charset="0"/>
            </a:endParaRPr>
          </a:p>
          <a:p>
            <a:pPr marL="0" indent="0">
              <a:buNone/>
            </a:pPr>
            <a:r>
              <a:rPr lang="en-GB" sz="1200" dirty="0">
                <a:latin typeface="Humanst521 Lt BT" panose="02040706040505040204" pitchFamily="18" charset="0"/>
              </a:rPr>
              <a:t>A year later, in 1953, she was crowned Queen Elizabeth II at Westminster Abbey. The service took almost 3 hours.</a:t>
            </a:r>
          </a:p>
          <a:p>
            <a:pPr marL="0" indent="0">
              <a:buNone/>
            </a:pPr>
            <a:endParaRPr lang="en-GB" sz="1200" dirty="0">
              <a:latin typeface="Humanst521 Lt BT" panose="02040706040505040204" pitchFamily="18" charset="0"/>
            </a:endParaRPr>
          </a:p>
          <a:p>
            <a:pPr marL="0" indent="0">
              <a:buNone/>
            </a:pPr>
            <a:r>
              <a:rPr lang="en-GB" sz="1200" dirty="0">
                <a:latin typeface="Humanst521 Lt BT" panose="02040706040505040204" pitchFamily="18" charset="0"/>
              </a:rPr>
              <a:t>It was the first coronation service to be televised. 27 million people watched it, many on televisions bought specially for the occasion.</a:t>
            </a:r>
            <a:r>
              <a:rPr lang="en-GB" sz="1200" baseline="0" dirty="0">
                <a:latin typeface="Humanst521 Lt BT" panose="02040706040505040204" pitchFamily="18" charset="0"/>
              </a:rPr>
              <a:t> </a:t>
            </a:r>
            <a:r>
              <a:rPr lang="en-GB" sz="1200" dirty="0">
                <a:latin typeface="Humanst521 Lt BT" panose="02040706040505040204" pitchFamily="18" charset="0"/>
              </a:rPr>
              <a:t>Queen Elizabeth II was anointed with holy oil on her head, hands and heart. The anointing is the most special part of the coronation ceremony. It is the symbol of God’s blessing on the new king or queen. The anointing took place under a screen</a:t>
            </a:r>
            <a:r>
              <a:rPr lang="en-GB" sz="1200" baseline="0" dirty="0">
                <a:latin typeface="Humanst521 Lt BT" panose="02040706040505040204" pitchFamily="18" charset="0"/>
              </a:rPr>
              <a:t> and it </a:t>
            </a:r>
            <a:r>
              <a:rPr lang="en-GB" sz="1200" dirty="0">
                <a:latin typeface="Humanst521 Lt BT" panose="02040706040505040204" pitchFamily="18" charset="0"/>
              </a:rPr>
              <a:t>was the only part of the coronation service that was not filmed.</a:t>
            </a:r>
            <a:r>
              <a:rPr lang="en-GB" sz="1200" baseline="0" dirty="0">
                <a:latin typeface="Humanst521 Lt BT" panose="020407060405050402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latin typeface="Humanst521 Lt BT" panose="0204070604050504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latin typeface="Humanst521 Lt BT" panose="02040706040505040204" pitchFamily="18" charset="0"/>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2153177</a:t>
            </a: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Humanst521 Lt BT" panose="02040706040505040204" pitchFamily="18" charset="0"/>
            </a:endParaRPr>
          </a:p>
          <a:p>
            <a:endParaRPr lang="en-GB" dirty="0"/>
          </a:p>
        </p:txBody>
      </p:sp>
      <p:sp>
        <p:nvSpPr>
          <p:cNvPr id="4" name="Slide Number Placeholder 3"/>
          <p:cNvSpPr>
            <a:spLocks noGrp="1"/>
          </p:cNvSpPr>
          <p:nvPr>
            <p:ph type="sldNum" sz="quarter" idx="10"/>
          </p:nvPr>
        </p:nvSpPr>
        <p:spPr/>
        <p:txBody>
          <a:bodyPr/>
          <a:lstStyle/>
          <a:p>
            <a:fld id="{63AEBC97-8D2F-477F-9E7C-88E63B299F3D}" type="slidenum">
              <a:rPr lang="en-GB" smtClean="0"/>
              <a:t>9</a:t>
            </a:fld>
            <a:endParaRPr lang="en-GB"/>
          </a:p>
        </p:txBody>
      </p:sp>
    </p:spTree>
    <p:extLst>
      <p:ext uri="{BB962C8B-B14F-4D97-AF65-F5344CB8AC3E}">
        <p14:creationId xmlns:p14="http://schemas.microsoft.com/office/powerpoint/2010/main" val="2983251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Teacher’s notes:</a:t>
            </a:r>
            <a:r>
              <a:rPr lang="en-US" sz="1200" b="0" kern="1200" baseline="0" dirty="0">
                <a:solidFill>
                  <a:schemeClr val="tx1"/>
                </a:solidFill>
                <a:effectLst/>
                <a:latin typeface="+mn-lt"/>
                <a:ea typeface="+mn-ea"/>
                <a:cs typeface="+mn-cs"/>
              </a:rPr>
              <a:t> Hand out the </a:t>
            </a:r>
            <a:r>
              <a:rPr lang="en-GB" sz="1200" kern="1200" dirty="0">
                <a:solidFill>
                  <a:schemeClr val="tx1"/>
                </a:solidFill>
                <a:effectLst/>
                <a:latin typeface="+mn-lt"/>
                <a:ea typeface="+mn-ea"/>
                <a:cs typeface="+mn-cs"/>
              </a:rPr>
              <a:t>‘Queen Elizabeth II: public</a:t>
            </a:r>
            <a:r>
              <a:rPr lang="en-GB" sz="1200" kern="1200" baseline="0" dirty="0">
                <a:solidFill>
                  <a:schemeClr val="tx1"/>
                </a:solidFill>
                <a:effectLst/>
                <a:latin typeface="+mn-lt"/>
                <a:ea typeface="+mn-ea"/>
                <a:cs typeface="+mn-cs"/>
              </a:rPr>
              <a:t>, private or both?’ worksheet.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Elizabeth</a:t>
            </a:r>
            <a:r>
              <a:rPr lang="en-GB" sz="1200" kern="1200" baseline="0" dirty="0">
                <a:solidFill>
                  <a:schemeClr val="tx1"/>
                </a:solidFill>
                <a:effectLst/>
                <a:latin typeface="+mn-lt"/>
                <a:ea typeface="+mn-ea"/>
                <a:cs typeface="+mn-cs"/>
              </a:rPr>
              <a:t> II as an ATS officer, repairing car - </a:t>
            </a:r>
            <a:r>
              <a:rPr lang="en-GB" sz="1200" kern="120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www.rct.uk/collection/2002237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Elizabeth II delivering Christmas broadcast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2004814</a:t>
            </a:r>
            <a:endParaRPr lang="en-GB" sz="1200" kern="1200" dirty="0">
              <a:solidFill>
                <a:schemeClr val="tx1"/>
              </a:solidFill>
              <a:effectLst/>
              <a:latin typeface="+mn-lt"/>
              <a:ea typeface="+mn-ea"/>
              <a:cs typeface="+mn-cs"/>
            </a:endParaRPr>
          </a:p>
          <a:p>
            <a:pPr marL="0" indent="0">
              <a:buNone/>
            </a:pPr>
            <a:r>
              <a:rPr lang="en-GB" dirty="0"/>
              <a:t>Elizabeth II, with her husband Philip holding their eldest son Charles as a baby (1949) – ©</a:t>
            </a:r>
            <a:r>
              <a:rPr lang="en-GB" dirty="0" err="1"/>
              <a:t>Alamy</a:t>
            </a:r>
            <a:r>
              <a:rPr lang="en-GB" dirty="0"/>
              <a:t> Stock Photo </a:t>
            </a:r>
            <a:endParaRPr lang="en-GB" sz="1200" b="0" kern="1200" baseline="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Elizabeth</a:t>
            </a:r>
            <a:r>
              <a:rPr lang="en-US" sz="1200" b="0" kern="1200" baseline="0" dirty="0">
                <a:solidFill>
                  <a:schemeClr val="tx1"/>
                </a:solidFill>
                <a:effectLst/>
                <a:latin typeface="+mn-lt"/>
                <a:ea typeface="+mn-ea"/>
                <a:cs typeface="+mn-cs"/>
              </a:rPr>
              <a:t> II at Westminster Abbey service </a:t>
            </a:r>
            <a:r>
              <a:rPr lang="en-US" sz="1200" b="0" kern="1200" baseline="0">
                <a:solidFill>
                  <a:schemeClr val="tx1"/>
                </a:solidFill>
                <a:effectLst/>
                <a:latin typeface="+mn-lt"/>
                <a:ea typeface="+mn-ea"/>
                <a:cs typeface="+mn-cs"/>
              </a:rPr>
              <a:t>– ©Dean </a:t>
            </a:r>
            <a:r>
              <a:rPr lang="en-US" sz="1200" b="0" kern="1200" baseline="0" dirty="0">
                <a:solidFill>
                  <a:schemeClr val="tx1"/>
                </a:solidFill>
                <a:effectLst/>
                <a:latin typeface="+mn-lt"/>
                <a:ea typeface="+mn-ea"/>
                <a:cs typeface="+mn-cs"/>
              </a:rPr>
              <a:t>&amp; Chapter of Westminster </a:t>
            </a:r>
            <a:endParaRPr lang="en-US" sz="1200" b="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3AEBC97-8D2F-477F-9E7C-88E63B299F3D}" type="slidenum">
              <a:rPr lang="en-GB" smtClean="0"/>
              <a:t>10</a:t>
            </a:fld>
            <a:endParaRPr lang="en-GB"/>
          </a:p>
        </p:txBody>
      </p:sp>
    </p:spTree>
    <p:extLst>
      <p:ext uri="{BB962C8B-B14F-4D97-AF65-F5344CB8AC3E}">
        <p14:creationId xmlns:p14="http://schemas.microsoft.com/office/powerpoint/2010/main" val="23601349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16.jpg"/><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©Dean and Chapter of Westminster</a:t>
            </a:r>
          </a:p>
        </p:txBody>
      </p:sp>
      <p:sp>
        <p:nvSpPr>
          <p:cNvPr id="9" name="TextBox 8"/>
          <p:cNvSpPr txBox="1"/>
          <p:nvPr/>
        </p:nvSpPr>
        <p:spPr>
          <a:xfrm>
            <a:off x="352949" y="1068552"/>
            <a:ext cx="5870051" cy="523220"/>
          </a:xfrm>
          <a:prstGeom prst="rect">
            <a:avLst/>
          </a:prstGeom>
          <a:solidFill>
            <a:schemeClr val="tx2"/>
          </a:solidFill>
        </p:spPr>
        <p:txBody>
          <a:bodyPr wrap="square" rtlCol="0">
            <a:spAutoFit/>
          </a:bodyPr>
          <a:lstStyle/>
          <a:p>
            <a:r>
              <a:rPr lang="en-GB" sz="2800" b="1" dirty="0">
                <a:solidFill>
                  <a:schemeClr val="bg1"/>
                </a:solidFill>
                <a:latin typeface="+mj-lt"/>
              </a:rPr>
              <a:t>Remembering Queen Elizabeth II</a:t>
            </a:r>
          </a:p>
        </p:txBody>
      </p:sp>
      <p:sp>
        <p:nvSpPr>
          <p:cNvPr id="10" name="Title 8">
            <a:extLst>
              <a:ext uri="{FF2B5EF4-FFF2-40B4-BE49-F238E27FC236}">
                <a16:creationId xmlns:a16="http://schemas.microsoft.com/office/drawing/2014/main" id="{F89B5B11-7758-448D-AC81-23E46063A519}"/>
              </a:ext>
            </a:extLst>
          </p:cNvPr>
          <p:cNvSpPr txBox="1">
            <a:spLocks/>
          </p:cNvSpPr>
          <p:nvPr/>
        </p:nvSpPr>
        <p:spPr>
          <a:xfrm>
            <a:off x="352949" y="1621350"/>
            <a:ext cx="1521571" cy="442886"/>
          </a:xfrm>
          <a:prstGeom prst="rect">
            <a:avLst/>
          </a:prstGeom>
          <a:solidFill>
            <a:schemeClr val="tx2"/>
          </a:solidFill>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000" b="0" dirty="0">
                <a:solidFill>
                  <a:schemeClr val="bg1"/>
                </a:solidFill>
              </a:rPr>
              <a:t>KS2 lesson</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2637" y="957112"/>
            <a:ext cx="8139248" cy="936956"/>
          </a:xfrm>
        </p:spPr>
        <p:txBody>
          <a:bodyPr/>
          <a:lstStyle/>
          <a:p>
            <a:r>
              <a:rPr lang="en-GB" b="1" dirty="0"/>
              <a:t>Queen Elizabeth II: Public and Private</a:t>
            </a:r>
            <a:br>
              <a:rPr lang="en-GB" dirty="0"/>
            </a:br>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26270" y="5828735"/>
            <a:ext cx="8089080" cy="648896"/>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Discuss: </a:t>
            </a:r>
          </a:p>
          <a:p>
            <a:pPr>
              <a:spcAft>
                <a:spcPts val="450"/>
              </a:spcAft>
            </a:pPr>
            <a:r>
              <a:rPr lang="en-US" sz="1600" dirty="0">
                <a:solidFill>
                  <a:schemeClr val="bg1"/>
                </a:solidFill>
                <a:cs typeface="Calibri"/>
              </a:rPr>
              <a:t>Do you think a monarch can ever really have a private life? </a:t>
            </a:r>
            <a:endParaRPr lang="en-GB" sz="1600" dirty="0">
              <a:solidFill>
                <a:schemeClr val="bg1"/>
              </a:solidFill>
            </a:endParaRPr>
          </a:p>
        </p:txBody>
      </p:sp>
      <p:sp>
        <p:nvSpPr>
          <p:cNvPr id="6" name="TextBox 5"/>
          <p:cNvSpPr txBox="1"/>
          <p:nvPr/>
        </p:nvSpPr>
        <p:spPr>
          <a:xfrm>
            <a:off x="492637" y="1559812"/>
            <a:ext cx="8057139" cy="1569660"/>
          </a:xfrm>
          <a:prstGeom prst="rect">
            <a:avLst/>
          </a:prstGeom>
          <a:solidFill>
            <a:schemeClr val="accent2"/>
          </a:solidFill>
        </p:spPr>
        <p:txBody>
          <a:bodyPr wrap="square" rtlCol="0">
            <a:spAutoFit/>
          </a:bodyPr>
          <a:lstStyle/>
          <a:p>
            <a:r>
              <a:rPr lang="en-GB" sz="1600" dirty="0">
                <a:solidFill>
                  <a:schemeClr val="bg1"/>
                </a:solidFill>
              </a:rPr>
              <a:t>Activity: </a:t>
            </a:r>
          </a:p>
          <a:p>
            <a:r>
              <a:rPr lang="en-GB" sz="1600" dirty="0">
                <a:solidFill>
                  <a:schemeClr val="bg1"/>
                </a:solidFill>
              </a:rPr>
              <a:t>Which images show the public side of her life? </a:t>
            </a:r>
          </a:p>
          <a:p>
            <a:r>
              <a:rPr lang="en-GB" sz="1600" dirty="0">
                <a:solidFill>
                  <a:schemeClr val="bg1"/>
                </a:solidFill>
              </a:rPr>
              <a:t>Which images show the private side of her life? </a:t>
            </a:r>
          </a:p>
          <a:p>
            <a:r>
              <a:rPr lang="en-GB" sz="1600" dirty="0">
                <a:solidFill>
                  <a:schemeClr val="bg1"/>
                </a:solidFill>
              </a:rPr>
              <a:t>Are there any images that could be considered both public and private? </a:t>
            </a:r>
          </a:p>
          <a:p>
            <a:r>
              <a:rPr lang="en-GB" sz="1600" dirty="0">
                <a:solidFill>
                  <a:schemeClr val="bg1"/>
                </a:solidFill>
              </a:rPr>
              <a:t>Read through the worksheet. Consider which events or activities are public, private or both </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71217" y="3254898"/>
            <a:ext cx="1774469" cy="2452618"/>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637" y="3258018"/>
            <a:ext cx="1817339" cy="2427115"/>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99933" y="3254898"/>
            <a:ext cx="2081784" cy="2429256"/>
          </a:xfrm>
          <a:prstGeom prst="rect">
            <a:avLst/>
          </a:prstGeom>
        </p:spPr>
      </p:pic>
      <p:pic>
        <p:nvPicPr>
          <p:cNvPr id="13" name="Picture 12">
            <a:extLst>
              <a:ext uri="{FF2B5EF4-FFF2-40B4-BE49-F238E27FC236}">
                <a16:creationId xmlns:a16="http://schemas.microsoft.com/office/drawing/2014/main" id="{96E4A397-3C63-4A0E-93B8-5110B2CAFA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2261" y="3250691"/>
            <a:ext cx="1709499" cy="2427115"/>
          </a:xfrm>
          <a:prstGeom prst="rect">
            <a:avLst/>
          </a:prstGeom>
        </p:spPr>
      </p:pic>
    </p:spTree>
    <p:extLst>
      <p:ext uri="{BB962C8B-B14F-4D97-AF65-F5344CB8AC3E}">
        <p14:creationId xmlns:p14="http://schemas.microsoft.com/office/powerpoint/2010/main" val="3339500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5790" y="1154430"/>
            <a:ext cx="7795260" cy="5196840"/>
          </a:xfrm>
          <a:prstGeom prst="rect">
            <a:avLst/>
          </a:prstGeom>
        </p:spPr>
      </p:pic>
    </p:spTree>
    <p:extLst>
      <p:ext uri="{BB962C8B-B14F-4D97-AF65-F5344CB8AC3E}">
        <p14:creationId xmlns:p14="http://schemas.microsoft.com/office/powerpoint/2010/main" val="3837671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387836" y="1137982"/>
            <a:ext cx="8089080" cy="648896"/>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Activity: </a:t>
            </a:r>
          </a:p>
          <a:p>
            <a:pPr>
              <a:spcAft>
                <a:spcPts val="450"/>
              </a:spcAft>
            </a:pPr>
            <a:r>
              <a:rPr lang="en-US" sz="1600" dirty="0">
                <a:solidFill>
                  <a:schemeClr val="bg1"/>
                </a:solidFill>
                <a:cs typeface="Calibri"/>
              </a:rPr>
              <a:t>Design a medal to celebrate the life of Queen Elizabeth II – her public and private life. </a:t>
            </a:r>
            <a:endParaRPr lang="en-GB" sz="1600" dirty="0">
              <a:solidFill>
                <a:schemeClr val="bg1"/>
              </a:solidFill>
            </a:endParaRPr>
          </a:p>
        </p:txBody>
      </p:sp>
      <p:sp>
        <p:nvSpPr>
          <p:cNvPr id="2" name="Oval 1"/>
          <p:cNvSpPr/>
          <p:nvPr/>
        </p:nvSpPr>
        <p:spPr>
          <a:xfrm>
            <a:off x="945976" y="2838203"/>
            <a:ext cx="3257889" cy="307570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p:cNvSpPr/>
          <p:nvPr/>
        </p:nvSpPr>
        <p:spPr>
          <a:xfrm>
            <a:off x="4908332" y="2838203"/>
            <a:ext cx="3257889" cy="307570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1213073" y="3078509"/>
            <a:ext cx="2713398" cy="256450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p:cNvSpPr/>
          <p:nvPr/>
        </p:nvSpPr>
        <p:spPr>
          <a:xfrm>
            <a:off x="5180577" y="3116315"/>
            <a:ext cx="2713398" cy="256450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2125357" y="2438278"/>
            <a:ext cx="1078836" cy="369332"/>
          </a:xfrm>
          <a:prstGeom prst="rect">
            <a:avLst/>
          </a:prstGeom>
          <a:noFill/>
        </p:spPr>
        <p:txBody>
          <a:bodyPr wrap="square" rtlCol="0">
            <a:spAutoFit/>
          </a:bodyPr>
          <a:lstStyle/>
          <a:p>
            <a:r>
              <a:rPr lang="en-US" dirty="0"/>
              <a:t>Public</a:t>
            </a:r>
            <a:endParaRPr lang="en-GB" dirty="0"/>
          </a:p>
        </p:txBody>
      </p:sp>
      <p:sp>
        <p:nvSpPr>
          <p:cNvPr id="14" name="TextBox 13"/>
          <p:cNvSpPr txBox="1"/>
          <p:nvPr/>
        </p:nvSpPr>
        <p:spPr>
          <a:xfrm>
            <a:off x="6125362" y="2420444"/>
            <a:ext cx="1078836" cy="369332"/>
          </a:xfrm>
          <a:prstGeom prst="rect">
            <a:avLst/>
          </a:prstGeom>
          <a:noFill/>
        </p:spPr>
        <p:txBody>
          <a:bodyPr wrap="square" rtlCol="0">
            <a:spAutoFit/>
          </a:bodyPr>
          <a:lstStyle/>
          <a:p>
            <a:r>
              <a:rPr lang="en-US" dirty="0"/>
              <a:t>Private</a:t>
            </a:r>
            <a:endParaRPr lang="en-GB" dirty="0"/>
          </a:p>
        </p:txBody>
      </p:sp>
    </p:spTree>
    <p:extLst>
      <p:ext uri="{BB962C8B-B14F-4D97-AF65-F5344CB8AC3E}">
        <p14:creationId xmlns:p14="http://schemas.microsoft.com/office/powerpoint/2010/main" val="438858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52" y="1391629"/>
            <a:ext cx="8139248" cy="936956"/>
          </a:xfrm>
        </p:spPr>
        <p:txBody>
          <a:bodyPr/>
          <a:lstStyle/>
          <a:p>
            <a:r>
              <a:rPr lang="en-GB" b="1" dirty="0"/>
              <a:t>Learning objectives:</a:t>
            </a:r>
            <a:br>
              <a:rPr lang="en-GB" dirty="0">
                <a:latin typeface="Sabon" panose="00000700000000000000" pitchFamily="2" charset="0"/>
              </a:rPr>
            </a:br>
            <a:endParaRPr lang="en-GB" dirty="0">
              <a:latin typeface="Sabon" panose="00000700000000000000" pitchFamily="2" charset="0"/>
            </a:endParaRP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400" dirty="0"/>
              <a:t>To find out about the life of Queen Elizabeth II</a:t>
            </a:r>
          </a:p>
          <a:p>
            <a:pPr marL="285750" indent="-285750">
              <a:buFont typeface="Arial" panose="020B0604020202020204" pitchFamily="34" charset="0"/>
              <a:buChar char="•"/>
            </a:pPr>
            <a:r>
              <a:rPr lang="en-GB" sz="2400" dirty="0"/>
              <a:t>To reflect on the public and private roles of a monarch</a:t>
            </a:r>
          </a:p>
          <a:p>
            <a:endParaRPr lang="en-GB" dirty="0">
              <a:latin typeface="Humanst521 Lt BT" panose="02040706040505040204" pitchFamily="18" charset="0"/>
            </a:endParaRP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847606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39620" y="5167402"/>
            <a:ext cx="8075730" cy="1269578"/>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Think:</a:t>
            </a:r>
          </a:p>
          <a:p>
            <a:pPr>
              <a:spcAft>
                <a:spcPts val="450"/>
              </a:spcAft>
            </a:pPr>
            <a:r>
              <a:rPr lang="en-US" sz="1600" dirty="0">
                <a:solidFill>
                  <a:schemeClr val="bg1"/>
                </a:solidFill>
                <a:cs typeface="Calibri"/>
              </a:rPr>
              <a:t>What three words best describe what you are like at school? </a:t>
            </a:r>
          </a:p>
          <a:p>
            <a:pPr>
              <a:spcAft>
                <a:spcPts val="450"/>
              </a:spcAft>
            </a:pPr>
            <a:r>
              <a:rPr lang="en-US" sz="1600" dirty="0">
                <a:solidFill>
                  <a:schemeClr val="bg1"/>
                </a:solidFill>
                <a:cs typeface="Calibri"/>
              </a:rPr>
              <a:t>What three words best describe what you are like at home? </a:t>
            </a:r>
          </a:p>
          <a:p>
            <a:pPr>
              <a:spcAft>
                <a:spcPts val="450"/>
              </a:spcAft>
            </a:pPr>
            <a:r>
              <a:rPr lang="en-US" sz="1600" dirty="0">
                <a:solidFill>
                  <a:schemeClr val="bg1"/>
                </a:solidFill>
                <a:cs typeface="Calibri"/>
              </a:rPr>
              <a:t>Have you chosen different words? Why? </a:t>
            </a:r>
            <a:endParaRPr lang="en-GB" sz="1600" dirty="0">
              <a:solidFill>
                <a:schemeClr val="bg1"/>
              </a:solidFill>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620" y="1816422"/>
            <a:ext cx="4030496" cy="2686997"/>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79899" y="1816422"/>
            <a:ext cx="4030496" cy="2686997"/>
          </a:xfrm>
          <a:prstGeom prst="rect">
            <a:avLst/>
          </a:prstGeom>
        </p:spPr>
      </p:pic>
    </p:spTree>
    <p:extLst>
      <p:ext uri="{BB962C8B-B14F-4D97-AF65-F5344CB8AC3E}">
        <p14:creationId xmlns:p14="http://schemas.microsoft.com/office/powerpoint/2010/main" val="1137790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39620" y="5167402"/>
            <a:ext cx="8075730" cy="1269578"/>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Activity: </a:t>
            </a:r>
          </a:p>
          <a:p>
            <a:pPr>
              <a:spcAft>
                <a:spcPts val="450"/>
              </a:spcAft>
            </a:pPr>
            <a:r>
              <a:rPr lang="en-US" sz="1600" dirty="0">
                <a:solidFill>
                  <a:schemeClr val="bg1"/>
                </a:solidFill>
                <a:cs typeface="Calibri"/>
              </a:rPr>
              <a:t>Sort the images of Queen Elizabeth II into chronological order. </a:t>
            </a:r>
          </a:p>
          <a:p>
            <a:pPr>
              <a:spcAft>
                <a:spcPts val="450"/>
              </a:spcAft>
            </a:pPr>
            <a:r>
              <a:rPr lang="en-US" sz="1600" dirty="0">
                <a:solidFill>
                  <a:schemeClr val="bg1"/>
                </a:solidFill>
                <a:cs typeface="Calibri"/>
              </a:rPr>
              <a:t>Chronological order means the order in which something happened. </a:t>
            </a:r>
          </a:p>
          <a:p>
            <a:pPr>
              <a:spcAft>
                <a:spcPts val="450"/>
              </a:spcAft>
            </a:pPr>
            <a:r>
              <a:rPr lang="en-US" sz="1600" dirty="0">
                <a:solidFill>
                  <a:schemeClr val="bg1"/>
                </a:solidFill>
                <a:cs typeface="Calibri"/>
              </a:rPr>
              <a:t>Look for clues in the photographs to help you. </a:t>
            </a:r>
            <a:endParaRPr lang="en-GB" sz="1600" dirty="0">
              <a:solidFill>
                <a:schemeClr val="bg1"/>
              </a:solidFill>
            </a:endParaRPr>
          </a:p>
        </p:txBody>
      </p:sp>
      <p:sp>
        <p:nvSpPr>
          <p:cNvPr id="7" name="TextBox 6"/>
          <p:cNvSpPr txBox="1"/>
          <p:nvPr/>
        </p:nvSpPr>
        <p:spPr>
          <a:xfrm>
            <a:off x="545523" y="1046516"/>
            <a:ext cx="5914654" cy="523220"/>
          </a:xfrm>
          <a:prstGeom prst="rect">
            <a:avLst/>
          </a:prstGeom>
          <a:noFill/>
        </p:spPr>
        <p:txBody>
          <a:bodyPr wrap="square" rtlCol="0">
            <a:spAutoFit/>
          </a:bodyPr>
          <a:lstStyle/>
          <a:p>
            <a:r>
              <a:rPr lang="en-US" sz="2800" b="1" dirty="0">
                <a:latin typeface="+mj-lt"/>
              </a:rPr>
              <a:t>The life of Queen Elizabeth II</a:t>
            </a:r>
            <a:endParaRPr lang="en-GB" sz="2800" b="1" dirty="0">
              <a:latin typeface="+mj-lt"/>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1762" y="1983262"/>
            <a:ext cx="1746593" cy="1949323"/>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12549" y="2007640"/>
            <a:ext cx="1491232" cy="1949323"/>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50788" y="2007641"/>
            <a:ext cx="1299549" cy="1949323"/>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46336" y="1977240"/>
            <a:ext cx="1584769" cy="1979723"/>
          </a:xfrm>
          <a:prstGeom prst="rect">
            <a:avLst/>
          </a:prstGeom>
        </p:spPr>
      </p:pic>
      <p:sp>
        <p:nvSpPr>
          <p:cNvPr id="3" name="TextBox 2"/>
          <p:cNvSpPr txBox="1"/>
          <p:nvPr/>
        </p:nvSpPr>
        <p:spPr>
          <a:xfrm>
            <a:off x="762000" y="4229100"/>
            <a:ext cx="533400" cy="457200"/>
          </a:xfrm>
          <a:prstGeom prst="rect">
            <a:avLst/>
          </a:prstGeom>
          <a:noFill/>
          <a:ln>
            <a:solidFill>
              <a:schemeClr val="tx1"/>
            </a:solidFill>
          </a:ln>
        </p:spPr>
        <p:txBody>
          <a:bodyPr wrap="square" rtlCol="0">
            <a:spAutoFit/>
          </a:bodyPr>
          <a:lstStyle/>
          <a:p>
            <a:endParaRPr lang="en-GB" dirty="0"/>
          </a:p>
        </p:txBody>
      </p:sp>
      <p:sp>
        <p:nvSpPr>
          <p:cNvPr id="13" name="TextBox 12"/>
          <p:cNvSpPr txBox="1"/>
          <p:nvPr/>
        </p:nvSpPr>
        <p:spPr>
          <a:xfrm>
            <a:off x="2384094" y="4229100"/>
            <a:ext cx="533400" cy="457200"/>
          </a:xfrm>
          <a:prstGeom prst="rect">
            <a:avLst/>
          </a:prstGeom>
          <a:noFill/>
          <a:ln>
            <a:solidFill>
              <a:schemeClr val="tx1"/>
            </a:solidFill>
          </a:ln>
        </p:spPr>
        <p:txBody>
          <a:bodyPr wrap="square" rtlCol="0">
            <a:spAutoFit/>
          </a:bodyPr>
          <a:lstStyle/>
          <a:p>
            <a:endParaRPr lang="en-GB" dirty="0"/>
          </a:p>
        </p:txBody>
      </p:sp>
      <p:sp>
        <p:nvSpPr>
          <p:cNvPr id="14" name="TextBox 13"/>
          <p:cNvSpPr txBox="1"/>
          <p:nvPr/>
        </p:nvSpPr>
        <p:spPr>
          <a:xfrm>
            <a:off x="4091465" y="4209465"/>
            <a:ext cx="533400" cy="457200"/>
          </a:xfrm>
          <a:prstGeom prst="rect">
            <a:avLst/>
          </a:prstGeom>
          <a:noFill/>
          <a:ln>
            <a:solidFill>
              <a:schemeClr val="tx1"/>
            </a:solidFill>
          </a:ln>
        </p:spPr>
        <p:txBody>
          <a:bodyPr wrap="square" rtlCol="0">
            <a:spAutoFit/>
          </a:bodyPr>
          <a:lstStyle/>
          <a:p>
            <a:endParaRPr lang="en-GB" dirty="0"/>
          </a:p>
        </p:txBody>
      </p:sp>
      <p:sp>
        <p:nvSpPr>
          <p:cNvPr id="15" name="TextBox 14"/>
          <p:cNvSpPr txBox="1"/>
          <p:nvPr/>
        </p:nvSpPr>
        <p:spPr>
          <a:xfrm>
            <a:off x="5901377" y="4204722"/>
            <a:ext cx="533400" cy="457200"/>
          </a:xfrm>
          <a:prstGeom prst="rect">
            <a:avLst/>
          </a:prstGeom>
          <a:noFill/>
          <a:ln>
            <a:solidFill>
              <a:schemeClr val="tx1"/>
            </a:solidFill>
          </a:ln>
        </p:spPr>
        <p:txBody>
          <a:bodyPr wrap="square" rtlCol="0">
            <a:spAutoFit/>
          </a:bodyPr>
          <a:lstStyle/>
          <a:p>
            <a:endParaRPr lang="en-GB" dirty="0"/>
          </a:p>
        </p:txBody>
      </p:sp>
      <p:sp>
        <p:nvSpPr>
          <p:cNvPr id="16" name="TextBox 15"/>
          <p:cNvSpPr txBox="1"/>
          <p:nvPr/>
        </p:nvSpPr>
        <p:spPr>
          <a:xfrm>
            <a:off x="7711289" y="4204722"/>
            <a:ext cx="533400" cy="457200"/>
          </a:xfrm>
          <a:prstGeom prst="rect">
            <a:avLst/>
          </a:prstGeom>
          <a:noFill/>
          <a:ln>
            <a:solidFill>
              <a:schemeClr val="tx1"/>
            </a:solidFill>
          </a:ln>
        </p:spPr>
        <p:txBody>
          <a:bodyPr wrap="square" rtlCol="0">
            <a:spAutoFit/>
          </a:bodyPr>
          <a:lstStyle/>
          <a:p>
            <a:endParaRPr lang="en-GB" dirty="0"/>
          </a:p>
        </p:txBody>
      </p:sp>
      <p:pic>
        <p:nvPicPr>
          <p:cNvPr id="11" name="Picture 10">
            <a:extLst>
              <a:ext uri="{FF2B5EF4-FFF2-40B4-BE49-F238E27FC236}">
                <a16:creationId xmlns:a16="http://schemas.microsoft.com/office/drawing/2014/main" id="{AFBA3876-F0A7-4DCB-A969-AA6AB3C190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406" y="2022842"/>
            <a:ext cx="1362267" cy="1934121"/>
          </a:xfrm>
          <a:prstGeom prst="rect">
            <a:avLst/>
          </a:prstGeom>
        </p:spPr>
      </p:pic>
    </p:spTree>
    <p:extLst>
      <p:ext uri="{BB962C8B-B14F-4D97-AF65-F5344CB8AC3E}">
        <p14:creationId xmlns:p14="http://schemas.microsoft.com/office/powerpoint/2010/main" val="2997284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102" y="1128155"/>
            <a:ext cx="8139248" cy="546265"/>
          </a:xfrm>
        </p:spPr>
        <p:txBody>
          <a:bodyPr/>
          <a:lstStyle/>
          <a:p>
            <a:r>
              <a:rPr lang="en-GB" b="1" dirty="0"/>
              <a:t>Westminster Abbey, London</a:t>
            </a:r>
            <a:endParaRPr lang="en-GB" dirty="0"/>
          </a:p>
        </p:txBody>
      </p:sp>
      <p:sp>
        <p:nvSpPr>
          <p:cNvPr id="3" name="Content Placeholder 2"/>
          <p:cNvSpPr>
            <a:spLocks noGrp="1"/>
          </p:cNvSpPr>
          <p:nvPr>
            <p:ph idx="1"/>
          </p:nvPr>
        </p:nvSpPr>
        <p:spPr>
          <a:xfrm>
            <a:off x="376102" y="2227827"/>
            <a:ext cx="3338648" cy="3595397"/>
          </a:xfrm>
        </p:spPr>
        <p:txBody>
          <a:bodyPr>
            <a:normAutofit/>
          </a:bodyPr>
          <a:lstStyle/>
          <a:p>
            <a:r>
              <a:rPr lang="en-GB" sz="1600" dirty="0"/>
              <a:t>Westminster Abbey is an important church in London. It is 1,000 years old. </a:t>
            </a:r>
          </a:p>
          <a:p>
            <a:r>
              <a:rPr lang="en-GB" sz="1600" dirty="0"/>
              <a:t>Kings and queens have been crowned here since 1066. </a:t>
            </a:r>
          </a:p>
          <a:p>
            <a:r>
              <a:rPr lang="en-GB" sz="1600" dirty="0"/>
              <a:t>Many important people are buried and remembered here. </a:t>
            </a:r>
          </a:p>
          <a:p>
            <a:r>
              <a:rPr lang="en-GB" sz="1600" dirty="0"/>
              <a:t>Royal weddings happen here too. </a:t>
            </a:r>
          </a:p>
          <a:p>
            <a:r>
              <a:rPr lang="en-GB" sz="1600" dirty="0"/>
              <a:t>Many key moments in the life of Queen Elizabeth II have taken place here. </a:t>
            </a:r>
          </a:p>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76876" y="2103120"/>
            <a:ext cx="4989714" cy="3617542"/>
          </a:xfrm>
          <a:prstGeom prst="rect">
            <a:avLst/>
          </a:prstGeom>
        </p:spPr>
      </p:pic>
    </p:spTree>
    <p:extLst>
      <p:ext uri="{BB962C8B-B14F-4D97-AF65-F5344CB8AC3E}">
        <p14:creationId xmlns:p14="http://schemas.microsoft.com/office/powerpoint/2010/main" val="296312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52" y="1068779"/>
            <a:ext cx="8139248" cy="515428"/>
          </a:xfrm>
        </p:spPr>
        <p:txBody>
          <a:bodyPr/>
          <a:lstStyle/>
          <a:p>
            <a:r>
              <a:rPr lang="en-GB" b="1" dirty="0"/>
              <a:t>Childhood</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a:stretch>
            <a:fillRect/>
          </a:stretch>
        </p:blipFill>
        <p:spPr>
          <a:xfrm>
            <a:off x="2077993" y="1584207"/>
            <a:ext cx="6631567" cy="2922607"/>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824" y="3642760"/>
            <a:ext cx="2646436" cy="2953612"/>
          </a:xfrm>
          <a:prstGeom prst="rect">
            <a:avLst/>
          </a:prstGeom>
        </p:spPr>
      </p:pic>
    </p:spTree>
    <p:extLst>
      <p:ext uri="{BB962C8B-B14F-4D97-AF65-F5344CB8AC3E}">
        <p14:creationId xmlns:p14="http://schemas.microsoft.com/office/powerpoint/2010/main" val="1655042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52" y="1116280"/>
            <a:ext cx="8139248" cy="539179"/>
          </a:xfrm>
        </p:spPr>
        <p:txBody>
          <a:bodyPr>
            <a:normAutofit/>
          </a:bodyPr>
          <a:lstStyle/>
          <a:p>
            <a:r>
              <a:rPr lang="en-GB" dirty="0"/>
              <a:t>Heir to the throne</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26270" y="5828735"/>
            <a:ext cx="8075730" cy="648896"/>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Think: </a:t>
            </a:r>
          </a:p>
          <a:p>
            <a:pPr>
              <a:spcAft>
                <a:spcPts val="450"/>
              </a:spcAft>
            </a:pPr>
            <a:r>
              <a:rPr lang="en-US" sz="1600" dirty="0">
                <a:solidFill>
                  <a:schemeClr val="bg1"/>
                </a:solidFill>
                <a:cs typeface="Calibri"/>
              </a:rPr>
              <a:t>How might Princess Elizabeth have been feeling inside? How did she have to behave?</a:t>
            </a:r>
            <a:endParaRPr lang="en-GB" sz="1600" dirty="0">
              <a:solidFill>
                <a:schemeClr val="bg1"/>
              </a:solidFill>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90700" y="1807692"/>
            <a:ext cx="5105400" cy="3834155"/>
          </a:xfrm>
          <a:prstGeom prst="rect">
            <a:avLst/>
          </a:prstGeom>
        </p:spPr>
      </p:pic>
    </p:spTree>
    <p:extLst>
      <p:ext uri="{BB962C8B-B14F-4D97-AF65-F5344CB8AC3E}">
        <p14:creationId xmlns:p14="http://schemas.microsoft.com/office/powerpoint/2010/main" val="2337541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300" y="986790"/>
            <a:ext cx="7886700" cy="556816"/>
          </a:xfrm>
        </p:spPr>
        <p:txBody>
          <a:bodyPr/>
          <a:lstStyle/>
          <a:p>
            <a:r>
              <a:rPr lang="en-GB" b="1" dirty="0"/>
              <a:t>Marriage</a:t>
            </a:r>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26270" y="5828735"/>
            <a:ext cx="8075730" cy="648896"/>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Think: </a:t>
            </a:r>
          </a:p>
          <a:p>
            <a:pPr>
              <a:spcAft>
                <a:spcPts val="450"/>
              </a:spcAft>
            </a:pPr>
            <a:r>
              <a:rPr lang="en-US" sz="1600" dirty="0">
                <a:solidFill>
                  <a:schemeClr val="bg1"/>
                </a:solidFill>
                <a:cs typeface="Calibri"/>
              </a:rPr>
              <a:t>In what ways was Princess Elizabeth’s wedding both a private and a public event? </a:t>
            </a:r>
            <a:endParaRPr lang="en-GB" sz="1600" dirty="0">
              <a:solidFill>
                <a:schemeClr val="bg1"/>
              </a:solidFill>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41294" y="1447800"/>
            <a:ext cx="4126865" cy="4254500"/>
          </a:xfrm>
          <a:prstGeom prst="rect">
            <a:avLst/>
          </a:prstGeom>
        </p:spPr>
      </p:pic>
    </p:spTree>
    <p:extLst>
      <p:ext uri="{BB962C8B-B14F-4D97-AF65-F5344CB8AC3E}">
        <p14:creationId xmlns:p14="http://schemas.microsoft.com/office/powerpoint/2010/main" val="2270626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270" y="865490"/>
            <a:ext cx="7886700" cy="605641"/>
          </a:xfrm>
        </p:spPr>
        <p:txBody>
          <a:bodyPr/>
          <a:lstStyle/>
          <a:p>
            <a:r>
              <a:rPr lang="en-GB" b="1" dirty="0"/>
              <a:t>Coronation</a:t>
            </a:r>
            <a:endParaRPr lang="en-GB" b="1" dirty="0">
              <a:latin typeface="Sabon" panose="00000700000000000000" pitchFamily="2" charset="0"/>
            </a:endParaRP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26270" y="5828735"/>
            <a:ext cx="8089080" cy="648896"/>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Discuss: </a:t>
            </a:r>
          </a:p>
          <a:p>
            <a:pPr>
              <a:spcAft>
                <a:spcPts val="450"/>
              </a:spcAft>
            </a:pPr>
            <a:r>
              <a:rPr lang="en-US" sz="1600" dirty="0">
                <a:solidFill>
                  <a:schemeClr val="bg1"/>
                </a:solidFill>
                <a:cs typeface="Calibri"/>
              </a:rPr>
              <a:t>In what way was the coronation of Queen Elizabeth II both a public and a private event?</a:t>
            </a:r>
            <a:endParaRPr lang="en-GB" sz="1600" dirty="0">
              <a:solidFill>
                <a:schemeClr val="bg1"/>
              </a:solidFill>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03626" y="1549460"/>
            <a:ext cx="3331464" cy="4161729"/>
          </a:xfrm>
          <a:prstGeom prst="rect">
            <a:avLst/>
          </a:prstGeom>
        </p:spPr>
      </p:pic>
    </p:spTree>
    <p:extLst>
      <p:ext uri="{BB962C8B-B14F-4D97-AF65-F5344CB8AC3E}">
        <p14:creationId xmlns:p14="http://schemas.microsoft.com/office/powerpoint/2010/main" val="228927306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94412A5-0E98-47C5-8919-1044CF014057}">
  <ds:schemaRefs>
    <ds:schemaRef ds:uri="http://schemas.microsoft.com/sharepoint/v3/contenttype/forms"/>
  </ds:schemaRefs>
</ds:datastoreItem>
</file>

<file path=customXml/itemProps2.xml><?xml version="1.0" encoding="utf-8"?>
<ds:datastoreItem xmlns:ds="http://schemas.openxmlformats.org/officeDocument/2006/customXml" ds:itemID="{27831F61-572D-461F-BE51-580822575459}"/>
</file>

<file path=customXml/itemProps3.xml><?xml version="1.0" encoding="utf-8"?>
<ds:datastoreItem xmlns:ds="http://schemas.openxmlformats.org/officeDocument/2006/customXml" ds:itemID="{FA7065A1-B954-4537-AAB4-97898692CBE7}">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cf8bedca-0699-49e1-97e1-14424d7eca52"/>
    <ds:schemaRef ds:uri="http://purl.org/dc/elements/1.1/"/>
    <ds:schemaRef ds:uri="http://schemas.microsoft.com/office/2006/metadata/properties"/>
    <ds:schemaRef ds:uri="40e3bd4d-ad2a-475f-b877-b0398ba3b99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2433</TotalTime>
  <Words>1391</Words>
  <Application>Microsoft Office PowerPoint</Application>
  <PresentationFormat>On-screen Show (4:3)</PresentationFormat>
  <Paragraphs>132</Paragraphs>
  <Slides>12</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Humanst521 Lt BT</vt:lpstr>
      <vt:lpstr>Palatino</vt:lpstr>
      <vt:lpstr>Sabon</vt:lpstr>
      <vt:lpstr>Office Theme</vt:lpstr>
      <vt:lpstr>PowerPoint Presentation</vt:lpstr>
      <vt:lpstr>Learning objectives: </vt:lpstr>
      <vt:lpstr>PowerPoint Presentation</vt:lpstr>
      <vt:lpstr>PowerPoint Presentation</vt:lpstr>
      <vt:lpstr>Westminster Abbey, London</vt:lpstr>
      <vt:lpstr>Childhood</vt:lpstr>
      <vt:lpstr>Heir to the throne</vt:lpstr>
      <vt:lpstr>Marriage</vt:lpstr>
      <vt:lpstr>Coronation</vt:lpstr>
      <vt:lpstr>Queen Elizabeth II: Public and Private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229</cp:revision>
  <dcterms:created xsi:type="dcterms:W3CDTF">2019-02-11T11:01:41Z</dcterms:created>
  <dcterms:modified xsi:type="dcterms:W3CDTF">2022-09-09T07:51:46Z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2548400</vt:r8>
  </property>
</Properties>
</file>