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4"/>
  </p:notesMasterIdLst>
  <p:sldIdLst>
    <p:sldId id="341" r:id="rId5"/>
    <p:sldId id="316" r:id="rId6"/>
    <p:sldId id="345" r:id="rId7"/>
    <p:sldId id="258" r:id="rId8"/>
    <p:sldId id="279" r:id="rId9"/>
    <p:sldId id="283" r:id="rId10"/>
    <p:sldId id="280" r:id="rId11"/>
    <p:sldId id="257" r:id="rId12"/>
    <p:sldId id="266" r:id="rId13"/>
    <p:sldId id="259" r:id="rId14"/>
    <p:sldId id="264" r:id="rId15"/>
    <p:sldId id="262" r:id="rId16"/>
    <p:sldId id="281" r:id="rId17"/>
    <p:sldId id="265" r:id="rId18"/>
    <p:sldId id="268" r:id="rId19"/>
    <p:sldId id="282" r:id="rId20"/>
    <p:sldId id="346" r:id="rId21"/>
    <p:sldId id="284" r:id="rId22"/>
    <p:sldId id="271"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54DA99-B0AA-206D-B923-2B84E21032DD}" name="Grazyna Richmond" initials="GR" userId="S::grazyna.richmond@westminster-abbey.org::3ecb8d30-f6f6-4e88-81ee-c3c6ffcbefb2" providerId="AD"/>
  <p188:author id="{37EF83BC-3276-C3CB-5349-D3611DA3E24D}" name="Sian Shaw" initials="SS" userId="S::sian.shaw@westminster-abbey.org::cf930bf7-ba7f-4ec0-9225-526cb0af2be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Sian Shaw" initials="SS [2]" lastIdx="14" clrIdx="6">
    <p:extLst>
      <p:ext uri="{19B8F6BF-5375-455C-9EA6-DF929625EA0E}">
        <p15:presenceInfo xmlns:p15="http://schemas.microsoft.com/office/powerpoint/2012/main" userId="Sian Shaw" providerId="None"/>
      </p:ext>
    </p:extLst>
  </p:cmAuthor>
  <p:cmAuthor id="1" name="Eleanor Lovegrove" initials="EL" lastIdx="2" clrIdx="0">
    <p:extLst>
      <p:ext uri="{19B8F6BF-5375-455C-9EA6-DF929625EA0E}">
        <p15:presenceInfo xmlns:p15="http://schemas.microsoft.com/office/powerpoint/2012/main" userId="Eleanor Lovegrove" providerId="None"/>
      </p:ext>
    </p:extLst>
  </p:cmAuthor>
  <p:cmAuthor id="8" name="Sian Shaw" initials="SS [3]" lastIdx="4" clrIdx="7">
    <p:extLst>
      <p:ext uri="{19B8F6BF-5375-455C-9EA6-DF929625EA0E}">
        <p15:presenceInfo xmlns:p15="http://schemas.microsoft.com/office/powerpoint/2012/main" userId="S::sian.shaw@westminster-abbey.org::cf930bf7-ba7f-4ec0-9225-526cb0af2be3" providerId="AD"/>
      </p:ext>
    </p:extLst>
  </p:cmAuthor>
  <p:cmAuthor id="2" name="Laura Arends" initials="LA" lastIdx="3" clrIdx="1">
    <p:extLst>
      <p:ext uri="{19B8F6BF-5375-455C-9EA6-DF929625EA0E}">
        <p15:presenceInfo xmlns:p15="http://schemas.microsoft.com/office/powerpoint/2012/main" userId="Laura Arends" providerId="None"/>
      </p:ext>
    </p:extLst>
  </p:cmAuthor>
  <p:cmAuthor id="9" name="William Ewart" initials="WE" lastIdx="3" clrIdx="8">
    <p:extLst>
      <p:ext uri="{19B8F6BF-5375-455C-9EA6-DF929625EA0E}">
        <p15:presenceInfo xmlns:p15="http://schemas.microsoft.com/office/powerpoint/2012/main" userId="S::william.ewart@westminster-abbey.org::acfb01ca-8539-4e85-964e-c2b1dd366cb4" providerId="AD"/>
      </p:ext>
    </p:extLst>
  </p:cmAuthor>
  <p:cmAuthor id="3" name="Sian Shaw" initials="SS" lastIdx="7"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7" clrIdx="4">
    <p:extLst>
      <p:ext uri="{19B8F6BF-5375-455C-9EA6-DF929625EA0E}">
        <p15:presenceInfo xmlns:p15="http://schemas.microsoft.com/office/powerpoint/2012/main" userId="S-1-5-21-1719820890-308836166-311576647-3638" providerId="AD"/>
      </p:ext>
    </p:extLst>
  </p:cmAuthor>
  <p:cmAuthor id="6" name="Laura Arends" initials="LA [2]" lastIdx="6" clrIdx="5">
    <p:extLst>
      <p:ext uri="{19B8F6BF-5375-455C-9EA6-DF929625EA0E}">
        <p15:presenceInfo xmlns:p15="http://schemas.microsoft.com/office/powerpoint/2012/main" userId="S-1-5-21-1719820890-308836166-311576647-35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E73"/>
    <a:srgbClr val="292C63"/>
    <a:srgbClr val="9D9D9D"/>
    <a:srgbClr val="000000"/>
    <a:srgbClr val="E03540"/>
    <a:srgbClr val="F98228"/>
    <a:srgbClr val="74C8E6"/>
    <a:srgbClr val="6A86E2"/>
    <a:srgbClr val="96C88E"/>
    <a:srgbClr val="51B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70" autoAdjust="0"/>
    <p:restoredTop sz="71271" autoAdjust="0"/>
  </p:normalViewPr>
  <p:slideViewPr>
    <p:cSldViewPr snapToGrid="0">
      <p:cViewPr varScale="1">
        <p:scale>
          <a:sx n="52" d="100"/>
          <a:sy n="52" d="100"/>
        </p:scale>
        <p:origin x="189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S::sian.shaw@westminster-abbey.org::cf930bf7-ba7f-4ec0-9225-526cb0af2be3" providerId="AD" clId="Web-{0A98A102-73CF-395F-F12D-1882F054B5C9}"/>
  </pc:docChgLst>
  <pc:docChgLst>
    <pc:chgData name="Sian Shaw" userId="S::sian.shaw@westminster-abbey.org::cf930bf7-ba7f-4ec0-9225-526cb0af2be3" providerId="AD" clId="Web-{EFBEB3C3-A9EC-1BA7-4F6F-AB64646F2D4F}"/>
  </pc:docChgLst>
  <pc:docChgLst>
    <pc:chgData name="Sian Shaw" userId="cf930bf7-ba7f-4ec0-9225-526cb0af2be3" providerId="ADAL" clId="{5082C071-CB16-4E58-A485-24FF9A7AEFB3}"/>
  </pc:docChgLst>
  <pc:docChgLst>
    <pc:chgData name="Sian Shaw" userId="cf930bf7-ba7f-4ec0-9225-526cb0af2be3" providerId="ADAL" clId="{C46E335D-9096-4FD8-8B14-3FD5B6EF9F3F}"/>
  </pc:docChgLst>
  <pc:docChgLst>
    <pc:chgData name="Grazyna Richmond" userId="S::grazyna.richmond@westminster-abbey.org::3ecb8d30-f6f6-4e88-81ee-c3c6ffcbefb2" providerId="AD" clId="Web-{86FAA93D-FA39-A41D-C7B0-207D857E29F0}"/>
  </pc:docChgLst>
  <pc:docChgLst>
    <pc:chgData name="Laura Arends" userId="a1c91e67-eed6-4549-a4b2-f1951bd78e56" providerId="ADAL" clId="{ECC3193A-F8E3-4816-B59D-03B02543C866}"/>
  </pc:docChgLst>
  <pc:docChgLst>
    <pc:chgData name="Sian Shaw" userId="S::sian.shaw@westminster-abbey.org::cf930bf7-ba7f-4ec0-9225-526cb0af2be3" providerId="AD" clId="Web-{750C822C-5F27-B86C-951A-7C722F7BE0DB}"/>
  </pc:docChgLst>
  <pc:docChgLst>
    <pc:chgData name="Laura Arends" userId="a1c91e67-eed6-4549-a4b2-f1951bd78e56" providerId="ADAL" clId="{D5F14060-F815-4762-92C7-DF34D579AFBB}"/>
  </pc:docChgLst>
  <pc:docChgLst>
    <pc:chgData name="Sian Shaw" userId="cf930bf7-ba7f-4ec0-9225-526cb0af2be3" providerId="ADAL" clId="{996A9D49-08B4-4997-A2F8-3AA9FA03558C}"/>
    <pc:docChg chg="modSld">
      <pc:chgData name="Sian Shaw" userId="cf930bf7-ba7f-4ec0-9225-526cb0af2be3" providerId="ADAL" clId="{996A9D49-08B4-4997-A2F8-3AA9FA03558C}" dt="2022-06-06T14:24:25.059" v="30" actId="20577"/>
      <pc:docMkLst>
        <pc:docMk/>
      </pc:docMkLst>
      <pc:sldChg chg="modSp">
        <pc:chgData name="Sian Shaw" userId="cf930bf7-ba7f-4ec0-9225-526cb0af2be3" providerId="ADAL" clId="{996A9D49-08B4-4997-A2F8-3AA9FA03558C}" dt="2022-06-06T14:24:25.059" v="30" actId="20577"/>
        <pc:sldMkLst>
          <pc:docMk/>
          <pc:sldMk cId="1477643188" sldId="271"/>
        </pc:sldMkLst>
        <pc:spChg chg="mod">
          <ac:chgData name="Sian Shaw" userId="cf930bf7-ba7f-4ec0-9225-526cb0af2be3" providerId="ADAL" clId="{996A9D49-08B4-4997-A2F8-3AA9FA03558C}" dt="2022-06-06T14:24:25.059" v="30" actId="20577"/>
          <ac:spMkLst>
            <pc:docMk/>
            <pc:sldMk cId="1477643188" sldId="271"/>
            <ac:spMk id="11" creationId="{C7A0E3D4-694B-4931-9237-1F893002AFBC}"/>
          </ac:spMkLst>
        </pc:spChg>
      </pc:sldChg>
      <pc:sldChg chg="modSp">
        <pc:chgData name="Sian Shaw" userId="cf930bf7-ba7f-4ec0-9225-526cb0af2be3" providerId="ADAL" clId="{996A9D49-08B4-4997-A2F8-3AA9FA03558C}" dt="2022-06-06T14:22:53.231" v="15" actId="20577"/>
        <pc:sldMkLst>
          <pc:docMk/>
          <pc:sldMk cId="1721855698" sldId="279"/>
        </pc:sldMkLst>
        <pc:spChg chg="mod">
          <ac:chgData name="Sian Shaw" userId="cf930bf7-ba7f-4ec0-9225-526cb0af2be3" providerId="ADAL" clId="{996A9D49-08B4-4997-A2F8-3AA9FA03558C}" dt="2022-06-06T14:22:53.231" v="15" actId="20577"/>
          <ac:spMkLst>
            <pc:docMk/>
            <pc:sldMk cId="1721855698" sldId="279"/>
            <ac:spMk id="3" creationId="{DDA3AC14-D7E2-402A-9C13-EF857CB33F58}"/>
          </ac:spMkLst>
        </pc:spChg>
      </pc:sldChg>
    </pc:docChg>
  </pc:docChgLst>
  <pc:docChgLst>
    <pc:chgData name="Sian Shaw" userId="cf930bf7-ba7f-4ec0-9225-526cb0af2be3" providerId="ADAL" clId="{3A1FFB61-94C5-4993-8054-E2B1049B9178}"/>
  </pc:docChgLst>
  <pc:docChgLst>
    <pc:chgData name="Sian Shaw" userId="S::sian.shaw@westminster-abbey.org::cf930bf7-ba7f-4ec0-9225-526cb0af2be3" providerId="AD" clId="Web-{07A0DD46-731F-F9D5-9A22-42F39AC57A98}"/>
  </pc:docChgLst>
  <pc:docChgLst>
    <pc:chgData name="Sian Shaw" userId="cf930bf7-ba7f-4ec0-9225-526cb0af2be3" providerId="ADAL" clId="{23162550-8B22-4B03-8E44-FAA4993D0401}"/>
    <pc:docChg chg="modSld">
      <pc:chgData name="Sian Shaw" userId="cf930bf7-ba7f-4ec0-9225-526cb0af2be3" providerId="ADAL" clId="{23162550-8B22-4B03-8E44-FAA4993D0401}" dt="2022-06-27T11:12:57.686" v="122" actId="20577"/>
      <pc:docMkLst>
        <pc:docMk/>
      </pc:docMkLst>
      <pc:sldChg chg="modNotesTx">
        <pc:chgData name="Sian Shaw" userId="cf930bf7-ba7f-4ec0-9225-526cb0af2be3" providerId="ADAL" clId="{23162550-8B22-4B03-8E44-FAA4993D0401}" dt="2022-06-27T11:06:37.213" v="28" actId="20577"/>
        <pc:sldMkLst>
          <pc:docMk/>
          <pc:sldMk cId="4046771091" sldId="257"/>
        </pc:sldMkLst>
      </pc:sldChg>
      <pc:sldChg chg="modNotesTx">
        <pc:chgData name="Sian Shaw" userId="cf930bf7-ba7f-4ec0-9225-526cb0af2be3" providerId="ADAL" clId="{23162550-8B22-4B03-8E44-FAA4993D0401}" dt="2022-06-27T11:05:09.322" v="9" actId="20577"/>
        <pc:sldMkLst>
          <pc:docMk/>
          <pc:sldMk cId="2945263596" sldId="258"/>
        </pc:sldMkLst>
      </pc:sldChg>
      <pc:sldChg chg="modNotesTx">
        <pc:chgData name="Sian Shaw" userId="cf930bf7-ba7f-4ec0-9225-526cb0af2be3" providerId="ADAL" clId="{23162550-8B22-4B03-8E44-FAA4993D0401}" dt="2022-06-27T11:07:15.464" v="41" actId="20577"/>
        <pc:sldMkLst>
          <pc:docMk/>
          <pc:sldMk cId="370088673" sldId="259"/>
        </pc:sldMkLst>
      </pc:sldChg>
      <pc:sldChg chg="modNotesTx">
        <pc:chgData name="Sian Shaw" userId="cf930bf7-ba7f-4ec0-9225-526cb0af2be3" providerId="ADAL" clId="{23162550-8B22-4B03-8E44-FAA4993D0401}" dt="2022-06-27T11:08:00.064" v="53" actId="12"/>
        <pc:sldMkLst>
          <pc:docMk/>
          <pc:sldMk cId="4257401366" sldId="262"/>
        </pc:sldMkLst>
      </pc:sldChg>
      <pc:sldChg chg="modNotesTx">
        <pc:chgData name="Sian Shaw" userId="cf930bf7-ba7f-4ec0-9225-526cb0af2be3" providerId="ADAL" clId="{23162550-8B22-4B03-8E44-FAA4993D0401}" dt="2022-06-27T11:07:31.618" v="48" actId="20577"/>
        <pc:sldMkLst>
          <pc:docMk/>
          <pc:sldMk cId="2001780507" sldId="264"/>
        </pc:sldMkLst>
      </pc:sldChg>
      <pc:sldChg chg="modNotesTx">
        <pc:chgData name="Sian Shaw" userId="cf930bf7-ba7f-4ec0-9225-526cb0af2be3" providerId="ADAL" clId="{23162550-8B22-4B03-8E44-FAA4993D0401}" dt="2022-06-27T11:09:07.098" v="69" actId="20577"/>
        <pc:sldMkLst>
          <pc:docMk/>
          <pc:sldMk cId="3573109259" sldId="265"/>
        </pc:sldMkLst>
      </pc:sldChg>
      <pc:sldChg chg="modNotesTx">
        <pc:chgData name="Sian Shaw" userId="cf930bf7-ba7f-4ec0-9225-526cb0af2be3" providerId="ADAL" clId="{23162550-8B22-4B03-8E44-FAA4993D0401}" dt="2022-06-27T11:07:02.316" v="37" actId="12"/>
        <pc:sldMkLst>
          <pc:docMk/>
          <pc:sldMk cId="3898712063" sldId="266"/>
        </pc:sldMkLst>
      </pc:sldChg>
      <pc:sldChg chg="modNotesTx">
        <pc:chgData name="Sian Shaw" userId="cf930bf7-ba7f-4ec0-9225-526cb0af2be3" providerId="ADAL" clId="{23162550-8B22-4B03-8E44-FAA4993D0401}" dt="2022-06-27T11:09:41.883" v="79" actId="20577"/>
        <pc:sldMkLst>
          <pc:docMk/>
          <pc:sldMk cId="2229083901" sldId="268"/>
        </pc:sldMkLst>
      </pc:sldChg>
      <pc:sldChg chg="modNotesTx">
        <pc:chgData name="Sian Shaw" userId="cf930bf7-ba7f-4ec0-9225-526cb0af2be3" providerId="ADAL" clId="{23162550-8B22-4B03-8E44-FAA4993D0401}" dt="2022-06-27T11:12:57.686" v="122" actId="20577"/>
        <pc:sldMkLst>
          <pc:docMk/>
          <pc:sldMk cId="1477643188" sldId="271"/>
        </pc:sldMkLst>
      </pc:sldChg>
      <pc:sldChg chg="modNotesTx">
        <pc:chgData name="Sian Shaw" userId="cf930bf7-ba7f-4ec0-9225-526cb0af2be3" providerId="ADAL" clId="{23162550-8B22-4B03-8E44-FAA4993D0401}" dt="2022-06-27T11:05:33.978" v="14" actId="20577"/>
        <pc:sldMkLst>
          <pc:docMk/>
          <pc:sldMk cId="1721855698" sldId="279"/>
        </pc:sldMkLst>
      </pc:sldChg>
      <pc:sldChg chg="modNotesTx">
        <pc:chgData name="Sian Shaw" userId="cf930bf7-ba7f-4ec0-9225-526cb0af2be3" providerId="ADAL" clId="{23162550-8B22-4B03-8E44-FAA4993D0401}" dt="2022-06-27T11:06:20.097" v="23" actId="20577"/>
        <pc:sldMkLst>
          <pc:docMk/>
          <pc:sldMk cId="3425841970" sldId="280"/>
        </pc:sldMkLst>
      </pc:sldChg>
      <pc:sldChg chg="modNotesTx">
        <pc:chgData name="Sian Shaw" userId="cf930bf7-ba7f-4ec0-9225-526cb0af2be3" providerId="ADAL" clId="{23162550-8B22-4B03-8E44-FAA4993D0401}" dt="2022-06-27T11:08:32.278" v="61" actId="20577"/>
        <pc:sldMkLst>
          <pc:docMk/>
          <pc:sldMk cId="1619786100" sldId="281"/>
        </pc:sldMkLst>
      </pc:sldChg>
      <pc:sldChg chg="modNotesTx">
        <pc:chgData name="Sian Shaw" userId="cf930bf7-ba7f-4ec0-9225-526cb0af2be3" providerId="ADAL" clId="{23162550-8B22-4B03-8E44-FAA4993D0401}" dt="2022-06-27T11:10:02.612" v="83" actId="20577"/>
        <pc:sldMkLst>
          <pc:docMk/>
          <pc:sldMk cId="2590522294" sldId="282"/>
        </pc:sldMkLst>
      </pc:sldChg>
      <pc:sldChg chg="modNotesTx">
        <pc:chgData name="Sian Shaw" userId="cf930bf7-ba7f-4ec0-9225-526cb0af2be3" providerId="ADAL" clId="{23162550-8B22-4B03-8E44-FAA4993D0401}" dt="2022-06-27T11:05:52.883" v="18" actId="12"/>
        <pc:sldMkLst>
          <pc:docMk/>
          <pc:sldMk cId="3718309944" sldId="283"/>
        </pc:sldMkLst>
      </pc:sldChg>
      <pc:sldChg chg="modNotesTx">
        <pc:chgData name="Sian Shaw" userId="cf930bf7-ba7f-4ec0-9225-526cb0af2be3" providerId="ADAL" clId="{23162550-8B22-4B03-8E44-FAA4993D0401}" dt="2022-06-27T11:10:50.378" v="97" actId="20577"/>
        <pc:sldMkLst>
          <pc:docMk/>
          <pc:sldMk cId="678774559" sldId="284"/>
        </pc:sldMkLst>
      </pc:sldChg>
      <pc:sldChg chg="modNotesTx">
        <pc:chgData name="Sian Shaw" userId="cf930bf7-ba7f-4ec0-9225-526cb0af2be3" providerId="ADAL" clId="{23162550-8B22-4B03-8E44-FAA4993D0401}" dt="2022-06-27T11:04:41.144" v="0" actId="12"/>
        <pc:sldMkLst>
          <pc:docMk/>
          <pc:sldMk cId="2499434954" sldId="345"/>
        </pc:sldMkLst>
      </pc:sldChg>
      <pc:sldChg chg="modNotesTx">
        <pc:chgData name="Sian Shaw" userId="cf930bf7-ba7f-4ec0-9225-526cb0af2be3" providerId="ADAL" clId="{23162550-8B22-4B03-8E44-FAA4993D0401}" dt="2022-06-27T11:10:11.519" v="86" actId="20577"/>
        <pc:sldMkLst>
          <pc:docMk/>
          <pc:sldMk cId="4200785580" sldId="346"/>
        </pc:sldMkLst>
      </pc:sldChg>
    </pc:docChg>
  </pc:docChgLst>
  <pc:docChgLst>
    <pc:chgData name="Sian Shaw" userId="cf930bf7-ba7f-4ec0-9225-526cb0af2be3" providerId="ADAL" clId="{8F007C24-D0BB-46DF-B301-BF2CBBD5E8AD}"/>
    <pc:docChg chg="modSld">
      <pc:chgData name="Sian Shaw" userId="cf930bf7-ba7f-4ec0-9225-526cb0af2be3" providerId="ADAL" clId="{8F007C24-D0BB-46DF-B301-BF2CBBD5E8AD}" dt="2022-08-18T08:07:43.168" v="2" actId="113"/>
      <pc:docMkLst>
        <pc:docMk/>
      </pc:docMkLst>
      <pc:sldChg chg="modSp">
        <pc:chgData name="Sian Shaw" userId="cf930bf7-ba7f-4ec0-9225-526cb0af2be3" providerId="ADAL" clId="{8F007C24-D0BB-46DF-B301-BF2CBBD5E8AD}" dt="2022-08-18T08:07:43.168" v="2" actId="113"/>
        <pc:sldMkLst>
          <pc:docMk/>
          <pc:sldMk cId="678774559" sldId="284"/>
        </pc:sldMkLst>
        <pc:spChg chg="mod">
          <ac:chgData name="Sian Shaw" userId="cf930bf7-ba7f-4ec0-9225-526cb0af2be3" providerId="ADAL" clId="{8F007C24-D0BB-46DF-B301-BF2CBBD5E8AD}" dt="2022-08-18T08:07:43.168" v="2" actId="113"/>
          <ac:spMkLst>
            <pc:docMk/>
            <pc:sldMk cId="678774559" sldId="284"/>
            <ac:spMk id="7" creationId="{65C79C7E-F82A-40E1-A679-56A5919589BE}"/>
          </ac:spMkLst>
        </pc:spChg>
      </pc:sldChg>
      <pc:sldChg chg="modSp">
        <pc:chgData name="Sian Shaw" userId="cf930bf7-ba7f-4ec0-9225-526cb0af2be3" providerId="ADAL" clId="{8F007C24-D0BB-46DF-B301-BF2CBBD5E8AD}" dt="2022-08-18T08:00:57.155" v="1" actId="20577"/>
        <pc:sldMkLst>
          <pc:docMk/>
          <pc:sldMk cId="2499434954" sldId="345"/>
        </pc:sldMkLst>
        <pc:spChg chg="mod">
          <ac:chgData name="Sian Shaw" userId="cf930bf7-ba7f-4ec0-9225-526cb0af2be3" providerId="ADAL" clId="{8F007C24-D0BB-46DF-B301-BF2CBBD5E8AD}" dt="2022-08-18T08:00:57.155" v="1" actId="20577"/>
          <ac:spMkLst>
            <pc:docMk/>
            <pc:sldMk cId="2499434954" sldId="345"/>
            <ac:spMk id="9" creationId="{E044774D-7B41-47D5-BEFD-F48B4086776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18/08/2022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 </a:t>
            </a:r>
          </a:p>
          <a:p>
            <a:r>
              <a:rPr lang="en-GB" sz="1200" kern="1200" dirty="0" err="1">
                <a:solidFill>
                  <a:schemeClr val="tx1"/>
                </a:solidFill>
                <a:effectLst/>
                <a:latin typeface="+mn-lt"/>
                <a:ea typeface="+mn-ea"/>
                <a:cs typeface="+mn-cs"/>
              </a:rPr>
              <a:t>Pixabay</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the Anglican Church, baptism usually takes place as part of a Sunday service, although that doesn’t have to be the case. For Christians who go to church every Sunday, it is a time for the whole community to welcome the child.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Near the beginning of the baptism service, the priest asks all the people in the church if they will help the child to grow up and live as a Christian. It is important that the child is part, not only of their immediate family, but also of the whole church throughout the world. By being baptised they are joining a wider family of Christians from across time and all over the world.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priest dips their hand in the water, pouring the water three times over the baby’s head in the name of the Father, the Son, and the Holy Spirit, and draws the sign of the cross, the symbol of Christianity, on the baby’s forehead. This is like marking the baby with a badge to show that they belong to Jesus and are members of the worldwide church community. </a:t>
            </a: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2445445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 </a:t>
            </a:r>
          </a:p>
          <a:p>
            <a:r>
              <a:rPr lang="en-GB" sz="1200" kern="1200" dirty="0">
                <a:solidFill>
                  <a:schemeClr val="tx1"/>
                </a:solidFill>
                <a:effectLst/>
                <a:latin typeface="+mn-lt"/>
                <a:ea typeface="+mn-ea"/>
                <a:cs typeface="+mn-cs"/>
              </a:rPr>
              <a:t>People representing godparents - </a:t>
            </a:r>
            <a:r>
              <a:rPr lang="en-GB" sz="1200" kern="1200" dirty="0" err="1">
                <a:solidFill>
                  <a:schemeClr val="tx1"/>
                </a:solidFill>
                <a:effectLst/>
                <a:latin typeface="+mn-lt"/>
                <a:ea typeface="+mn-ea"/>
                <a:cs typeface="+mn-cs"/>
              </a:rPr>
              <a:t>Pixabay</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Font - ©2022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GB" sz="1200" kern="1200" dirty="0">
                <a:solidFill>
                  <a:schemeClr val="tx1"/>
                </a:solidFill>
                <a:effectLst/>
                <a:latin typeface="+mn-lt"/>
                <a:ea typeface="+mn-ea"/>
                <a:cs typeface="+mn-cs"/>
              </a:rPr>
              <a:t>What sort of qualities would you look for in a person if you were choosing godparents?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pairs, write a job description for a godparent. What sort of person do you think would make a good choice?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What do you think the job should entail?</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You might include: Ensuring the child goes to church on Sundays, teaching the child to pray etc.</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What qualities do you think they should have? E.g., Trustworthy, loyal, honest etc.</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font is a large stone basin, filled with water. It is usually found inside but near the entrance to a church. Why do you think it is near the entrance? Because baptism is a ceremony which marks the entrance to the Christian faith.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sz="1200" kern="1200" dirty="0">
              <a:solidFill>
                <a:schemeClr val="tx1"/>
              </a:solidFill>
              <a:effectLst/>
              <a:latin typeface="+mn-lt"/>
              <a:ea typeface="+mn-ea"/>
              <a:cs typeface="+mn-cs"/>
            </a:endParaRPr>
          </a:p>
          <a:p>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2264653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One of the most important parts of the baptism service is the statements that the parents and godparents make.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priest asks the parents and godparents to questions about their faith and commitment. They are expected to answer for themselves and on behalf of the child to show that they are committed to bringing up the child as a Christian.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When a child is old enough, they can make these promises for themselves at their confirmation ceremony. In the Roman Catholic church and for many Anglicans, this is another sacrament. In churches which practice Believers’ Baptism, the candidate for baptism often give a speech about how they came to faith and why they want to be baptised. This is called a Testimony.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 Do you think that parents &amp; godparents should make these promises on behalf of children?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What do you think of these promises? Why do you think parents and godparents would choose to make them on behalf of their children? Do you think it is right do make such promises on behalf of someone else?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Parents make many choices and decisions on behalf of their children. Why not make these?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children don’t have to get confirmed so what is wrong with their parents making this decision on their behalf now</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Jesus encouraged children to come to him so their faith is perfectly valid</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284931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Empty tomb – </a:t>
            </a:r>
            <a:r>
              <a:rPr lang="en-GB" dirty="0" err="1"/>
              <a:t>Pixabay</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sz="1200" kern="1200" dirty="0">
                <a:solidFill>
                  <a:schemeClr val="tx1"/>
                </a:solidFill>
                <a:effectLst/>
                <a:latin typeface="+mn-lt"/>
                <a:ea typeface="+mn-ea"/>
                <a:cs typeface="+mn-cs"/>
              </a:rPr>
              <a:t>In an Anglican infant baptism, after the profession of faith, the priest will say prayers of blessing over the water. Often, the water is held in a special bowl, called a font. This is often octagonal. This shape has a symbolic meaning. A circle is often used to symbolise Heaven, as it has no beginning or end and could be said to be eternal. A square is often used to symbolise the Earth, because the Bible talks about the ‘four corners of the Earth’. An octagon is the joining of these two shapes, and can be seen as a symbol of Heaven and Earth joined. It has come to be seen as a symbol of new life and resurrection.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Believers’ Baptism in a Baptist church will be conducted in a small pool which is usually under a trapdoor at the front of the church. This is called a baptistry.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John 3:1-20, Jesus talks with Nicodemus who has come to find out who he is. Jesus speaks to him about being reborn. At first Nicodemus asks how someone can go back into their mother and be born again, but Jesus explains that he is speaking about a spiritual rebirth.</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Nicodemus Visits Jesus</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3 </a:t>
            </a:r>
            <a:r>
              <a:rPr lang="en-GB" sz="1200" kern="1200" dirty="0">
                <a:solidFill>
                  <a:schemeClr val="tx1"/>
                </a:solidFill>
                <a:effectLst/>
                <a:latin typeface="+mn-lt"/>
                <a:ea typeface="+mn-ea"/>
                <a:cs typeface="+mn-cs"/>
              </a:rPr>
              <a:t>Now there was a Pharisee named Nicodemus, a leader of the Jews. </a:t>
            </a:r>
            <a:r>
              <a:rPr lang="en-GB" sz="1200" b="1" kern="1200" baseline="30000" dirty="0">
                <a:solidFill>
                  <a:schemeClr val="tx1"/>
                </a:solidFill>
                <a:effectLst/>
                <a:latin typeface="+mn-lt"/>
                <a:ea typeface="+mn-ea"/>
                <a:cs typeface="+mn-cs"/>
              </a:rPr>
              <a:t>2 </a:t>
            </a:r>
            <a:r>
              <a:rPr lang="en-GB" sz="1200" kern="1200" dirty="0">
                <a:solidFill>
                  <a:schemeClr val="tx1"/>
                </a:solidFill>
                <a:effectLst/>
                <a:latin typeface="+mn-lt"/>
                <a:ea typeface="+mn-ea"/>
                <a:cs typeface="+mn-cs"/>
              </a:rPr>
              <a:t>He came to Jesus by night and said to him, ‘Rabbi, we know that you are a teacher who has come from God; for no one can do these signs that you do apart from the presence of God.’ </a:t>
            </a:r>
            <a:r>
              <a:rPr lang="en-GB" sz="1200" b="1" kern="1200" baseline="30000" dirty="0">
                <a:solidFill>
                  <a:schemeClr val="tx1"/>
                </a:solidFill>
                <a:effectLst/>
                <a:latin typeface="+mn-lt"/>
                <a:ea typeface="+mn-ea"/>
                <a:cs typeface="+mn-cs"/>
              </a:rPr>
              <a:t>3 </a:t>
            </a:r>
            <a:r>
              <a:rPr lang="en-GB" sz="1200" kern="1200" dirty="0">
                <a:solidFill>
                  <a:schemeClr val="tx1"/>
                </a:solidFill>
                <a:effectLst/>
                <a:latin typeface="+mn-lt"/>
                <a:ea typeface="+mn-ea"/>
                <a:cs typeface="+mn-cs"/>
              </a:rPr>
              <a:t>Jesus answered him, ‘Very truly, I tell you, no one can see the kingdom of God without being born from above’ </a:t>
            </a:r>
            <a:r>
              <a:rPr lang="en-GB" sz="1200" b="1" kern="1200" baseline="30000" dirty="0">
                <a:solidFill>
                  <a:schemeClr val="tx1"/>
                </a:solidFill>
                <a:effectLst/>
                <a:latin typeface="+mn-lt"/>
                <a:ea typeface="+mn-ea"/>
                <a:cs typeface="+mn-cs"/>
              </a:rPr>
              <a:t>4 </a:t>
            </a:r>
            <a:r>
              <a:rPr lang="en-GB" sz="1200" kern="1200" dirty="0">
                <a:solidFill>
                  <a:schemeClr val="tx1"/>
                </a:solidFill>
                <a:effectLst/>
                <a:latin typeface="+mn-lt"/>
                <a:ea typeface="+mn-ea"/>
                <a:cs typeface="+mn-cs"/>
              </a:rPr>
              <a:t>Nicodemus said to him, ‘How can anyone be born after having grown old? Can one enter a second time into the mother’s womb and be born?’ </a:t>
            </a:r>
            <a:r>
              <a:rPr lang="en-GB" sz="1200" b="1" kern="1200" baseline="30000" dirty="0">
                <a:solidFill>
                  <a:schemeClr val="tx1"/>
                </a:solidFill>
                <a:effectLst/>
                <a:latin typeface="+mn-lt"/>
                <a:ea typeface="+mn-ea"/>
                <a:cs typeface="+mn-cs"/>
              </a:rPr>
              <a:t>5 </a:t>
            </a:r>
            <a:r>
              <a:rPr lang="en-GB" sz="1200" kern="1200" dirty="0">
                <a:solidFill>
                  <a:schemeClr val="tx1"/>
                </a:solidFill>
                <a:effectLst/>
                <a:latin typeface="+mn-lt"/>
                <a:ea typeface="+mn-ea"/>
                <a:cs typeface="+mn-cs"/>
              </a:rPr>
              <a:t>Jesus answered, ‘Very truly, I tell you, no one can enter the kingdom of God without being born of water and Spirit. </a:t>
            </a:r>
            <a:r>
              <a:rPr lang="en-GB" sz="1200" b="1" kern="1200" baseline="30000" dirty="0">
                <a:solidFill>
                  <a:schemeClr val="tx1"/>
                </a:solidFill>
                <a:effectLst/>
                <a:latin typeface="+mn-lt"/>
                <a:ea typeface="+mn-ea"/>
                <a:cs typeface="+mn-cs"/>
              </a:rPr>
              <a:t>6 </a:t>
            </a:r>
            <a:r>
              <a:rPr lang="en-GB" sz="1200" kern="1200" dirty="0">
                <a:solidFill>
                  <a:schemeClr val="tx1"/>
                </a:solidFill>
                <a:effectLst/>
                <a:latin typeface="+mn-lt"/>
                <a:ea typeface="+mn-ea"/>
                <a:cs typeface="+mn-cs"/>
              </a:rPr>
              <a:t>What is born of the flesh is flesh, and what is born of the Spirit is spirit. </a:t>
            </a:r>
            <a:r>
              <a:rPr lang="en-GB" sz="1200" b="1" kern="1200" baseline="30000" dirty="0">
                <a:solidFill>
                  <a:schemeClr val="tx1"/>
                </a:solidFill>
                <a:effectLst/>
                <a:latin typeface="+mn-lt"/>
                <a:ea typeface="+mn-ea"/>
                <a:cs typeface="+mn-cs"/>
              </a:rPr>
              <a:t>7 </a:t>
            </a:r>
            <a:r>
              <a:rPr lang="en-GB" sz="1200" kern="1200" dirty="0">
                <a:solidFill>
                  <a:schemeClr val="tx1"/>
                </a:solidFill>
                <a:effectLst/>
                <a:latin typeface="+mn-lt"/>
                <a:ea typeface="+mn-ea"/>
                <a:cs typeface="+mn-cs"/>
              </a:rPr>
              <a:t>Do not be astonished that I said to you, “You must be born from above.”</a:t>
            </a:r>
            <a:r>
              <a:rPr lang="en-GB" sz="1200" kern="1200" baseline="30000" dirty="0">
                <a:solidFill>
                  <a:schemeClr val="tx1"/>
                </a:solidFill>
                <a:effectLst/>
                <a:latin typeface="+mn-lt"/>
                <a:ea typeface="+mn-ea"/>
                <a:cs typeface="+mn-cs"/>
              </a:rPr>
              <a:t> </a:t>
            </a:r>
            <a:r>
              <a:rPr lang="en-GB" sz="1200" b="1" kern="1200" baseline="30000" dirty="0">
                <a:solidFill>
                  <a:schemeClr val="tx1"/>
                </a:solidFill>
                <a:effectLst/>
                <a:latin typeface="+mn-lt"/>
                <a:ea typeface="+mn-ea"/>
                <a:cs typeface="+mn-cs"/>
              </a:rPr>
              <a:t>8 </a:t>
            </a:r>
            <a:r>
              <a:rPr lang="en-GB" sz="1200" kern="1200" dirty="0">
                <a:solidFill>
                  <a:schemeClr val="tx1"/>
                </a:solidFill>
                <a:effectLst/>
                <a:latin typeface="+mn-lt"/>
                <a:ea typeface="+mn-ea"/>
                <a:cs typeface="+mn-cs"/>
              </a:rPr>
              <a:t>The wind blows where it chooses, and you hear the sound of it, but you do not know where it comes from or where it goes. So it is with everyone who is born of the Spirit.’ </a:t>
            </a:r>
            <a:r>
              <a:rPr lang="en-GB" sz="1200" b="1" kern="1200" baseline="30000" dirty="0">
                <a:solidFill>
                  <a:schemeClr val="tx1"/>
                </a:solidFill>
                <a:effectLst/>
                <a:latin typeface="+mn-lt"/>
                <a:ea typeface="+mn-ea"/>
                <a:cs typeface="+mn-cs"/>
              </a:rPr>
              <a:t>9 </a:t>
            </a:r>
            <a:r>
              <a:rPr lang="en-GB" sz="1200" kern="1200" dirty="0">
                <a:solidFill>
                  <a:schemeClr val="tx1"/>
                </a:solidFill>
                <a:effectLst/>
                <a:latin typeface="+mn-lt"/>
                <a:ea typeface="+mn-ea"/>
                <a:cs typeface="+mn-cs"/>
              </a:rPr>
              <a:t>Nicodemus said to him, ‘How can these things be?’ </a:t>
            </a:r>
            <a:r>
              <a:rPr lang="en-GB" sz="1200" b="1" kern="1200" baseline="30000" dirty="0">
                <a:solidFill>
                  <a:schemeClr val="tx1"/>
                </a:solidFill>
                <a:effectLst/>
                <a:latin typeface="+mn-lt"/>
                <a:ea typeface="+mn-ea"/>
                <a:cs typeface="+mn-cs"/>
              </a:rPr>
              <a:t>10 </a:t>
            </a:r>
            <a:r>
              <a:rPr lang="en-GB" sz="1200" kern="1200" dirty="0">
                <a:solidFill>
                  <a:schemeClr val="tx1"/>
                </a:solidFill>
                <a:effectLst/>
                <a:latin typeface="+mn-lt"/>
                <a:ea typeface="+mn-ea"/>
                <a:cs typeface="+mn-cs"/>
              </a:rPr>
              <a:t>Jesus answered him, ‘Are you a teacher of Israel, and yet you do not understand these things?</a:t>
            </a:r>
          </a:p>
          <a:p>
            <a:r>
              <a:rPr lang="en-GB" sz="1200" b="1" kern="1200" baseline="30000" dirty="0">
                <a:solidFill>
                  <a:schemeClr val="tx1"/>
                </a:solidFill>
                <a:effectLst/>
                <a:latin typeface="+mn-lt"/>
                <a:ea typeface="+mn-ea"/>
                <a:cs typeface="+mn-cs"/>
              </a:rPr>
              <a:t>11 </a:t>
            </a:r>
            <a:r>
              <a:rPr lang="en-GB" sz="1200" kern="1200" dirty="0">
                <a:solidFill>
                  <a:schemeClr val="tx1"/>
                </a:solidFill>
                <a:effectLst/>
                <a:latin typeface="+mn-lt"/>
                <a:ea typeface="+mn-ea"/>
                <a:cs typeface="+mn-cs"/>
              </a:rPr>
              <a:t>‘Very truly, I tell you, we speak of what we know and testify to what we have seen; yet you do not receive our testimony. </a:t>
            </a:r>
            <a:r>
              <a:rPr lang="en-GB" sz="1200" b="1" kern="1200" baseline="30000" dirty="0">
                <a:solidFill>
                  <a:schemeClr val="tx1"/>
                </a:solidFill>
                <a:effectLst/>
                <a:latin typeface="+mn-lt"/>
                <a:ea typeface="+mn-ea"/>
                <a:cs typeface="+mn-cs"/>
              </a:rPr>
              <a:t>12 </a:t>
            </a:r>
            <a:r>
              <a:rPr lang="en-GB" sz="1200" kern="1200" dirty="0">
                <a:solidFill>
                  <a:schemeClr val="tx1"/>
                </a:solidFill>
                <a:effectLst/>
                <a:latin typeface="+mn-lt"/>
                <a:ea typeface="+mn-ea"/>
                <a:cs typeface="+mn-cs"/>
              </a:rPr>
              <a:t>If I have told you about earthly things and you do not believe, how can you believe if I tell you about heavenly things? </a:t>
            </a:r>
            <a:r>
              <a:rPr lang="en-GB" sz="1200" b="1" kern="1200" baseline="30000" dirty="0">
                <a:solidFill>
                  <a:schemeClr val="tx1"/>
                </a:solidFill>
                <a:effectLst/>
                <a:latin typeface="+mn-lt"/>
                <a:ea typeface="+mn-ea"/>
                <a:cs typeface="+mn-cs"/>
              </a:rPr>
              <a:t>13 </a:t>
            </a:r>
            <a:r>
              <a:rPr lang="en-GB" sz="1200" kern="1200" dirty="0">
                <a:solidFill>
                  <a:schemeClr val="tx1"/>
                </a:solidFill>
                <a:effectLst/>
                <a:latin typeface="+mn-lt"/>
                <a:ea typeface="+mn-ea"/>
                <a:cs typeface="+mn-cs"/>
              </a:rPr>
              <a:t>No one has ascended into heaven except the one who descended from heaven, the Son of Man. </a:t>
            </a:r>
            <a:r>
              <a:rPr lang="en-GB" sz="1200" b="1" kern="1200" baseline="30000" dirty="0">
                <a:solidFill>
                  <a:schemeClr val="tx1"/>
                </a:solidFill>
                <a:effectLst/>
                <a:latin typeface="+mn-lt"/>
                <a:ea typeface="+mn-ea"/>
                <a:cs typeface="+mn-cs"/>
              </a:rPr>
              <a:t>14 </a:t>
            </a:r>
            <a:r>
              <a:rPr lang="en-GB" sz="1200" kern="1200" dirty="0">
                <a:solidFill>
                  <a:schemeClr val="tx1"/>
                </a:solidFill>
                <a:effectLst/>
                <a:latin typeface="+mn-lt"/>
                <a:ea typeface="+mn-ea"/>
                <a:cs typeface="+mn-cs"/>
              </a:rPr>
              <a:t>And just as Moses lifted up the serpent in the wilderness, so must the Son of Man be lifted up, </a:t>
            </a:r>
            <a:r>
              <a:rPr lang="en-GB" sz="1200" b="1" kern="1200" baseline="30000" dirty="0">
                <a:solidFill>
                  <a:schemeClr val="tx1"/>
                </a:solidFill>
                <a:effectLst/>
                <a:latin typeface="+mn-lt"/>
                <a:ea typeface="+mn-ea"/>
                <a:cs typeface="+mn-cs"/>
              </a:rPr>
              <a:t>15 </a:t>
            </a:r>
            <a:r>
              <a:rPr lang="en-GB" sz="1200" kern="1200" dirty="0">
                <a:solidFill>
                  <a:schemeClr val="tx1"/>
                </a:solidFill>
                <a:effectLst/>
                <a:latin typeface="+mn-lt"/>
                <a:ea typeface="+mn-ea"/>
                <a:cs typeface="+mn-cs"/>
              </a:rPr>
              <a:t>that whoever believes in him may have eternal life.</a:t>
            </a:r>
          </a:p>
          <a:p>
            <a:r>
              <a:rPr lang="en-GB" sz="1200" b="1" kern="1200" baseline="30000" dirty="0">
                <a:solidFill>
                  <a:schemeClr val="tx1"/>
                </a:solidFill>
                <a:effectLst/>
                <a:latin typeface="+mn-lt"/>
                <a:ea typeface="+mn-ea"/>
                <a:cs typeface="+mn-cs"/>
              </a:rPr>
              <a:t>16 </a:t>
            </a:r>
            <a:r>
              <a:rPr lang="en-GB" sz="1200" kern="1200" dirty="0">
                <a:solidFill>
                  <a:schemeClr val="tx1"/>
                </a:solidFill>
                <a:effectLst/>
                <a:latin typeface="+mn-lt"/>
                <a:ea typeface="+mn-ea"/>
                <a:cs typeface="+mn-cs"/>
              </a:rPr>
              <a:t>‘For God so loved the world that he gave his only Son, so that everyone who believes in him may not perish but may have eternal life.</a:t>
            </a:r>
          </a:p>
          <a:p>
            <a:r>
              <a:rPr lang="en-GB" sz="1200" b="1" kern="1200" baseline="30000" dirty="0">
                <a:solidFill>
                  <a:schemeClr val="tx1"/>
                </a:solidFill>
                <a:effectLst/>
                <a:latin typeface="+mn-lt"/>
                <a:ea typeface="+mn-ea"/>
                <a:cs typeface="+mn-cs"/>
              </a:rPr>
              <a:t>17 </a:t>
            </a:r>
            <a:r>
              <a:rPr lang="en-GB" sz="1200" kern="1200" dirty="0">
                <a:solidFill>
                  <a:schemeClr val="tx1"/>
                </a:solidFill>
                <a:effectLst/>
                <a:latin typeface="+mn-lt"/>
                <a:ea typeface="+mn-ea"/>
                <a:cs typeface="+mn-cs"/>
              </a:rPr>
              <a:t>‘Indeed, God did not send the Son into the world to condemn the world, but in order that the world might be saved through him. </a:t>
            </a:r>
            <a:r>
              <a:rPr lang="en-GB" sz="1200" b="1" kern="1200" baseline="30000" dirty="0">
                <a:solidFill>
                  <a:schemeClr val="tx1"/>
                </a:solidFill>
                <a:effectLst/>
                <a:latin typeface="+mn-lt"/>
                <a:ea typeface="+mn-ea"/>
                <a:cs typeface="+mn-cs"/>
              </a:rPr>
              <a:t>18 </a:t>
            </a:r>
            <a:r>
              <a:rPr lang="en-GB" sz="1200" kern="1200" dirty="0">
                <a:solidFill>
                  <a:schemeClr val="tx1"/>
                </a:solidFill>
                <a:effectLst/>
                <a:latin typeface="+mn-lt"/>
                <a:ea typeface="+mn-ea"/>
                <a:cs typeface="+mn-cs"/>
              </a:rPr>
              <a:t>Those who believe in him are not condemned; but those who do not believe are condemned already, because they have not believed in the name of the only Son of God. </a:t>
            </a:r>
            <a:r>
              <a:rPr lang="en-GB" sz="1200" b="1" kern="1200" baseline="30000" dirty="0">
                <a:solidFill>
                  <a:schemeClr val="tx1"/>
                </a:solidFill>
                <a:effectLst/>
                <a:latin typeface="+mn-lt"/>
                <a:ea typeface="+mn-ea"/>
                <a:cs typeface="+mn-cs"/>
              </a:rPr>
              <a:t>19 </a:t>
            </a:r>
            <a:r>
              <a:rPr lang="en-GB" sz="1200" kern="1200" dirty="0">
                <a:solidFill>
                  <a:schemeClr val="tx1"/>
                </a:solidFill>
                <a:effectLst/>
                <a:latin typeface="+mn-lt"/>
                <a:ea typeface="+mn-ea"/>
                <a:cs typeface="+mn-cs"/>
              </a:rPr>
              <a:t>And this is the judgement, that the light has come into the world, and people loved darkness rather than light because their deeds were evil. </a:t>
            </a:r>
            <a:r>
              <a:rPr lang="en-GB" sz="1200" b="1" kern="1200" baseline="30000" dirty="0">
                <a:solidFill>
                  <a:schemeClr val="tx1"/>
                </a:solidFill>
                <a:effectLst/>
                <a:latin typeface="+mn-lt"/>
                <a:ea typeface="+mn-ea"/>
                <a:cs typeface="+mn-cs"/>
              </a:rPr>
              <a:t>20 </a:t>
            </a:r>
            <a:r>
              <a:rPr lang="en-GB" sz="1200" kern="1200" dirty="0">
                <a:solidFill>
                  <a:schemeClr val="tx1"/>
                </a:solidFill>
                <a:effectLst/>
                <a:latin typeface="+mn-lt"/>
                <a:ea typeface="+mn-ea"/>
                <a:cs typeface="+mn-cs"/>
              </a:rPr>
              <a:t>For all who do evil hate the light and do not come to the light, so that their deeds may not be exposed. </a:t>
            </a:r>
            <a:r>
              <a:rPr lang="en-GB" sz="1200" b="1" kern="1200" baseline="30000" dirty="0">
                <a:solidFill>
                  <a:schemeClr val="tx1"/>
                </a:solidFill>
                <a:effectLst/>
                <a:latin typeface="+mn-lt"/>
                <a:ea typeface="+mn-ea"/>
                <a:cs typeface="+mn-cs"/>
              </a:rPr>
              <a:t>21 </a:t>
            </a:r>
            <a:r>
              <a:rPr lang="en-GB" sz="1200" kern="1200" dirty="0">
                <a:solidFill>
                  <a:schemeClr val="tx1"/>
                </a:solidFill>
                <a:effectLst/>
                <a:latin typeface="+mn-lt"/>
                <a:ea typeface="+mn-ea"/>
                <a:cs typeface="+mn-cs"/>
              </a:rPr>
              <a:t>But those who do what is true come to the light, so that it may be clearly seen that their deeds have been done in God.’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One of the symbols of baptism is dying and rising to new life. Christians believe that Jesus died and was placed in the tomb. Three days later he was rose again to new life. By going under the water and coming back up again, Christians feel that they have symbolically joined with Jesus, dying and rising to a new life of faith.</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John 3:1-20, Jesus talks with Nicodemus who has come to find out who he is. Jesus speaks to him about being reborn. At first Nicodemus asks how someone can go back into their mother and be born again, but Jesus explains that he is speaking about a spiritual rebirth.</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Discussion: What do you think Jesus meant when he said “Very truly, I tell you, no one can see the kingdom of God without being born from above”?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3035937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br>
              <a:rPr lang="en-GB" dirty="0"/>
            </a:br>
            <a:r>
              <a:rPr lang="en-GB" dirty="0"/>
              <a:t>Priest holding baby - ©Laura Arends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Trefoil shape - </a:t>
            </a:r>
            <a:r>
              <a:rPr lang="en-US" dirty="0"/>
              <a:t>©2022 Dean</a:t>
            </a:r>
            <a:r>
              <a:rPr lang="en-US" baseline="0" dirty="0"/>
              <a:t> &amp; Chapter of Westminster</a:t>
            </a:r>
            <a:endParaRPr lang="en-GB" dirty="0"/>
          </a:p>
          <a:p>
            <a:endParaRPr lang="en-GB" dirty="0"/>
          </a:p>
          <a:p>
            <a:r>
              <a:rPr lang="en-GB" sz="1200" kern="1200" dirty="0">
                <a:solidFill>
                  <a:schemeClr val="tx1"/>
                </a:solidFill>
                <a:effectLst/>
                <a:latin typeface="+mn-lt"/>
                <a:ea typeface="+mn-ea"/>
                <a:cs typeface="+mn-cs"/>
              </a:rPr>
              <a:t>The priest holds the baby and asks the parents what the baby is to be called. Then saying the baby’s name, they scoop water out three times, saying “I baptise you in the name of the Father, the Son, and the Holy Spirit. Amen”.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shows that part of the significance of baptism has come to be that it is a naming ceremony at the start of a baby’s life. It is an opportunity to thank God for the baby and to start him or her on their earthly life.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the early church, many of the first Christians were Jewish and the males would have been circumcised when they were eight days old. The New Testament records some disagreements between this group and those who came from a Greek or Roman background who were not circumcised. St. Paul wrote on this matter ruling that Christians need not be circumcised (Galatians 6). Baptism can be seen as a more inclusive mark of membership, since woman can also be baptised and this fits with Paul’s declaration in Galatians 3:27-28: </a:t>
            </a:r>
            <a:r>
              <a:rPr lang="en-GB" sz="1200" b="1" kern="1200" baseline="30000" dirty="0">
                <a:solidFill>
                  <a:schemeClr val="tx1"/>
                </a:solidFill>
                <a:effectLst/>
                <a:latin typeface="+mn-lt"/>
                <a:ea typeface="+mn-ea"/>
                <a:cs typeface="+mn-cs"/>
              </a:rPr>
              <a:t>27 </a:t>
            </a:r>
            <a:r>
              <a:rPr lang="en-GB" sz="1200" kern="1200" dirty="0">
                <a:solidFill>
                  <a:schemeClr val="tx1"/>
                </a:solidFill>
                <a:effectLst/>
                <a:latin typeface="+mn-lt"/>
                <a:ea typeface="+mn-ea"/>
                <a:cs typeface="+mn-cs"/>
              </a:rPr>
              <a:t>As many of you as were baptised into Christ have clothed yourselves with Christ. </a:t>
            </a:r>
            <a:r>
              <a:rPr lang="en-GB" sz="1200" b="1" kern="1200" baseline="30000" dirty="0">
                <a:solidFill>
                  <a:schemeClr val="tx1"/>
                </a:solidFill>
                <a:effectLst/>
                <a:latin typeface="+mn-lt"/>
                <a:ea typeface="+mn-ea"/>
                <a:cs typeface="+mn-cs"/>
              </a:rPr>
              <a:t>28 </a:t>
            </a:r>
            <a:r>
              <a:rPr lang="en-GB" sz="1200" kern="1200" dirty="0">
                <a:solidFill>
                  <a:schemeClr val="tx1"/>
                </a:solidFill>
                <a:effectLst/>
                <a:latin typeface="+mn-lt"/>
                <a:ea typeface="+mn-ea"/>
                <a:cs typeface="+mn-cs"/>
              </a:rPr>
              <a:t>There is no longer Jew or Greek, there is no longer slave or free, there is no longer male and female; for all of you are one in Christ Jesus.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Note, that the three pours of water symbolise the Christian belief in the Trinity, the teaching that God is One, revealed as the Father, Son and Holy Spirit.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a Believers’ Baptism, the minister and the candidate enter the water together and the candidate is sometimes submerged three times. Sometimes, they may choose a new name to symbolise their new life.</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29399704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p>
          <a:p>
            <a:r>
              <a:rPr lang="en-GB" dirty="0"/>
              <a:t>©Laura Arends</a:t>
            </a:r>
          </a:p>
          <a:p>
            <a:endParaRPr lang="en-GB" dirty="0"/>
          </a:p>
          <a:p>
            <a:r>
              <a:rPr lang="en-GB" sz="1200" kern="1200" dirty="0">
                <a:solidFill>
                  <a:schemeClr val="tx1"/>
                </a:solidFill>
                <a:effectLst/>
                <a:latin typeface="+mn-lt"/>
                <a:ea typeface="+mn-ea"/>
                <a:cs typeface="+mn-cs"/>
              </a:rPr>
              <a:t>At the end of the service the parents or newly baptised adult are given a candle and the congregation say these words: Shine as a light in the world to the glory of God the Father.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the Bible, Jesus says, “I am the Light of the World” (John 8:12) and the candle is given as a symbol of this.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candle is often kept safely by the parents and given to the child when they are older. Some families light the candle every year on the anniversary of the baptism and the child thanks God for their baptism and renews their promises. It can be a custom to use the baptism candle on the day of the child’s first Holy Communion, on their wedding day, and at their funeral if may be placed on the coffin and burnt out.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idea of living a visible Christian life, one where people can see you are a Christian by your lived actions, is called ‘witness’.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 What do you think it means to ‘shine as a light in the world?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Draw the discussion together to bring out ideas such as light as a symbol of good, the opposite of darkness, bringing hope in troubled places and times etc. A life lived for others and for God.</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3675577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GB" sz="1200" kern="1200" dirty="0">
                <a:solidFill>
                  <a:schemeClr val="tx1"/>
                </a:solidFill>
                <a:effectLst/>
                <a:latin typeface="+mn-lt"/>
                <a:ea typeface="+mn-ea"/>
                <a:cs typeface="+mn-cs"/>
              </a:rPr>
              <a:t>In the baptism service, there is a section of the service in which the priest prays that the child should be set free from original sin. This is the belief that all people, even babies, are marked by original sin. This derives from the view that when Adam and Eve ate the forbidden fruit in the Garden of Eden, sin entered the world. One of the purposes of Baptism is to wash away the sin so that the baby can begin a new life in Christ.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Often, babies or adult baptism candidates wear white as symbol of cleansing and purity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Many Christians feel that it is important to baptise a baby as soon after birth as possible as they believe it is not clear what happens to a child who dies without being freed from original sin by being baptised.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22012141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err="1"/>
              <a:t>Pixabay</a:t>
            </a:r>
            <a:r>
              <a:rPr lang="en-GB" dirty="0"/>
              <a:t> </a:t>
            </a:r>
          </a:p>
          <a:p>
            <a:endParaRPr lang="en-GB" dirty="0"/>
          </a:p>
          <a:p>
            <a:r>
              <a:rPr lang="en-GB" sz="1200" kern="1200" dirty="0">
                <a:solidFill>
                  <a:schemeClr val="tx1"/>
                </a:solidFill>
                <a:effectLst/>
                <a:latin typeface="+mn-lt"/>
                <a:ea typeface="+mn-ea"/>
                <a:cs typeface="+mn-cs"/>
              </a:rPr>
              <a:t>Not only does baptism cleanse a person, child or adult, from original sin, it is also the means by which they receive God’s grace. Christians believe that God is loving, merciful and gracious. He desires to give good things to his people, to enable them to live life in all its fullness and that they will come to Eternal life after death. By removing the stain of original sin at baptism, Christians believe that people are free to live life away from the power of sin and death.</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Being freed from the power of sin enables them to grow more like Jesus. Even though they continue to commit sins, they can confess and be forgiven from these.</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1589864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a:t>
            </a:r>
            <a:r>
              <a:rPr lang="en-GB" dirty="0"/>
              <a:t> </a:t>
            </a:r>
            <a:endParaRPr lang="en-US" dirty="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GB" sz="1200" kern="1200" dirty="0">
                <a:solidFill>
                  <a:schemeClr val="tx1"/>
                </a:solidFill>
                <a:effectLst/>
                <a:latin typeface="+mn-lt"/>
                <a:ea typeface="+mn-ea"/>
                <a:cs typeface="+mn-cs"/>
              </a:rPr>
              <a:t>Some Christians believe that as well as a ceremony involving a profession of faith and immersion in water, the Bible speaks of another kind of baptism which they call Baptism in the Holy Spirit. The origins of this belief can be found in the Bible.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 have already looked at what John the Baptist said: </a:t>
            </a:r>
            <a:r>
              <a:rPr lang="en-GB" sz="1200" b="1" kern="1200" baseline="30000" dirty="0">
                <a:solidFill>
                  <a:schemeClr val="tx1"/>
                </a:solidFill>
                <a:effectLst/>
                <a:latin typeface="+mn-lt"/>
                <a:ea typeface="+mn-ea"/>
                <a:cs typeface="+mn-cs"/>
              </a:rPr>
              <a:t>11 </a:t>
            </a:r>
            <a:r>
              <a:rPr lang="en-GB" sz="1200" kern="1200" dirty="0">
                <a:solidFill>
                  <a:schemeClr val="tx1"/>
                </a:solidFill>
                <a:effectLst/>
                <a:latin typeface="+mn-lt"/>
                <a:ea typeface="+mn-ea"/>
                <a:cs typeface="+mn-cs"/>
              </a:rPr>
              <a:t>‘I baptise you with</a:t>
            </a:r>
            <a:r>
              <a:rPr lang="en-GB" sz="1200" kern="1200" baseline="300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water for repentance, but one who is more powerful than I is coming after me; I am not worthy to carry his sandals. He will baptise you with the Holy Spirit and fire.’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After Jesus death, resurrection and ascension to heaven, the New Testament describes an event which occurred when the disciples were gathered together celebrating the Jewish festival of Pentecost. Some Christians, called Pentecostals, believe that this was the baptism with the Holy Spirit and fire of which John the Baptist spoke.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baptism is marked by being able to speak in other tongues, called </a:t>
            </a:r>
            <a:r>
              <a:rPr lang="en-GB" sz="1200" i="1" kern="1200" dirty="0">
                <a:solidFill>
                  <a:schemeClr val="tx1"/>
                </a:solidFill>
                <a:effectLst/>
                <a:latin typeface="+mn-lt"/>
                <a:ea typeface="+mn-ea"/>
                <a:cs typeface="+mn-cs"/>
              </a:rPr>
              <a:t>glossolalia. </a:t>
            </a:r>
            <a:r>
              <a:rPr lang="en-GB" sz="1200" kern="1200" dirty="0">
                <a:solidFill>
                  <a:schemeClr val="tx1"/>
                </a:solidFill>
                <a:effectLst/>
                <a:latin typeface="+mn-lt"/>
                <a:ea typeface="+mn-ea"/>
                <a:cs typeface="+mn-cs"/>
              </a:rPr>
              <a:t>Some Christians also note this passage from 1 Corinthians 12, where Paul mentions other gifts of the Spirit alongside tongues:</a:t>
            </a:r>
          </a:p>
          <a:p>
            <a:endParaRPr lang="en-GB" sz="1200" kern="1200" dirty="0">
              <a:solidFill>
                <a:schemeClr val="tx1"/>
              </a:solidFill>
              <a:effectLst/>
              <a:latin typeface="+mn-lt"/>
              <a:ea typeface="+mn-ea"/>
              <a:cs typeface="+mn-cs"/>
            </a:endParaRPr>
          </a:p>
          <a:p>
            <a:r>
              <a:rPr lang="en-GB" sz="1200" b="1" kern="1200" baseline="30000" dirty="0">
                <a:solidFill>
                  <a:schemeClr val="tx1"/>
                </a:solidFill>
                <a:effectLst/>
                <a:latin typeface="+mn-lt"/>
                <a:ea typeface="+mn-ea"/>
                <a:cs typeface="+mn-cs"/>
              </a:rPr>
              <a:t>4 </a:t>
            </a:r>
            <a:r>
              <a:rPr lang="en-GB" sz="1200" kern="1200" dirty="0">
                <a:solidFill>
                  <a:schemeClr val="tx1"/>
                </a:solidFill>
                <a:effectLst/>
                <a:latin typeface="+mn-lt"/>
                <a:ea typeface="+mn-ea"/>
                <a:cs typeface="+mn-cs"/>
              </a:rPr>
              <a:t>Now there are varieties of gifts, but the same Spirit; </a:t>
            </a:r>
            <a:r>
              <a:rPr lang="en-GB" sz="1200" b="1" kern="1200" baseline="30000" dirty="0">
                <a:solidFill>
                  <a:schemeClr val="tx1"/>
                </a:solidFill>
                <a:effectLst/>
                <a:latin typeface="+mn-lt"/>
                <a:ea typeface="+mn-ea"/>
                <a:cs typeface="+mn-cs"/>
              </a:rPr>
              <a:t>5 </a:t>
            </a:r>
            <a:r>
              <a:rPr lang="en-GB" sz="1200" kern="1200" dirty="0">
                <a:solidFill>
                  <a:schemeClr val="tx1"/>
                </a:solidFill>
                <a:effectLst/>
                <a:latin typeface="+mn-lt"/>
                <a:ea typeface="+mn-ea"/>
                <a:cs typeface="+mn-cs"/>
              </a:rPr>
              <a:t>and there are varieties of services, but the same Lord; </a:t>
            </a:r>
            <a:r>
              <a:rPr lang="en-GB" sz="1200" b="1" kern="1200" baseline="30000" dirty="0">
                <a:solidFill>
                  <a:schemeClr val="tx1"/>
                </a:solidFill>
                <a:effectLst/>
                <a:latin typeface="+mn-lt"/>
                <a:ea typeface="+mn-ea"/>
                <a:cs typeface="+mn-cs"/>
              </a:rPr>
              <a:t>6 </a:t>
            </a:r>
            <a:r>
              <a:rPr lang="en-GB" sz="1200" kern="1200" dirty="0">
                <a:solidFill>
                  <a:schemeClr val="tx1"/>
                </a:solidFill>
                <a:effectLst/>
                <a:latin typeface="+mn-lt"/>
                <a:ea typeface="+mn-ea"/>
                <a:cs typeface="+mn-cs"/>
              </a:rPr>
              <a:t>and there are varieties of activities, but it is the same God who activates all of them in everyone. </a:t>
            </a:r>
            <a:r>
              <a:rPr lang="en-GB" sz="1200" b="1" kern="1200" baseline="30000" dirty="0">
                <a:solidFill>
                  <a:schemeClr val="tx1"/>
                </a:solidFill>
                <a:effectLst/>
                <a:latin typeface="+mn-lt"/>
                <a:ea typeface="+mn-ea"/>
                <a:cs typeface="+mn-cs"/>
              </a:rPr>
              <a:t>7 </a:t>
            </a:r>
            <a:r>
              <a:rPr lang="en-GB" sz="1200" kern="1200" dirty="0">
                <a:solidFill>
                  <a:schemeClr val="tx1"/>
                </a:solidFill>
                <a:effectLst/>
                <a:latin typeface="+mn-lt"/>
                <a:ea typeface="+mn-ea"/>
                <a:cs typeface="+mn-cs"/>
              </a:rPr>
              <a:t>To each is given the manifestation of the Spirit for the common good. </a:t>
            </a:r>
            <a:r>
              <a:rPr lang="en-GB" sz="1200" b="1" kern="1200" baseline="30000" dirty="0">
                <a:solidFill>
                  <a:schemeClr val="tx1"/>
                </a:solidFill>
                <a:effectLst/>
                <a:latin typeface="+mn-lt"/>
                <a:ea typeface="+mn-ea"/>
                <a:cs typeface="+mn-cs"/>
              </a:rPr>
              <a:t>8 </a:t>
            </a:r>
            <a:r>
              <a:rPr lang="en-GB" sz="1200" kern="1200" dirty="0">
                <a:solidFill>
                  <a:schemeClr val="tx1"/>
                </a:solidFill>
                <a:effectLst/>
                <a:latin typeface="+mn-lt"/>
                <a:ea typeface="+mn-ea"/>
                <a:cs typeface="+mn-cs"/>
              </a:rPr>
              <a:t>To one is given through the Spirit the utterance of wisdom, and to another the utterance of knowledge according to the same Spirit, </a:t>
            </a:r>
            <a:r>
              <a:rPr lang="en-GB" sz="1200" b="1" kern="1200" baseline="30000" dirty="0">
                <a:solidFill>
                  <a:schemeClr val="tx1"/>
                </a:solidFill>
                <a:effectLst/>
                <a:latin typeface="+mn-lt"/>
                <a:ea typeface="+mn-ea"/>
                <a:cs typeface="+mn-cs"/>
              </a:rPr>
              <a:t>9 </a:t>
            </a:r>
            <a:r>
              <a:rPr lang="en-GB" sz="1200" kern="1200" dirty="0">
                <a:solidFill>
                  <a:schemeClr val="tx1"/>
                </a:solidFill>
                <a:effectLst/>
                <a:latin typeface="+mn-lt"/>
                <a:ea typeface="+mn-ea"/>
                <a:cs typeface="+mn-cs"/>
              </a:rPr>
              <a:t>to another faith by the same Spirit, to another gifts of healing by the one Spirit, </a:t>
            </a:r>
            <a:r>
              <a:rPr lang="en-GB" sz="1200" b="1" kern="1200" baseline="30000" dirty="0">
                <a:solidFill>
                  <a:schemeClr val="tx1"/>
                </a:solidFill>
                <a:effectLst/>
                <a:latin typeface="+mn-lt"/>
                <a:ea typeface="+mn-ea"/>
                <a:cs typeface="+mn-cs"/>
              </a:rPr>
              <a:t>10 </a:t>
            </a:r>
            <a:r>
              <a:rPr lang="en-GB" sz="1200" kern="1200" dirty="0">
                <a:solidFill>
                  <a:schemeClr val="tx1"/>
                </a:solidFill>
                <a:effectLst/>
                <a:latin typeface="+mn-lt"/>
                <a:ea typeface="+mn-ea"/>
                <a:cs typeface="+mn-cs"/>
              </a:rPr>
              <a:t>to another the working of miracles, to another prophecy, to another the discernment of spirits, to another various kinds of tongues, to another the interpretation of tongues. </a:t>
            </a:r>
            <a:r>
              <a:rPr lang="en-GB" sz="1200" b="1" kern="1200" baseline="30000" dirty="0">
                <a:solidFill>
                  <a:schemeClr val="tx1"/>
                </a:solidFill>
                <a:effectLst/>
                <a:latin typeface="+mn-lt"/>
                <a:ea typeface="+mn-ea"/>
                <a:cs typeface="+mn-cs"/>
              </a:rPr>
              <a:t>11 </a:t>
            </a:r>
            <a:r>
              <a:rPr lang="en-GB" sz="1200" kern="1200" dirty="0">
                <a:solidFill>
                  <a:schemeClr val="tx1"/>
                </a:solidFill>
                <a:effectLst/>
                <a:latin typeface="+mn-lt"/>
                <a:ea typeface="+mn-ea"/>
                <a:cs typeface="+mn-cs"/>
              </a:rPr>
              <a:t>All these are activated by one and the same Spirit, who allots to each one individually just as the Spirit chooses.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There are sometimes disagreements between Christians over whether one can be a genuine Christian if one does not manifest any of these gifts but most would not hold this view.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From time to time there are large movements through the worldwide church which place emphasis on baptism in the Holy Spirit which is manifested in unusual ways. For example, the so-called “Toronto Blessing” in 1994.</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Discussion: Why might some Christians say Baptism in the Holy Spirit more important than water baptism?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i="0" dirty="0"/>
          </a:p>
          <a:p>
            <a:endParaRPr lang="en-GB" i="0" dirty="0"/>
          </a:p>
        </p:txBody>
      </p:sp>
      <p:sp>
        <p:nvSpPr>
          <p:cNvPr id="4" name="Slide Number Placeholder 3"/>
          <p:cNvSpPr>
            <a:spLocks noGrp="1"/>
          </p:cNvSpPr>
          <p:nvPr>
            <p:ph type="sldNum" sz="quarter" idx="5"/>
          </p:nvPr>
        </p:nvSpPr>
        <p:spPr/>
        <p:txBody>
          <a:bodyPr/>
          <a:lstStyle/>
          <a:p>
            <a:fld id="{5C249C6D-FBAB-4560-AF80-E37FDE38022A}" type="slidenum">
              <a:rPr lang="en-GB" smtClean="0"/>
              <a:t>18</a:t>
            </a:fld>
            <a:endParaRPr lang="en-GB"/>
          </a:p>
        </p:txBody>
      </p:sp>
    </p:spTree>
    <p:extLst>
      <p:ext uri="{BB962C8B-B14F-4D97-AF65-F5344CB8AC3E}">
        <p14:creationId xmlns:p14="http://schemas.microsoft.com/office/powerpoint/2010/main" val="39544061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Jesus was baptised by John the Baptist</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Baptism is a sacrament where Christians welcome a new person into the church family</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Parents, Godparents and the whole church community promise to bring the baby up as a Christian</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baby has water poured over their head in the name of God, Father, Son and Holy Spirit</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Some Christians wait until a child is grown up and can chose to be baptised for themselves. This is called Believer’s Baptism and can often involve full-immersion in water</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Charismatic Christians consider baptism in the Holy Spirit as important</a:t>
            </a:r>
          </a:p>
          <a:p>
            <a:pPr marL="0" lvl="0" indent="0">
              <a:buFont typeface="Arial" panose="020B0604020202020204" pitchFamily="34" charset="0"/>
              <a:buNone/>
            </a:pPr>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Baptism has several different meanings: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sacrament of Christian initiation</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 welcoming ceremony for a new member</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 profession of faith</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Symbol of renewal and rebirth</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 naming ceremony</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 symbol of witness</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rPr>
              <a:t> Suggested Activities</a:t>
            </a:r>
            <a:endParaRPr lang="en-GB" sz="1200" kern="1200" dirty="0">
              <a:solidFill>
                <a:schemeClr val="tx1"/>
              </a:solidFill>
              <a:effectLst/>
              <a:latin typeface="+mn-lt"/>
              <a:ea typeface="+mn-ea"/>
              <a:cs typeface="+mn-cs"/>
            </a:endParaRPr>
          </a:p>
          <a:p>
            <a:pPr marL="228600" lvl="0" indent="-228600">
              <a:buFont typeface="+mj-lt"/>
              <a:buAutoNum type="arabicPeriod"/>
            </a:pPr>
            <a:r>
              <a:rPr lang="en-GB" sz="1200" kern="1200" dirty="0">
                <a:solidFill>
                  <a:schemeClr val="tx1"/>
                </a:solidFill>
                <a:effectLst/>
                <a:latin typeface="+mn-lt"/>
                <a:ea typeface="+mn-ea"/>
                <a:cs typeface="+mn-cs"/>
              </a:rPr>
              <a:t>Create a ‘Handbook for Godparents’ to explain the importance of infant baptism. Be sure to include the following:</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Origins of the sacrament</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What happens in the service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Different interpretations of its significance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Why it is important to some Christians to baptise children</a:t>
            </a:r>
          </a:p>
          <a:p>
            <a:pPr marL="0" lvl="0" indent="0">
              <a:buFont typeface="Arial" panose="020B0604020202020204" pitchFamily="34" charset="0"/>
              <a:buNone/>
            </a:pPr>
            <a:endParaRPr lang="en-GB" sz="1200" kern="1200" dirty="0">
              <a:solidFill>
                <a:schemeClr val="tx1"/>
              </a:solidFill>
              <a:effectLst/>
              <a:latin typeface="+mn-lt"/>
              <a:ea typeface="+mn-ea"/>
              <a:cs typeface="+mn-cs"/>
            </a:endParaRPr>
          </a:p>
          <a:p>
            <a:pPr marL="0" lvl="0" indent="0">
              <a:buFont typeface="+mj-lt"/>
              <a:buNone/>
            </a:pPr>
            <a:r>
              <a:rPr lang="en-GB" sz="1200" kern="1200" dirty="0">
                <a:solidFill>
                  <a:schemeClr val="tx1"/>
                </a:solidFill>
                <a:effectLst/>
                <a:latin typeface="+mn-lt"/>
                <a:ea typeface="+mn-ea"/>
                <a:cs typeface="+mn-cs"/>
              </a:rPr>
              <a:t>2. Imagine you are a Baptist minister. A church member has decided they would like to become a leader in the church too but they have not had a Believers’ Baptism. What would you say to them?</a:t>
            </a:r>
          </a:p>
          <a:p>
            <a:pPr marL="0" lvl="0" indent="0">
              <a:buFont typeface="+mj-lt"/>
              <a:buNone/>
            </a:pP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3. Write full answers to the discussion questions in this presentation:</a:t>
            </a:r>
          </a:p>
          <a:p>
            <a:pPr marL="171450" indent="-171450">
              <a:buFont typeface="Arial" panose="020B0604020202020204" pitchFamily="34" charset="0"/>
              <a:buChar char="•"/>
            </a:pPr>
            <a:r>
              <a:rPr lang="en-GB" sz="1200" kern="1200">
                <a:solidFill>
                  <a:schemeClr val="tx1"/>
                </a:solidFill>
                <a:effectLst/>
                <a:latin typeface="+mn-lt"/>
                <a:ea typeface="+mn-ea"/>
                <a:cs typeface="+mn-cs"/>
              </a:rPr>
              <a:t>Why </a:t>
            </a:r>
            <a:r>
              <a:rPr lang="en-GB" sz="1200" kern="1200" dirty="0">
                <a:solidFill>
                  <a:schemeClr val="tx1"/>
                </a:solidFill>
                <a:effectLst/>
                <a:latin typeface="+mn-lt"/>
                <a:ea typeface="+mn-ea"/>
                <a:cs typeface="+mn-cs"/>
              </a:rPr>
              <a:t>do you think Christians might find taking part in a symbolic action or ritual helpful in understanding the significance of the sacraments?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How important is it for Christians to ‘make disciples of all nations’?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Do you think that parents &amp; godparents should make these promises on behalf of children?</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What do you think Jesus meant when he said “Very truly, I tell you, no one can see the kingdom of God without being born from above”?</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What do you think it means to ‘shine as a light in the world?</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Why might some Christians say Baptism in the Holy Spirit more important than water baptism?</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endParaRPr lang="en-GB" dirty="0"/>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19</a:t>
            </a:fld>
            <a:endParaRPr lang="en-GB"/>
          </a:p>
        </p:txBody>
      </p:sp>
    </p:spTree>
    <p:extLst>
      <p:ext uri="{BB962C8B-B14F-4D97-AF65-F5344CB8AC3E}">
        <p14:creationId xmlns:p14="http://schemas.microsoft.com/office/powerpoint/2010/main" val="1278791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©2022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Today we will be able to:</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Understand why some Christians choose to baptise babies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Understand why some Christians choose Believer’s baptism</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Explain what happens in infant and believers' baptism ceremonies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Identify key symbols used in a baptism service and explain their meaning for Christians using appropriate language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To consider the significance of baptism in the Holy Spirit</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517725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endParaRPr lang="en-GB" dirty="0">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 </a:t>
            </a:r>
            <a:r>
              <a:rPr lang="en-GB" dirty="0" err="1"/>
              <a:t>Davezelenka</a:t>
            </a:r>
            <a:r>
              <a:rPr lang="en-GB" dirty="0"/>
              <a:t>, CC BY-SA 3.0 &lt;http://creativecommons.org/licenses/by-sa/3.0/&gt;,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ea typeface="Calibri" panose="020F0502020204030204"/>
              <a:cs typeface="Calibri" panose="020F0502020204030204"/>
            </a:endParaRPr>
          </a:p>
          <a:p>
            <a:r>
              <a:rPr lang="en-GB" sz="1200" kern="1200" dirty="0">
                <a:solidFill>
                  <a:schemeClr val="tx1"/>
                </a:solidFill>
                <a:effectLst/>
                <a:latin typeface="+mn-lt"/>
                <a:ea typeface="+mn-ea"/>
                <a:cs typeface="+mn-cs"/>
              </a:rPr>
              <a:t>The Bible describes Jesus’ baptism.</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event marks the beginning of Jesus adult ministry in the Bible.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Matthew 3:1-17</a:t>
            </a:r>
          </a:p>
          <a:p>
            <a:r>
              <a:rPr lang="en-GB" sz="1200" b="1" kern="1200" dirty="0">
                <a:solidFill>
                  <a:schemeClr val="tx1"/>
                </a:solidFill>
                <a:effectLst/>
                <a:latin typeface="+mn-lt"/>
                <a:ea typeface="+mn-ea"/>
                <a:cs typeface="+mn-cs"/>
              </a:rPr>
              <a:t>The Proclamation of John the Baptist</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3 </a:t>
            </a:r>
            <a:r>
              <a:rPr lang="en-GB" sz="1200" kern="1200" dirty="0">
                <a:solidFill>
                  <a:schemeClr val="tx1"/>
                </a:solidFill>
                <a:effectLst/>
                <a:latin typeface="+mn-lt"/>
                <a:ea typeface="+mn-ea"/>
                <a:cs typeface="+mn-cs"/>
              </a:rPr>
              <a:t>In those days John the Baptist appeared in the wilderness of Judea, proclaiming, </a:t>
            </a:r>
            <a:r>
              <a:rPr lang="en-GB" sz="1200" b="1" kern="1200" baseline="30000" dirty="0">
                <a:solidFill>
                  <a:schemeClr val="tx1"/>
                </a:solidFill>
                <a:effectLst/>
                <a:latin typeface="+mn-lt"/>
                <a:ea typeface="+mn-ea"/>
                <a:cs typeface="+mn-cs"/>
              </a:rPr>
              <a:t>2 </a:t>
            </a:r>
            <a:r>
              <a:rPr lang="en-GB" sz="1200" kern="1200" dirty="0">
                <a:solidFill>
                  <a:schemeClr val="tx1"/>
                </a:solidFill>
                <a:effectLst/>
                <a:latin typeface="+mn-lt"/>
                <a:ea typeface="+mn-ea"/>
                <a:cs typeface="+mn-cs"/>
              </a:rPr>
              <a:t>‘Repent, for the kingdom of heaven has come near.’ </a:t>
            </a:r>
            <a:r>
              <a:rPr lang="en-GB" sz="1200" b="1" kern="1200" baseline="30000" dirty="0">
                <a:solidFill>
                  <a:schemeClr val="tx1"/>
                </a:solidFill>
                <a:effectLst/>
                <a:latin typeface="+mn-lt"/>
                <a:ea typeface="+mn-ea"/>
                <a:cs typeface="+mn-cs"/>
              </a:rPr>
              <a:t>3 </a:t>
            </a:r>
            <a:r>
              <a:rPr lang="en-GB" sz="1200" kern="1200" dirty="0">
                <a:solidFill>
                  <a:schemeClr val="tx1"/>
                </a:solidFill>
                <a:effectLst/>
                <a:latin typeface="+mn-lt"/>
                <a:ea typeface="+mn-ea"/>
                <a:cs typeface="+mn-cs"/>
              </a:rPr>
              <a:t>This is the one of whom the prophet Isaiah spoke when he said,</a:t>
            </a:r>
          </a:p>
          <a:p>
            <a:r>
              <a:rPr lang="en-GB" sz="1200" kern="1200" dirty="0">
                <a:solidFill>
                  <a:schemeClr val="tx1"/>
                </a:solidFill>
                <a:effectLst/>
                <a:latin typeface="+mn-lt"/>
                <a:ea typeface="+mn-ea"/>
                <a:cs typeface="+mn-cs"/>
              </a:rPr>
              <a:t>‘The voice of one crying out in the wilderness:</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“Prepare the way of the Lord,</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    make his paths straight.”’</a:t>
            </a:r>
          </a:p>
          <a:p>
            <a:r>
              <a:rPr lang="en-GB" sz="1200" b="1" kern="1200" baseline="30000" dirty="0">
                <a:solidFill>
                  <a:schemeClr val="tx1"/>
                </a:solidFill>
                <a:effectLst/>
                <a:latin typeface="+mn-lt"/>
                <a:ea typeface="+mn-ea"/>
                <a:cs typeface="+mn-cs"/>
              </a:rPr>
              <a:t>4 </a:t>
            </a:r>
            <a:r>
              <a:rPr lang="en-GB" sz="1200" kern="1200" dirty="0">
                <a:solidFill>
                  <a:schemeClr val="tx1"/>
                </a:solidFill>
                <a:effectLst/>
                <a:latin typeface="+mn-lt"/>
                <a:ea typeface="+mn-ea"/>
                <a:cs typeface="+mn-cs"/>
              </a:rPr>
              <a:t>Now John wore clothing of camel’s hair with a leather belt around his waist, and his food was locusts and wild honey. </a:t>
            </a:r>
            <a:r>
              <a:rPr lang="en-GB" sz="1200" b="1" kern="1200" baseline="30000" dirty="0">
                <a:solidFill>
                  <a:schemeClr val="tx1"/>
                </a:solidFill>
                <a:effectLst/>
                <a:latin typeface="+mn-lt"/>
                <a:ea typeface="+mn-ea"/>
                <a:cs typeface="+mn-cs"/>
              </a:rPr>
              <a:t>5 </a:t>
            </a:r>
            <a:r>
              <a:rPr lang="en-GB" sz="1200" kern="1200" dirty="0">
                <a:solidFill>
                  <a:schemeClr val="tx1"/>
                </a:solidFill>
                <a:effectLst/>
                <a:latin typeface="+mn-lt"/>
                <a:ea typeface="+mn-ea"/>
                <a:cs typeface="+mn-cs"/>
              </a:rPr>
              <a:t>Then the people of Jerusalem and all Judea were going out to him, and all the region along the Jordan, </a:t>
            </a:r>
            <a:r>
              <a:rPr lang="en-GB" sz="1200" b="1" kern="1200" baseline="30000" dirty="0">
                <a:solidFill>
                  <a:schemeClr val="tx1"/>
                </a:solidFill>
                <a:effectLst/>
                <a:latin typeface="+mn-lt"/>
                <a:ea typeface="+mn-ea"/>
                <a:cs typeface="+mn-cs"/>
              </a:rPr>
              <a:t>6 </a:t>
            </a:r>
            <a:r>
              <a:rPr lang="en-GB" sz="1200" kern="1200" dirty="0">
                <a:solidFill>
                  <a:schemeClr val="tx1"/>
                </a:solidFill>
                <a:effectLst/>
                <a:latin typeface="+mn-lt"/>
                <a:ea typeface="+mn-ea"/>
                <a:cs typeface="+mn-cs"/>
              </a:rPr>
              <a:t>and they were baptised by him in the river Jordan, confessing their sins.</a:t>
            </a:r>
          </a:p>
          <a:p>
            <a:r>
              <a:rPr lang="en-GB" sz="1200" b="1" kern="1200" baseline="30000" dirty="0">
                <a:solidFill>
                  <a:schemeClr val="tx1"/>
                </a:solidFill>
                <a:effectLst/>
                <a:latin typeface="+mn-lt"/>
                <a:ea typeface="+mn-ea"/>
                <a:cs typeface="+mn-cs"/>
              </a:rPr>
              <a:t>11 </a:t>
            </a:r>
            <a:r>
              <a:rPr lang="en-GB" sz="1200" kern="1200" dirty="0">
                <a:solidFill>
                  <a:schemeClr val="tx1"/>
                </a:solidFill>
                <a:effectLst/>
                <a:latin typeface="+mn-lt"/>
                <a:ea typeface="+mn-ea"/>
                <a:cs typeface="+mn-cs"/>
              </a:rPr>
              <a:t>‘I baptise you with</a:t>
            </a:r>
            <a:r>
              <a:rPr lang="en-GB" sz="1200" kern="1200" baseline="300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water for repentance, but one who is more powerful than I is coming after me; I am not worthy to carry his sandals. He will baptise you with the Holy Spirit and fire. </a:t>
            </a:r>
            <a:r>
              <a:rPr lang="en-GB" sz="1200" b="1" kern="1200" baseline="30000" dirty="0">
                <a:solidFill>
                  <a:schemeClr val="tx1"/>
                </a:solidFill>
                <a:effectLst/>
                <a:latin typeface="+mn-lt"/>
                <a:ea typeface="+mn-ea"/>
                <a:cs typeface="+mn-cs"/>
              </a:rPr>
              <a:t>12 </a:t>
            </a:r>
            <a:r>
              <a:rPr lang="en-GB" sz="1200" kern="1200" dirty="0">
                <a:solidFill>
                  <a:schemeClr val="tx1"/>
                </a:solidFill>
                <a:effectLst/>
                <a:latin typeface="+mn-lt"/>
                <a:ea typeface="+mn-ea"/>
                <a:cs typeface="+mn-cs"/>
              </a:rPr>
              <a:t>His winnowing-fork is in his hand, and he will clear his threshing-floor and will gather his wheat into the granary; but the chaff he will burn with unquenchable fire.’</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Baptism of Jesus</a:t>
            </a:r>
            <a:endParaRPr lang="en-GB" sz="1200" kern="1200" dirty="0">
              <a:solidFill>
                <a:schemeClr val="tx1"/>
              </a:solidFill>
              <a:effectLst/>
              <a:latin typeface="+mn-lt"/>
              <a:ea typeface="+mn-ea"/>
              <a:cs typeface="+mn-cs"/>
            </a:endParaRPr>
          </a:p>
          <a:p>
            <a:r>
              <a:rPr lang="en-GB" sz="1200" b="1" kern="1200" baseline="30000" dirty="0">
                <a:solidFill>
                  <a:schemeClr val="tx1"/>
                </a:solidFill>
                <a:effectLst/>
                <a:latin typeface="+mn-lt"/>
                <a:ea typeface="+mn-ea"/>
                <a:cs typeface="+mn-cs"/>
              </a:rPr>
              <a:t>13 </a:t>
            </a:r>
            <a:r>
              <a:rPr lang="en-GB" sz="1200" kern="1200" dirty="0">
                <a:solidFill>
                  <a:schemeClr val="tx1"/>
                </a:solidFill>
                <a:effectLst/>
                <a:latin typeface="+mn-lt"/>
                <a:ea typeface="+mn-ea"/>
                <a:cs typeface="+mn-cs"/>
              </a:rPr>
              <a:t>Then Jesus came from Galilee to John at the Jordan, to be baptised by him. </a:t>
            </a:r>
            <a:r>
              <a:rPr lang="en-GB" sz="1200" b="1" kern="1200" baseline="30000" dirty="0">
                <a:solidFill>
                  <a:schemeClr val="tx1"/>
                </a:solidFill>
                <a:effectLst/>
                <a:latin typeface="+mn-lt"/>
                <a:ea typeface="+mn-ea"/>
                <a:cs typeface="+mn-cs"/>
              </a:rPr>
              <a:t>14 </a:t>
            </a:r>
            <a:r>
              <a:rPr lang="en-GB" sz="1200" kern="1200" dirty="0">
                <a:solidFill>
                  <a:schemeClr val="tx1"/>
                </a:solidFill>
                <a:effectLst/>
                <a:latin typeface="+mn-lt"/>
                <a:ea typeface="+mn-ea"/>
                <a:cs typeface="+mn-cs"/>
              </a:rPr>
              <a:t>John would have prevented him, saying, ‘I need to be baptised by you, and do you come to me?’ </a:t>
            </a:r>
            <a:r>
              <a:rPr lang="en-GB" sz="1200" b="1" kern="1200" baseline="30000" dirty="0">
                <a:solidFill>
                  <a:schemeClr val="tx1"/>
                </a:solidFill>
                <a:effectLst/>
                <a:latin typeface="+mn-lt"/>
                <a:ea typeface="+mn-ea"/>
                <a:cs typeface="+mn-cs"/>
              </a:rPr>
              <a:t>15 </a:t>
            </a:r>
            <a:r>
              <a:rPr lang="en-GB" sz="1200" kern="1200" dirty="0">
                <a:solidFill>
                  <a:schemeClr val="tx1"/>
                </a:solidFill>
                <a:effectLst/>
                <a:latin typeface="+mn-lt"/>
                <a:ea typeface="+mn-ea"/>
                <a:cs typeface="+mn-cs"/>
              </a:rPr>
              <a:t>But Jesus answered him, ‘Let it be so now; for it is proper for us in this way to fulfil all righteousness.’ Then he consented. </a:t>
            </a:r>
            <a:r>
              <a:rPr lang="en-GB" sz="1200" b="1" kern="1200" baseline="30000" dirty="0">
                <a:solidFill>
                  <a:schemeClr val="tx1"/>
                </a:solidFill>
                <a:effectLst/>
                <a:latin typeface="+mn-lt"/>
                <a:ea typeface="+mn-ea"/>
                <a:cs typeface="+mn-cs"/>
              </a:rPr>
              <a:t>16 </a:t>
            </a:r>
            <a:r>
              <a:rPr lang="en-GB" sz="1200" kern="1200" dirty="0">
                <a:solidFill>
                  <a:schemeClr val="tx1"/>
                </a:solidFill>
                <a:effectLst/>
                <a:latin typeface="+mn-lt"/>
                <a:ea typeface="+mn-ea"/>
                <a:cs typeface="+mn-cs"/>
              </a:rPr>
              <a:t>And when Jesus had been baptised, just as he came up from the water, suddenly the heavens were opened to him and he saw the Spirit of God descending like a dove and alighting on him. </a:t>
            </a:r>
            <a:r>
              <a:rPr lang="en-GB" sz="1200" b="1" kern="1200" baseline="30000" dirty="0">
                <a:solidFill>
                  <a:schemeClr val="tx1"/>
                </a:solidFill>
                <a:effectLst/>
                <a:latin typeface="+mn-lt"/>
                <a:ea typeface="+mn-ea"/>
                <a:cs typeface="+mn-cs"/>
              </a:rPr>
              <a:t>17 </a:t>
            </a:r>
            <a:r>
              <a:rPr lang="en-GB" sz="1200" kern="1200" dirty="0">
                <a:solidFill>
                  <a:schemeClr val="tx1"/>
                </a:solidFill>
                <a:effectLst/>
                <a:latin typeface="+mn-lt"/>
                <a:ea typeface="+mn-ea"/>
                <a:cs typeface="+mn-cs"/>
              </a:rPr>
              <a:t>And a voice from heaven said, ‘This is my Son, the Beloved, with whom I am well pleased.’</a:t>
            </a:r>
          </a:p>
          <a:p>
            <a:r>
              <a:rPr lang="en-GB" sz="1200" kern="1200" dirty="0">
                <a:solidFill>
                  <a:schemeClr val="tx1"/>
                </a:solidFill>
                <a:effectLst/>
                <a:latin typeface="+mn-lt"/>
                <a:ea typeface="+mn-ea"/>
                <a:cs typeface="+mn-cs"/>
              </a:rPr>
              <a:t>This passage refers to John the Baptist and mentions ‘baptism of repentance’. The Greek word for repentance, </a:t>
            </a:r>
            <a:r>
              <a:rPr lang="en-GB" sz="1200" i="1" kern="1200" dirty="0">
                <a:solidFill>
                  <a:schemeClr val="tx1"/>
                </a:solidFill>
                <a:effectLst/>
                <a:latin typeface="+mn-lt"/>
                <a:ea typeface="+mn-ea"/>
                <a:cs typeface="+mn-cs"/>
              </a:rPr>
              <a:t>metanoia, </a:t>
            </a:r>
            <a:r>
              <a:rPr lang="en-GB" sz="1200" kern="1200" dirty="0">
                <a:solidFill>
                  <a:schemeClr val="tx1"/>
                </a:solidFill>
                <a:effectLst/>
                <a:latin typeface="+mn-lt"/>
                <a:ea typeface="+mn-ea"/>
                <a:cs typeface="+mn-cs"/>
              </a:rPr>
              <a:t>means to say sorry for wrong-doing and to make an active decision to turn around and do the opposite. The origins of the baptism that John was performing are found in the Jewish faith, which John and Jesus followed. Immersion in a ritual bath, or </a:t>
            </a:r>
            <a:r>
              <a:rPr lang="en-GB" sz="1200" i="1" kern="1200" dirty="0">
                <a:solidFill>
                  <a:schemeClr val="tx1"/>
                </a:solidFill>
                <a:effectLst/>
                <a:latin typeface="+mn-lt"/>
                <a:ea typeface="+mn-ea"/>
                <a:cs typeface="+mn-cs"/>
              </a:rPr>
              <a:t>mikveh,</a:t>
            </a:r>
            <a:r>
              <a:rPr lang="en-GB" sz="1200" kern="1200" dirty="0">
                <a:solidFill>
                  <a:schemeClr val="tx1"/>
                </a:solidFill>
                <a:effectLst/>
                <a:latin typeface="+mn-lt"/>
                <a:ea typeface="+mn-ea"/>
                <a:cs typeface="+mn-cs"/>
              </a:rPr>
              <a:t> is still an important part of life for many Jewish people today, and symbolises purification, an acknowledgment of the belief that our daily lives are often full of sin that needs to be cleansed. Here, John is depicted like an Old Testament prophet, in the wilderness, calling on people to repent, but also preparing the way for someone much greater who will come after him. John speaks of this person as instituting a new kind of baptism, with the Holy Spirit and fire. We will come back to this idea later on.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Then Jesus comes, and John recognises him as the one he had foretold. The Trinity is present at the baptism – Father (a voice from Heaven), Son (Jesus), and the Holy Spirit (descending like a dove).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event marks the beginning of Jesus’ adult ministry in the Bible.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ea typeface="Calibri" panose="020F0502020204030204"/>
              <a:cs typeface="Calibri" panose="020F0502020204030204"/>
            </a:endParaRPr>
          </a:p>
          <a:p>
            <a:endParaRPr lang="en-GB" dirty="0">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34439114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Because Jesus was baptised, baptism is one of two sacraments described in the New Testament (with the other being the Eucharist).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 this definition to make sure that the pupils are clear about that it means. You could simplify it to something like ‘A ceremony which Christians believe brings them closer to God’. You could discuss what is meant by a ceremony e.g., something with symbolic actions. One formation of this is to say a sacrament is an outward and visible sign of an inner and invisible grace.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 Why do you think Christians might find taking part in a symbolic action or ritual helpful in understanding the significance of the sacraments?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Physical and visible activity makes it more ‘real’</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Participation with others makes it feel more significant</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Can be a rite of passage e.g., a child’s Confirmation and First Communion is very important – dress in a beautiful white dress – a bit like a bride in some communities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Reminds them of Jesus doing these things and helps a sense of connection with him</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In the case of baptism, it is doing something that Jesus specifically instructed people to do</a:t>
            </a:r>
          </a:p>
          <a:p>
            <a:endParaRPr lang="en-GB" dirty="0"/>
          </a:p>
        </p:txBody>
      </p:sp>
      <p:sp>
        <p:nvSpPr>
          <p:cNvPr id="4" name="Slide Number Placeholder 3"/>
          <p:cNvSpPr>
            <a:spLocks noGrp="1"/>
          </p:cNvSpPr>
          <p:nvPr>
            <p:ph type="sldNum" sz="quarter" idx="5"/>
          </p:nvPr>
        </p:nvSpPr>
        <p:spPr/>
        <p:txBody>
          <a:bodyPr/>
          <a:lstStyle/>
          <a:p>
            <a:fld id="{209433E7-A119-407D-8124-338884D4FB00}" type="slidenum">
              <a:rPr lang="en-GB" smtClean="0"/>
              <a:t>5</a:t>
            </a:fld>
            <a:endParaRPr lang="en-GB"/>
          </a:p>
        </p:txBody>
      </p:sp>
    </p:spTree>
    <p:extLst>
      <p:ext uri="{BB962C8B-B14F-4D97-AF65-F5344CB8AC3E}">
        <p14:creationId xmlns:p14="http://schemas.microsoft.com/office/powerpoint/2010/main" val="31527958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Image: </a:t>
            </a:r>
          </a:p>
          <a:p>
            <a:r>
              <a:rPr lang="en-GB" dirty="0"/>
              <a:t>©Laura Arends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After Jesus’ Crucifixion and Resurrection, Jesus appeared to his disciples and gave them these last words before he ascended into Heaven. This is known as the Great Commission and is seen as one of the most important parts of Christianity. So, from the earliest days of the church, baptism has been fundamental to Christian identity and mission.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Discuss: How important is it for Christians to baptise and ‘make disciples of all nations’?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Motivation for missionaries over the centuries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Should Christians be preaching to other faiths?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Can you do this sensitively, without obliterating an existing culture?</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This is a big topic so you may wish to spend more or less time on the discussion depending on your time allocation. </a:t>
            </a: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42825834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Infant baptism (also known as Christening) has been practised by the early church since the time of St. Paul when the Bible speaks of whole households being baptised together. (e.g. Acts 16:15). Roman Catholics, Anglicans, Orthodox Christians and many other Christians baptise babies. However, if someone joins one of these churches as an adult, they can still be baptised. They can choose to have a full-immersion baptism at this time.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Orthodox Christians will baptise a baby by full immersion. The ceremony is followed by another sacrament called Chrismation and involves the baby also being anointed with oil, symbolising their life in Christ. They also immediately receive Holy Communion. Adults who have been baptised by another Christian church do not need to be re-baptised but can receive Chrismation as a mark of membership of the Orthodox church.</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Believers’ Baptism is practised by Baptists, who are a Protestant denomination. To be a full member of a Baptist Church you would need to have been baptised as an adult and an infant baptism is not considered sufficient and so people may be re-baptised.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Nearly all Christians in the New Testament were baptised as adults, however, as the faith was so new.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a:t>
            </a:r>
            <a:r>
              <a:rPr lang="en-GB" sz="1200" i="1" kern="1200" dirty="0">
                <a:solidFill>
                  <a:schemeClr val="tx1"/>
                </a:solidFill>
                <a:effectLst/>
                <a:latin typeface="+mn-lt"/>
                <a:ea typeface="+mn-ea"/>
                <a:cs typeface="+mn-cs"/>
              </a:rPr>
              <a:t>Didache</a:t>
            </a:r>
            <a:r>
              <a:rPr lang="en-GB" sz="1200" kern="1200" dirty="0">
                <a:solidFill>
                  <a:schemeClr val="tx1"/>
                </a:solidFill>
                <a:effectLst/>
                <a:latin typeface="+mn-lt"/>
                <a:ea typeface="+mn-ea"/>
                <a:cs typeface="+mn-cs"/>
              </a:rPr>
              <a:t>, a document from first century of Christianity, explains how baptism should be conducted:</a:t>
            </a:r>
          </a:p>
          <a:p>
            <a:r>
              <a:rPr lang="en-GB" sz="1200" kern="1200" dirty="0">
                <a:solidFill>
                  <a:schemeClr val="tx1"/>
                </a:solidFill>
                <a:effectLst/>
                <a:latin typeface="+mn-lt"/>
                <a:ea typeface="+mn-ea"/>
                <a:cs typeface="+mn-cs"/>
              </a:rPr>
              <a:t>“This is how you should baptise: …in the name of the Father and the Son and the Holy Spirit, in running water. If you do not have running water, then baptise in still water. The water should be cold, but if you do not have cold water, then use warm. If you have neither, then just pour water on the head three times in the name of the Father, the Son and the Holy Spirit. Both the one who is baptised and the one who baptises should fast beforehand, along with any others who are able, the one that is baptised being told to fast for a day or two”.</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Baptism in the Holy Spirit (a lively experience of the Spirit) is usually considered in addition to Believer’s Baptism by Pentecostal Christians.</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35486428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Image:</a:t>
            </a:r>
            <a:r>
              <a:rPr lang="en-GB" dirty="0"/>
              <a:t> </a:t>
            </a:r>
            <a:endParaRPr lang="en-US" sz="1200" kern="1200" dirty="0">
              <a:solidFill>
                <a:schemeClr val="tx1"/>
              </a:solidFill>
              <a:effectLst/>
              <a:latin typeface="+mn-lt"/>
              <a:cs typeface="Calibri" panose="020F0502020204030204"/>
            </a:endParaRPr>
          </a:p>
          <a:p>
            <a:r>
              <a:rPr lang="en-GB" dirty="0"/>
              <a:t>©Laura Arends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Baptism has developed into a special ceremony in which Christian parents and church communities welcome new babies into the Christian faith. It marks the start of the baby’s own life as a Christian. This is called Baptism or Christening.</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Christians believe that all human life is important to God. In fact, Jesus is said to have encouraged children to come to him (Matthew 19:14). Christians believe that humans are made in the image and likeness of God.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Most religions have a special way of marking the birth of a new baby. It is usually a joyful occasion and shared with the extended family.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However, baptism can also make the beginning of a new life of faith for an adult. Someone who had not lived a Christian life may come to believe when they are older and can be baptised as a sign of their new faith and a mark of commitment.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Encourage the class to share their experiences. Questions could include: What do you do in your family? Have any of you been to one of these ceremonies? What happened? How did people feel? Did you go to a place of worship? Did you have any special food or sing special songs?</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517725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Believers' baptism – </a:t>
            </a:r>
            <a:r>
              <a:rPr lang="en-GB" dirty="0" err="1"/>
              <a:t>Pixabay</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Infant baptism  - ©Laura Arends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sz="1200" kern="1200" dirty="0">
                <a:solidFill>
                  <a:schemeClr val="tx1"/>
                </a:solidFill>
                <a:effectLst/>
                <a:latin typeface="+mn-lt"/>
                <a:ea typeface="+mn-ea"/>
                <a:cs typeface="+mn-cs"/>
              </a:rPr>
              <a:t>Some Christians choose not to baptise babies, but prefer to wait until the child is old enough to really understand the commitment and significance of the promises they are making. Someone who has not been brought up as a Christian may become a believer when they are older and many chose to be baptised by full-immersion. This means that their whole body will be put right under the water and pulled up again.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is called Believer’s Baptism. Members of the Baptist Church only recognise baptism of adults and if someone who was baptised as a baby wishes to be a full member of that church, they will need to be baptised again.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Look at these two pictures. Discuss the similarities and differences.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Age of candidate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Clothing</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Setting</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Symbols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32094121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8/18/2022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24162310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©2022 Dean and Chapter of Westminster</a:t>
            </a:r>
          </a:p>
        </p:txBody>
      </p:sp>
      <p:sp>
        <p:nvSpPr>
          <p:cNvPr id="9" name="TextBox 8"/>
          <p:cNvSpPr txBox="1"/>
          <p:nvPr/>
        </p:nvSpPr>
        <p:spPr>
          <a:xfrm>
            <a:off x="361673" y="1129460"/>
            <a:ext cx="4819927" cy="954107"/>
          </a:xfrm>
          <a:prstGeom prst="rect">
            <a:avLst/>
          </a:prstGeom>
          <a:solidFill>
            <a:schemeClr val="tx2"/>
          </a:solidFill>
        </p:spPr>
        <p:txBody>
          <a:bodyPr wrap="square" rtlCol="0">
            <a:spAutoFit/>
          </a:bodyPr>
          <a:lstStyle/>
          <a:p>
            <a:r>
              <a:rPr lang="en-GB" sz="2800" b="1" dirty="0">
                <a:solidFill>
                  <a:schemeClr val="bg1"/>
                </a:solidFill>
                <a:latin typeface="+mj-lt"/>
              </a:rPr>
              <a:t>Celebrating the Sacraments: Baptism</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AC6296F-CE5E-4D5C-9144-88E8697FE347}"/>
              </a:ext>
            </a:extLst>
          </p:cNvPr>
          <p:cNvSpPr>
            <a:spLocks noGrp="1"/>
          </p:cNvSpPr>
          <p:nvPr>
            <p:ph type="sldNum" sz="quarter" idx="12"/>
          </p:nvPr>
        </p:nvSpPr>
        <p:spPr/>
        <p:txBody>
          <a:bodyPr/>
          <a:lstStyle/>
          <a:p>
            <a:fld id="{5DE86334-23EC-43C1-B38B-9861E98188F3}" type="slidenum">
              <a:rPr lang="en-GB" smtClean="0"/>
              <a:t>10</a:t>
            </a:fld>
            <a:endParaRPr lang="en-GB"/>
          </a:p>
        </p:txBody>
      </p:sp>
      <p:sp>
        <p:nvSpPr>
          <p:cNvPr id="8" name="TextBox 7">
            <a:extLst>
              <a:ext uri="{FF2B5EF4-FFF2-40B4-BE49-F238E27FC236}">
                <a16:creationId xmlns:a16="http://schemas.microsoft.com/office/drawing/2014/main" id="{2F148DDA-35C2-410C-A0A5-5524053389BB}"/>
              </a:ext>
            </a:extLst>
          </p:cNvPr>
          <p:cNvSpPr txBox="1"/>
          <p:nvPr/>
        </p:nvSpPr>
        <p:spPr>
          <a:xfrm>
            <a:off x="589949" y="1594649"/>
            <a:ext cx="8197844" cy="2585323"/>
          </a:xfrm>
          <a:prstGeom prst="rect">
            <a:avLst/>
          </a:prstGeom>
          <a:noFill/>
        </p:spPr>
        <p:txBody>
          <a:bodyPr wrap="square" rtlCol="0">
            <a:spAutoFit/>
          </a:bodyPr>
          <a:lstStyle/>
          <a:p>
            <a:r>
              <a:rPr lang="en-GB" dirty="0"/>
              <a:t>When a baby is born, the parents, their friends and family and Christian community gather together in the church, often during a normal Sunday service. Everyone are made that they are going to help bring up the child as a Christian. </a:t>
            </a:r>
          </a:p>
          <a:p>
            <a:endParaRPr lang="en-GB" dirty="0"/>
          </a:p>
          <a:p>
            <a:r>
              <a:rPr lang="en-GB" dirty="0"/>
              <a:t>As the child grows up, he or she will always belong in the church family, no matter where they are in the world.</a:t>
            </a:r>
          </a:p>
          <a:p>
            <a:endParaRPr lang="en-GB" dirty="0"/>
          </a:p>
          <a:p>
            <a:r>
              <a:rPr lang="en-GB" dirty="0"/>
              <a:t>When an adult is baptised, they too are joining the family of the church.</a:t>
            </a:r>
          </a:p>
        </p:txBody>
      </p:sp>
      <p:sp>
        <p:nvSpPr>
          <p:cNvPr id="9" name="TextBox 8">
            <a:extLst>
              <a:ext uri="{FF2B5EF4-FFF2-40B4-BE49-F238E27FC236}">
                <a16:creationId xmlns:a16="http://schemas.microsoft.com/office/drawing/2014/main" id="{F43A9F53-D22C-491E-837F-79E27551C50A}"/>
              </a:ext>
            </a:extLst>
          </p:cNvPr>
          <p:cNvSpPr txBox="1"/>
          <p:nvPr/>
        </p:nvSpPr>
        <p:spPr>
          <a:xfrm>
            <a:off x="589949" y="944480"/>
            <a:ext cx="7443708" cy="523220"/>
          </a:xfrm>
          <a:prstGeom prst="rect">
            <a:avLst/>
          </a:prstGeom>
          <a:noFill/>
        </p:spPr>
        <p:txBody>
          <a:bodyPr wrap="square" rtlCol="0">
            <a:spAutoFit/>
          </a:bodyPr>
          <a:lstStyle/>
          <a:p>
            <a:r>
              <a:rPr lang="en-GB" sz="2800" b="1" dirty="0">
                <a:latin typeface="+mj-lt"/>
              </a:rPr>
              <a:t>Significance of Baptism: Part of the family</a:t>
            </a:r>
          </a:p>
        </p:txBody>
      </p:sp>
      <p:sp>
        <p:nvSpPr>
          <p:cNvPr id="11" name="Text Placeholder 5">
            <a:extLst>
              <a:ext uri="{FF2B5EF4-FFF2-40B4-BE49-F238E27FC236}">
                <a16:creationId xmlns:a16="http://schemas.microsoft.com/office/drawing/2014/main" id="{FBEA81BA-B1AF-4A73-955A-6E4080ABB847}"/>
              </a:ext>
            </a:extLst>
          </p:cNvPr>
          <p:cNvSpPr>
            <a:spLocks noGrp="1"/>
          </p:cNvSpPr>
          <p:nvPr>
            <p:ph type="body" sz="quarter" idx="13"/>
          </p:nvPr>
        </p:nvSpPr>
        <p:spPr>
          <a:xfrm>
            <a:off x="352949" y="649833"/>
            <a:ext cx="6048000" cy="167698"/>
          </a:xfrm>
        </p:spPr>
        <p:txBody>
          <a:bodyPr/>
          <a:lstStyle/>
          <a:p>
            <a:r>
              <a:rPr lang="en-GB" dirty="0"/>
              <a:t>Learning</a:t>
            </a:r>
          </a:p>
        </p:txBody>
      </p:sp>
      <p:pic>
        <p:nvPicPr>
          <p:cNvPr id="4" name="Picture 3">
            <a:extLst>
              <a:ext uri="{FF2B5EF4-FFF2-40B4-BE49-F238E27FC236}">
                <a16:creationId xmlns:a16="http://schemas.microsoft.com/office/drawing/2014/main" id="{CD4A27C6-A48E-42AE-93B8-B292F7FEBCA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04124" y="4221225"/>
            <a:ext cx="5735751" cy="2516459"/>
          </a:xfrm>
          <a:prstGeom prst="rect">
            <a:avLst/>
          </a:prstGeom>
        </p:spPr>
      </p:pic>
    </p:spTree>
    <p:extLst>
      <p:ext uri="{BB962C8B-B14F-4D97-AF65-F5344CB8AC3E}">
        <p14:creationId xmlns:p14="http://schemas.microsoft.com/office/powerpoint/2010/main" val="3700886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04667AB-60CD-469F-AADB-FF661DE24113}"/>
              </a:ext>
            </a:extLst>
          </p:cNvPr>
          <p:cNvSpPr>
            <a:spLocks noGrp="1"/>
          </p:cNvSpPr>
          <p:nvPr>
            <p:ph type="sldNum" sz="quarter" idx="12"/>
          </p:nvPr>
        </p:nvSpPr>
        <p:spPr/>
        <p:txBody>
          <a:bodyPr/>
          <a:lstStyle/>
          <a:p>
            <a:fld id="{5DE86334-23EC-43C1-B38B-9861E98188F3}" type="slidenum">
              <a:rPr lang="en-GB" smtClean="0"/>
              <a:t>11</a:t>
            </a:fld>
            <a:endParaRPr lang="en-GB"/>
          </a:p>
        </p:txBody>
      </p:sp>
      <p:sp>
        <p:nvSpPr>
          <p:cNvPr id="5" name="TextBox 4">
            <a:extLst>
              <a:ext uri="{FF2B5EF4-FFF2-40B4-BE49-F238E27FC236}">
                <a16:creationId xmlns:a16="http://schemas.microsoft.com/office/drawing/2014/main" id="{CF9B7595-64E2-4670-A67E-1BC08F953014}"/>
              </a:ext>
            </a:extLst>
          </p:cNvPr>
          <p:cNvSpPr txBox="1"/>
          <p:nvPr/>
        </p:nvSpPr>
        <p:spPr>
          <a:xfrm>
            <a:off x="769358" y="2143839"/>
            <a:ext cx="4601539" cy="1200329"/>
          </a:xfrm>
          <a:prstGeom prst="rect">
            <a:avLst/>
          </a:prstGeom>
          <a:noFill/>
        </p:spPr>
        <p:txBody>
          <a:bodyPr wrap="square" rtlCol="0">
            <a:spAutoFit/>
          </a:bodyPr>
          <a:lstStyle/>
          <a:p>
            <a:r>
              <a:rPr lang="en-GB" dirty="0"/>
              <a:t>The parents will choose trusted friends or relatives to be Godparents. These people have a special responsibility to help bring up the baby in the Christian faith. </a:t>
            </a:r>
          </a:p>
        </p:txBody>
      </p:sp>
      <p:sp>
        <p:nvSpPr>
          <p:cNvPr id="6" name="TextBox 5">
            <a:extLst>
              <a:ext uri="{FF2B5EF4-FFF2-40B4-BE49-F238E27FC236}">
                <a16:creationId xmlns:a16="http://schemas.microsoft.com/office/drawing/2014/main" id="{8A5CE7E3-D8BC-4B86-A5AD-B3A1F78DB6AD}"/>
              </a:ext>
            </a:extLst>
          </p:cNvPr>
          <p:cNvSpPr txBox="1"/>
          <p:nvPr/>
        </p:nvSpPr>
        <p:spPr>
          <a:xfrm>
            <a:off x="769358" y="1040223"/>
            <a:ext cx="6218716" cy="523220"/>
          </a:xfrm>
          <a:prstGeom prst="rect">
            <a:avLst/>
          </a:prstGeom>
          <a:noFill/>
        </p:spPr>
        <p:txBody>
          <a:bodyPr wrap="square" rtlCol="0">
            <a:spAutoFit/>
          </a:bodyPr>
          <a:lstStyle/>
          <a:p>
            <a:r>
              <a:rPr lang="en-GB" sz="2800" b="1" dirty="0">
                <a:latin typeface="+mj-lt"/>
              </a:rPr>
              <a:t>Godparents</a:t>
            </a:r>
          </a:p>
        </p:txBody>
      </p:sp>
      <p:sp>
        <p:nvSpPr>
          <p:cNvPr id="7" name="TextBox 6">
            <a:extLst>
              <a:ext uri="{FF2B5EF4-FFF2-40B4-BE49-F238E27FC236}">
                <a16:creationId xmlns:a16="http://schemas.microsoft.com/office/drawing/2014/main" id="{08DC24F7-FEE0-4D01-B240-E18377F13062}"/>
              </a:ext>
            </a:extLst>
          </p:cNvPr>
          <p:cNvSpPr txBox="1"/>
          <p:nvPr/>
        </p:nvSpPr>
        <p:spPr>
          <a:xfrm>
            <a:off x="756714" y="3573372"/>
            <a:ext cx="4402428" cy="923330"/>
          </a:xfrm>
          <a:prstGeom prst="rect">
            <a:avLst/>
          </a:prstGeom>
          <a:noFill/>
        </p:spPr>
        <p:txBody>
          <a:bodyPr wrap="square" rtlCol="0">
            <a:spAutoFit/>
          </a:bodyPr>
          <a:lstStyle/>
          <a:p>
            <a:r>
              <a:rPr lang="en-GB" dirty="0"/>
              <a:t>The priest will invite the parents and godparents and baby to come to stand around the FONT. </a:t>
            </a:r>
          </a:p>
        </p:txBody>
      </p:sp>
      <p:sp>
        <p:nvSpPr>
          <p:cNvPr id="9" name="Text Placeholder 5">
            <a:extLst>
              <a:ext uri="{FF2B5EF4-FFF2-40B4-BE49-F238E27FC236}">
                <a16:creationId xmlns:a16="http://schemas.microsoft.com/office/drawing/2014/main" id="{33180E42-1042-4F28-9660-5BB8D2F6362F}"/>
              </a:ext>
            </a:extLst>
          </p:cNvPr>
          <p:cNvSpPr>
            <a:spLocks noGrp="1"/>
          </p:cNvSpPr>
          <p:nvPr>
            <p:ph type="body" sz="quarter" idx="13"/>
          </p:nvPr>
        </p:nvSpPr>
        <p:spPr>
          <a:xfrm>
            <a:off x="352949" y="649833"/>
            <a:ext cx="6048000" cy="167698"/>
          </a:xfrm>
        </p:spPr>
        <p:txBody>
          <a:bodyPr/>
          <a:lstStyle/>
          <a:p>
            <a:r>
              <a:rPr lang="en-GB" dirty="0"/>
              <a:t>Learning</a:t>
            </a:r>
          </a:p>
        </p:txBody>
      </p:sp>
      <p:pic>
        <p:nvPicPr>
          <p:cNvPr id="4" name="Picture 3">
            <a:extLst>
              <a:ext uri="{FF2B5EF4-FFF2-40B4-BE49-F238E27FC236}">
                <a16:creationId xmlns:a16="http://schemas.microsoft.com/office/drawing/2014/main" id="{D15DBE68-1665-4E84-AFE2-A4F39088B2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60990" y="1369901"/>
            <a:ext cx="2926803" cy="5247257"/>
          </a:xfrm>
          <a:prstGeom prst="rect">
            <a:avLst/>
          </a:prstGeom>
        </p:spPr>
      </p:pic>
      <p:pic>
        <p:nvPicPr>
          <p:cNvPr id="8" name="Picture 7">
            <a:extLst>
              <a:ext uri="{FF2B5EF4-FFF2-40B4-BE49-F238E27FC236}">
                <a16:creationId xmlns:a16="http://schemas.microsoft.com/office/drawing/2014/main" id="{B95A8219-E687-46D4-8134-C9205EBFB14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50924" y="5018023"/>
            <a:ext cx="5159142" cy="1403145"/>
          </a:xfrm>
          <a:prstGeom prst="rect">
            <a:avLst/>
          </a:prstGeom>
        </p:spPr>
      </p:pic>
    </p:spTree>
    <p:extLst>
      <p:ext uri="{BB962C8B-B14F-4D97-AF65-F5344CB8AC3E}">
        <p14:creationId xmlns:p14="http://schemas.microsoft.com/office/powerpoint/2010/main" val="2001780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DC7C39B-40B4-4D3E-B1C4-FBFCF1858D06}"/>
              </a:ext>
            </a:extLst>
          </p:cNvPr>
          <p:cNvSpPr>
            <a:spLocks noGrp="1"/>
          </p:cNvSpPr>
          <p:nvPr>
            <p:ph type="sldNum" sz="quarter" idx="12"/>
          </p:nvPr>
        </p:nvSpPr>
        <p:spPr/>
        <p:txBody>
          <a:bodyPr/>
          <a:lstStyle/>
          <a:p>
            <a:fld id="{5DE86334-23EC-43C1-B38B-9861E98188F3}" type="slidenum">
              <a:rPr lang="en-GB" smtClean="0"/>
              <a:t>12</a:t>
            </a:fld>
            <a:endParaRPr lang="en-GB"/>
          </a:p>
        </p:txBody>
      </p:sp>
      <p:sp>
        <p:nvSpPr>
          <p:cNvPr id="5" name="Rectangle 4">
            <a:extLst>
              <a:ext uri="{FF2B5EF4-FFF2-40B4-BE49-F238E27FC236}">
                <a16:creationId xmlns:a16="http://schemas.microsoft.com/office/drawing/2014/main" id="{D0AD89B4-8692-4B12-B378-E01006CC788F}"/>
              </a:ext>
            </a:extLst>
          </p:cNvPr>
          <p:cNvSpPr/>
          <p:nvPr/>
        </p:nvSpPr>
        <p:spPr>
          <a:xfrm>
            <a:off x="586745" y="2464054"/>
            <a:ext cx="3478603" cy="2585323"/>
          </a:xfrm>
          <a:prstGeom prst="rect">
            <a:avLst/>
          </a:prstGeom>
        </p:spPr>
        <p:txBody>
          <a:bodyPr wrap="square">
            <a:spAutoFit/>
          </a:bodyPr>
          <a:lstStyle/>
          <a:p>
            <a:endParaRPr lang="en-GB" dirty="0"/>
          </a:p>
          <a:p>
            <a:r>
              <a:rPr lang="en-GB" dirty="0"/>
              <a:t>Do you turn away from sin?</a:t>
            </a:r>
          </a:p>
          <a:p>
            <a:endParaRPr lang="en-GB" dirty="0"/>
          </a:p>
          <a:p>
            <a:r>
              <a:rPr lang="en-GB" dirty="0"/>
              <a:t>Do you reject evil?</a:t>
            </a:r>
          </a:p>
          <a:p>
            <a:endParaRPr lang="en-GB" dirty="0"/>
          </a:p>
          <a:p>
            <a:r>
              <a:rPr lang="en-GB" dirty="0"/>
              <a:t>Do you turn to Christ as Saviour?</a:t>
            </a:r>
          </a:p>
          <a:p>
            <a:endParaRPr lang="en-GB" dirty="0"/>
          </a:p>
          <a:p>
            <a:r>
              <a:rPr lang="en-GB" dirty="0"/>
              <a:t>Do you trust in him as Lord?</a:t>
            </a:r>
          </a:p>
        </p:txBody>
      </p:sp>
      <p:sp>
        <p:nvSpPr>
          <p:cNvPr id="6" name="Rectangle 5">
            <a:extLst>
              <a:ext uri="{FF2B5EF4-FFF2-40B4-BE49-F238E27FC236}">
                <a16:creationId xmlns:a16="http://schemas.microsoft.com/office/drawing/2014/main" id="{FF3C3A3D-F4E7-4ECB-8668-C6B25FC20911}"/>
              </a:ext>
            </a:extLst>
          </p:cNvPr>
          <p:cNvSpPr/>
          <p:nvPr/>
        </p:nvSpPr>
        <p:spPr>
          <a:xfrm>
            <a:off x="4672993" y="1872516"/>
            <a:ext cx="4114800" cy="2308324"/>
          </a:xfrm>
          <a:prstGeom prst="rect">
            <a:avLst/>
          </a:prstGeom>
        </p:spPr>
        <p:txBody>
          <a:bodyPr wrap="square">
            <a:spAutoFit/>
          </a:bodyPr>
          <a:lstStyle/>
          <a:p>
            <a:r>
              <a:rPr lang="en-GB" dirty="0"/>
              <a:t>Do you believe and trust in God the Father? </a:t>
            </a:r>
          </a:p>
          <a:p>
            <a:endParaRPr lang="en-GB" dirty="0"/>
          </a:p>
          <a:p>
            <a:r>
              <a:rPr lang="en-GB" dirty="0"/>
              <a:t>Do you believe and trust in God the Son?  </a:t>
            </a:r>
          </a:p>
          <a:p>
            <a:endParaRPr lang="en-GB" dirty="0"/>
          </a:p>
          <a:p>
            <a:r>
              <a:rPr lang="en-GB" dirty="0"/>
              <a:t>Do you believe and trust in God the Holy Spirit?</a:t>
            </a:r>
            <a:endParaRPr lang="en-GB" b="1" dirty="0"/>
          </a:p>
        </p:txBody>
      </p:sp>
      <p:sp>
        <p:nvSpPr>
          <p:cNvPr id="7" name="Speech Bubble: Rectangle with Corners Rounded 6">
            <a:extLst>
              <a:ext uri="{FF2B5EF4-FFF2-40B4-BE49-F238E27FC236}">
                <a16:creationId xmlns:a16="http://schemas.microsoft.com/office/drawing/2014/main" id="{C0CC002D-8A23-4651-9C9A-A2CEECB80030}"/>
              </a:ext>
            </a:extLst>
          </p:cNvPr>
          <p:cNvSpPr/>
          <p:nvPr/>
        </p:nvSpPr>
        <p:spPr>
          <a:xfrm>
            <a:off x="391762" y="2464054"/>
            <a:ext cx="3868571" cy="2692407"/>
          </a:xfrm>
          <a:prstGeom prst="wedgeRoundRectCallout">
            <a:avLst>
              <a:gd name="adj1" fmla="val -43076"/>
              <a:gd name="adj2" fmla="val 91891"/>
              <a:gd name="adj3" fmla="val 16667"/>
            </a:avLst>
          </a:prstGeom>
          <a:noFill/>
          <a:ln>
            <a:solidFill>
              <a:srgbClr val="0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8" name="Speech Bubble: Rectangle with Corners Rounded 7">
            <a:extLst>
              <a:ext uri="{FF2B5EF4-FFF2-40B4-BE49-F238E27FC236}">
                <a16:creationId xmlns:a16="http://schemas.microsoft.com/office/drawing/2014/main" id="{1F36B50C-C113-4AFF-BC02-179B79BF6890}"/>
              </a:ext>
            </a:extLst>
          </p:cNvPr>
          <p:cNvSpPr/>
          <p:nvPr/>
        </p:nvSpPr>
        <p:spPr>
          <a:xfrm>
            <a:off x="4598367" y="1701539"/>
            <a:ext cx="4114800" cy="2650279"/>
          </a:xfrm>
          <a:prstGeom prst="wedgeRoundRectCallout">
            <a:avLst>
              <a:gd name="adj1" fmla="val 36630"/>
              <a:gd name="adj2" fmla="val 105164"/>
              <a:gd name="adj3" fmla="val 16667"/>
            </a:avLst>
          </a:prstGeom>
          <a:noFill/>
          <a:ln>
            <a:solidFill>
              <a:srgbClr val="0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10" name="TextBox 9">
            <a:extLst>
              <a:ext uri="{FF2B5EF4-FFF2-40B4-BE49-F238E27FC236}">
                <a16:creationId xmlns:a16="http://schemas.microsoft.com/office/drawing/2014/main" id="{CC9E3BAB-4D5E-4A26-A082-DD06329F42EF}"/>
              </a:ext>
            </a:extLst>
          </p:cNvPr>
          <p:cNvSpPr txBox="1"/>
          <p:nvPr/>
        </p:nvSpPr>
        <p:spPr>
          <a:xfrm>
            <a:off x="363793" y="1040541"/>
            <a:ext cx="8092383" cy="523220"/>
          </a:xfrm>
          <a:prstGeom prst="rect">
            <a:avLst/>
          </a:prstGeom>
          <a:noFill/>
        </p:spPr>
        <p:txBody>
          <a:bodyPr wrap="square" rtlCol="0">
            <a:spAutoFit/>
          </a:bodyPr>
          <a:lstStyle/>
          <a:p>
            <a:r>
              <a:rPr lang="en-GB" sz="2800" b="1" dirty="0">
                <a:latin typeface="+mj-lt"/>
              </a:rPr>
              <a:t>Significance of Baptism : Profession of faith</a:t>
            </a:r>
          </a:p>
        </p:txBody>
      </p:sp>
      <p:sp>
        <p:nvSpPr>
          <p:cNvPr id="11" name="Text Placeholder 5">
            <a:extLst>
              <a:ext uri="{FF2B5EF4-FFF2-40B4-BE49-F238E27FC236}">
                <a16:creationId xmlns:a16="http://schemas.microsoft.com/office/drawing/2014/main" id="{35EE01DA-CD51-41E4-9168-1AC25837A43F}"/>
              </a:ext>
            </a:extLst>
          </p:cNvPr>
          <p:cNvSpPr>
            <a:spLocks noGrp="1"/>
          </p:cNvSpPr>
          <p:nvPr>
            <p:ph type="body" sz="quarter" idx="13"/>
          </p:nvPr>
        </p:nvSpPr>
        <p:spPr>
          <a:xfrm>
            <a:off x="352949" y="649833"/>
            <a:ext cx="6048000" cy="167698"/>
          </a:xfrm>
        </p:spPr>
        <p:txBody>
          <a:bodyPr/>
          <a:lstStyle/>
          <a:p>
            <a:r>
              <a:rPr lang="en-GB" dirty="0"/>
              <a:t>Learning</a:t>
            </a:r>
          </a:p>
        </p:txBody>
      </p:sp>
    </p:spTree>
    <p:extLst>
      <p:ext uri="{BB962C8B-B14F-4D97-AF65-F5344CB8AC3E}">
        <p14:creationId xmlns:p14="http://schemas.microsoft.com/office/powerpoint/2010/main" val="42574013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808C4A9-640F-423B-981D-5863CFBBFBA1}"/>
              </a:ext>
            </a:extLst>
          </p:cNvPr>
          <p:cNvSpPr>
            <a:spLocks noGrp="1"/>
          </p:cNvSpPr>
          <p:nvPr>
            <p:ph type="sldNum" sz="quarter" idx="12"/>
          </p:nvPr>
        </p:nvSpPr>
        <p:spPr/>
        <p:txBody>
          <a:bodyPr/>
          <a:lstStyle/>
          <a:p>
            <a:fld id="{5DE86334-23EC-43C1-B38B-9861E98188F3}" type="slidenum">
              <a:rPr lang="en-GB" smtClean="0"/>
              <a:t>13</a:t>
            </a:fld>
            <a:endParaRPr lang="en-GB"/>
          </a:p>
        </p:txBody>
      </p:sp>
      <p:sp>
        <p:nvSpPr>
          <p:cNvPr id="5" name="TextBox 4">
            <a:extLst>
              <a:ext uri="{FF2B5EF4-FFF2-40B4-BE49-F238E27FC236}">
                <a16:creationId xmlns:a16="http://schemas.microsoft.com/office/drawing/2014/main" id="{3C034514-BAF5-458B-8AF0-9A9730B3D8B6}"/>
              </a:ext>
            </a:extLst>
          </p:cNvPr>
          <p:cNvSpPr txBox="1"/>
          <p:nvPr/>
        </p:nvSpPr>
        <p:spPr>
          <a:xfrm>
            <a:off x="352949" y="1042381"/>
            <a:ext cx="8434844" cy="523220"/>
          </a:xfrm>
          <a:prstGeom prst="rect">
            <a:avLst/>
          </a:prstGeom>
          <a:noFill/>
        </p:spPr>
        <p:txBody>
          <a:bodyPr wrap="square" rtlCol="0">
            <a:spAutoFit/>
          </a:bodyPr>
          <a:lstStyle/>
          <a:p>
            <a:r>
              <a:rPr lang="en-GB" sz="2800" b="1" dirty="0">
                <a:latin typeface="+mj-lt"/>
              </a:rPr>
              <a:t>Significance of Baptism: Renewal and rebirth</a:t>
            </a:r>
          </a:p>
        </p:txBody>
      </p:sp>
      <p:sp>
        <p:nvSpPr>
          <p:cNvPr id="9" name="Text Placeholder 5">
            <a:extLst>
              <a:ext uri="{FF2B5EF4-FFF2-40B4-BE49-F238E27FC236}">
                <a16:creationId xmlns:a16="http://schemas.microsoft.com/office/drawing/2014/main" id="{29B1B4D1-347E-4808-B8CF-EAF5F9A3AD26}"/>
              </a:ext>
            </a:extLst>
          </p:cNvPr>
          <p:cNvSpPr>
            <a:spLocks noGrp="1"/>
          </p:cNvSpPr>
          <p:nvPr>
            <p:ph type="body" sz="quarter" idx="13"/>
          </p:nvPr>
        </p:nvSpPr>
        <p:spPr>
          <a:xfrm>
            <a:off x="352949" y="649833"/>
            <a:ext cx="6048000" cy="167698"/>
          </a:xfrm>
        </p:spPr>
        <p:txBody>
          <a:bodyPr/>
          <a:lstStyle/>
          <a:p>
            <a:r>
              <a:rPr lang="en-GB" dirty="0"/>
              <a:t>Learning</a:t>
            </a:r>
          </a:p>
        </p:txBody>
      </p:sp>
      <p:pic>
        <p:nvPicPr>
          <p:cNvPr id="6" name="Picture 5">
            <a:extLst>
              <a:ext uri="{FF2B5EF4-FFF2-40B4-BE49-F238E27FC236}">
                <a16:creationId xmlns:a16="http://schemas.microsoft.com/office/drawing/2014/main" id="{A3EDF774-A175-4621-BA41-D36F4F2F29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0437" y="2232387"/>
            <a:ext cx="2391068" cy="4286776"/>
          </a:xfrm>
          <a:prstGeom prst="rect">
            <a:avLst/>
          </a:prstGeom>
        </p:spPr>
      </p:pic>
      <p:sp>
        <p:nvSpPr>
          <p:cNvPr id="7" name="TextBox 6">
            <a:extLst>
              <a:ext uri="{FF2B5EF4-FFF2-40B4-BE49-F238E27FC236}">
                <a16:creationId xmlns:a16="http://schemas.microsoft.com/office/drawing/2014/main" id="{0DDD1A53-480B-4E3D-A09D-7E422B5CB6C5}"/>
              </a:ext>
            </a:extLst>
          </p:cNvPr>
          <p:cNvSpPr txBox="1"/>
          <p:nvPr/>
        </p:nvSpPr>
        <p:spPr>
          <a:xfrm>
            <a:off x="3854637" y="2192891"/>
            <a:ext cx="4601539" cy="1200329"/>
          </a:xfrm>
          <a:prstGeom prst="rect">
            <a:avLst/>
          </a:prstGeom>
          <a:noFill/>
        </p:spPr>
        <p:txBody>
          <a:bodyPr wrap="square" rtlCol="0">
            <a:spAutoFit/>
          </a:bodyPr>
          <a:lstStyle/>
          <a:p>
            <a:r>
              <a:rPr lang="en-GB" dirty="0"/>
              <a:t>Jesus answered, “Very truly, I tell you, no one can enter the kingdom of God without being born of water and Spirit”. </a:t>
            </a:r>
          </a:p>
          <a:p>
            <a:r>
              <a:rPr lang="en-GB" dirty="0"/>
              <a:t>John 3:5 </a:t>
            </a:r>
          </a:p>
        </p:txBody>
      </p:sp>
      <p:pic>
        <p:nvPicPr>
          <p:cNvPr id="8" name="Picture 7">
            <a:extLst>
              <a:ext uri="{FF2B5EF4-FFF2-40B4-BE49-F238E27FC236}">
                <a16:creationId xmlns:a16="http://schemas.microsoft.com/office/drawing/2014/main" id="{02E407B8-6ACA-44F2-9639-1286CB76E50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37626" y="3804227"/>
            <a:ext cx="4073996" cy="2714936"/>
          </a:xfrm>
          <a:prstGeom prst="rect">
            <a:avLst/>
          </a:prstGeom>
        </p:spPr>
      </p:pic>
    </p:spTree>
    <p:extLst>
      <p:ext uri="{BB962C8B-B14F-4D97-AF65-F5344CB8AC3E}">
        <p14:creationId xmlns:p14="http://schemas.microsoft.com/office/powerpoint/2010/main" val="16197861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724E057-C904-44B4-B951-3C36AFEE6483}"/>
              </a:ext>
            </a:extLst>
          </p:cNvPr>
          <p:cNvSpPr>
            <a:spLocks noGrp="1"/>
          </p:cNvSpPr>
          <p:nvPr>
            <p:ph type="sldNum" sz="quarter" idx="12"/>
          </p:nvPr>
        </p:nvSpPr>
        <p:spPr/>
        <p:txBody>
          <a:bodyPr/>
          <a:lstStyle/>
          <a:p>
            <a:fld id="{5DE86334-23EC-43C1-B38B-9861E98188F3}" type="slidenum">
              <a:rPr lang="en-GB" smtClean="0"/>
              <a:t>14</a:t>
            </a:fld>
            <a:endParaRPr lang="en-GB"/>
          </a:p>
        </p:txBody>
      </p:sp>
      <p:sp>
        <p:nvSpPr>
          <p:cNvPr id="5" name="TextBox 4">
            <a:extLst>
              <a:ext uri="{FF2B5EF4-FFF2-40B4-BE49-F238E27FC236}">
                <a16:creationId xmlns:a16="http://schemas.microsoft.com/office/drawing/2014/main" id="{1773C5D4-3804-413F-9534-A60CCAF279E0}"/>
              </a:ext>
            </a:extLst>
          </p:cNvPr>
          <p:cNvSpPr txBox="1"/>
          <p:nvPr/>
        </p:nvSpPr>
        <p:spPr>
          <a:xfrm>
            <a:off x="352949" y="987319"/>
            <a:ext cx="7911743" cy="523220"/>
          </a:xfrm>
          <a:prstGeom prst="rect">
            <a:avLst/>
          </a:prstGeom>
          <a:noFill/>
        </p:spPr>
        <p:txBody>
          <a:bodyPr wrap="square" rtlCol="0">
            <a:spAutoFit/>
          </a:bodyPr>
          <a:lstStyle/>
          <a:p>
            <a:pPr algn="ctr"/>
            <a:r>
              <a:rPr lang="en-GB" sz="2800" b="1" dirty="0">
                <a:latin typeface="+mj-lt"/>
              </a:rPr>
              <a:t>Significance of Baptism – Naming ceremony</a:t>
            </a:r>
          </a:p>
        </p:txBody>
      </p:sp>
      <p:sp>
        <p:nvSpPr>
          <p:cNvPr id="8" name="TextBox 7">
            <a:extLst>
              <a:ext uri="{FF2B5EF4-FFF2-40B4-BE49-F238E27FC236}">
                <a16:creationId xmlns:a16="http://schemas.microsoft.com/office/drawing/2014/main" id="{31662908-00E5-4A7A-99C0-CD6A130632CF}"/>
              </a:ext>
            </a:extLst>
          </p:cNvPr>
          <p:cNvSpPr txBox="1"/>
          <p:nvPr/>
        </p:nvSpPr>
        <p:spPr>
          <a:xfrm>
            <a:off x="4818075" y="1846943"/>
            <a:ext cx="2808515" cy="1200329"/>
          </a:xfrm>
          <a:prstGeom prst="rect">
            <a:avLst/>
          </a:prstGeom>
          <a:noFill/>
        </p:spPr>
        <p:txBody>
          <a:bodyPr wrap="square" rtlCol="0">
            <a:spAutoFit/>
          </a:bodyPr>
          <a:lstStyle/>
          <a:p>
            <a:r>
              <a:rPr lang="en-GB" i="1" dirty="0"/>
              <a:t>Frances</a:t>
            </a:r>
            <a:r>
              <a:rPr lang="en-GB" dirty="0"/>
              <a:t>, I baptise you in the name of the Father, the Son, and the Holy Sprit. Amen</a:t>
            </a:r>
          </a:p>
        </p:txBody>
      </p:sp>
      <p:pic>
        <p:nvPicPr>
          <p:cNvPr id="10" name="Picture 10">
            <a:extLst>
              <a:ext uri="{FF2B5EF4-FFF2-40B4-BE49-F238E27FC236}">
                <a16:creationId xmlns:a16="http://schemas.microsoft.com/office/drawing/2014/main" id="{29B610A7-0A12-19CF-BA9C-0BA036753BD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4268" y="1846943"/>
            <a:ext cx="2875626" cy="4315123"/>
          </a:xfrm>
          <a:prstGeom prst="rect">
            <a:avLst/>
          </a:prstGeom>
        </p:spPr>
      </p:pic>
      <p:sp>
        <p:nvSpPr>
          <p:cNvPr id="13" name="Speech Bubble: Rectangle with Corners Rounded 12">
            <a:extLst>
              <a:ext uri="{FF2B5EF4-FFF2-40B4-BE49-F238E27FC236}">
                <a16:creationId xmlns:a16="http://schemas.microsoft.com/office/drawing/2014/main" id="{A14B2D78-F57F-D772-B705-D0C492174B6E}"/>
              </a:ext>
            </a:extLst>
          </p:cNvPr>
          <p:cNvSpPr/>
          <p:nvPr/>
        </p:nvSpPr>
        <p:spPr>
          <a:xfrm>
            <a:off x="4479257" y="1720618"/>
            <a:ext cx="3569367" cy="1513973"/>
          </a:xfrm>
          <a:prstGeom prst="wedgeRoundRectCallout">
            <a:avLst>
              <a:gd name="adj1" fmla="val -62676"/>
              <a:gd name="adj2" fmla="val 21564"/>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5">
            <a:extLst>
              <a:ext uri="{FF2B5EF4-FFF2-40B4-BE49-F238E27FC236}">
                <a16:creationId xmlns:a16="http://schemas.microsoft.com/office/drawing/2014/main" id="{FAC52CA0-AB41-4606-BF10-4E085D79A4FA}"/>
              </a:ext>
            </a:extLst>
          </p:cNvPr>
          <p:cNvSpPr>
            <a:spLocks noGrp="1"/>
          </p:cNvSpPr>
          <p:nvPr>
            <p:ph type="body" sz="quarter" idx="13"/>
          </p:nvPr>
        </p:nvSpPr>
        <p:spPr>
          <a:xfrm>
            <a:off x="352949" y="649833"/>
            <a:ext cx="6048000" cy="167698"/>
          </a:xfrm>
        </p:spPr>
        <p:txBody>
          <a:bodyPr/>
          <a:lstStyle/>
          <a:p>
            <a:r>
              <a:rPr lang="en-GB" dirty="0"/>
              <a:t>Learning</a:t>
            </a:r>
          </a:p>
        </p:txBody>
      </p:sp>
      <p:pic>
        <p:nvPicPr>
          <p:cNvPr id="4" name="Picture 3">
            <a:extLst>
              <a:ext uri="{FF2B5EF4-FFF2-40B4-BE49-F238E27FC236}">
                <a16:creationId xmlns:a16="http://schemas.microsoft.com/office/drawing/2014/main" id="{12A632CE-C746-4F92-8813-C75E3809256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18075" y="3516025"/>
            <a:ext cx="2510588" cy="2646041"/>
          </a:xfrm>
          <a:prstGeom prst="rect">
            <a:avLst/>
          </a:prstGeom>
        </p:spPr>
      </p:pic>
    </p:spTree>
    <p:extLst>
      <p:ext uri="{BB962C8B-B14F-4D97-AF65-F5344CB8AC3E}">
        <p14:creationId xmlns:p14="http://schemas.microsoft.com/office/powerpoint/2010/main" val="3573109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20E0D14-E95D-43DD-A70D-5818D12A6ED7}"/>
              </a:ext>
            </a:extLst>
          </p:cNvPr>
          <p:cNvSpPr>
            <a:spLocks noGrp="1"/>
          </p:cNvSpPr>
          <p:nvPr>
            <p:ph type="sldNum" sz="quarter" idx="12"/>
          </p:nvPr>
        </p:nvSpPr>
        <p:spPr/>
        <p:txBody>
          <a:bodyPr/>
          <a:lstStyle/>
          <a:p>
            <a:fld id="{5DE86334-23EC-43C1-B38B-9861E98188F3}" type="slidenum">
              <a:rPr lang="en-GB" smtClean="0"/>
              <a:t>15</a:t>
            </a:fld>
            <a:endParaRPr lang="en-GB"/>
          </a:p>
        </p:txBody>
      </p:sp>
      <p:sp>
        <p:nvSpPr>
          <p:cNvPr id="5" name="Rectangle 4">
            <a:extLst>
              <a:ext uri="{FF2B5EF4-FFF2-40B4-BE49-F238E27FC236}">
                <a16:creationId xmlns:a16="http://schemas.microsoft.com/office/drawing/2014/main" id="{7A40FF60-5D57-4AC3-8BD3-1D0F7DA8ACED}"/>
              </a:ext>
            </a:extLst>
          </p:cNvPr>
          <p:cNvSpPr/>
          <p:nvPr/>
        </p:nvSpPr>
        <p:spPr>
          <a:xfrm>
            <a:off x="5520890" y="2450660"/>
            <a:ext cx="3378869" cy="1754326"/>
          </a:xfrm>
          <a:prstGeom prst="rect">
            <a:avLst/>
          </a:prstGeom>
        </p:spPr>
        <p:txBody>
          <a:bodyPr wrap="square" lIns="91440" tIns="45720" rIns="91440" bIns="45720" anchor="t">
            <a:spAutoFit/>
          </a:bodyPr>
          <a:lstStyle/>
          <a:p>
            <a:r>
              <a:rPr lang="en-GB" dirty="0"/>
              <a:t>You have received the light of Christ; walk in this light all the days of your life.</a:t>
            </a:r>
            <a:endParaRPr lang="en-GB" dirty="0">
              <a:latin typeface="Open Sans"/>
            </a:endParaRPr>
          </a:p>
          <a:p>
            <a:endParaRPr lang="en-GB" dirty="0">
              <a:latin typeface="Open Sans"/>
            </a:endParaRPr>
          </a:p>
          <a:p>
            <a:r>
              <a:rPr lang="en-GB" dirty="0">
                <a:latin typeface="Arial"/>
                <a:cs typeface="Arial"/>
              </a:rPr>
              <a:t>Shine as a light in the world,</a:t>
            </a:r>
          </a:p>
          <a:p>
            <a:r>
              <a:rPr lang="en-GB" dirty="0">
                <a:latin typeface="Arial"/>
                <a:cs typeface="Arial"/>
              </a:rPr>
              <a:t>to the glory of God the Father.</a:t>
            </a:r>
            <a:endParaRPr lang="en-GB" i="0" dirty="0">
              <a:effectLst/>
              <a:latin typeface="Arial"/>
              <a:cs typeface="Arial"/>
            </a:endParaRPr>
          </a:p>
        </p:txBody>
      </p:sp>
      <p:pic>
        <p:nvPicPr>
          <p:cNvPr id="8" name="Picture 8">
            <a:extLst>
              <a:ext uri="{FF2B5EF4-FFF2-40B4-BE49-F238E27FC236}">
                <a16:creationId xmlns:a16="http://schemas.microsoft.com/office/drawing/2014/main" id="{697BBB8A-537A-E944-AC0C-F2E49BEF78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4241" y="2098462"/>
            <a:ext cx="5003407" cy="4145426"/>
          </a:xfrm>
          <a:prstGeom prst="rect">
            <a:avLst/>
          </a:prstGeom>
        </p:spPr>
      </p:pic>
      <p:sp>
        <p:nvSpPr>
          <p:cNvPr id="6" name="Speech Bubble: Rectangle with Corners Rounded 5">
            <a:extLst>
              <a:ext uri="{FF2B5EF4-FFF2-40B4-BE49-F238E27FC236}">
                <a16:creationId xmlns:a16="http://schemas.microsoft.com/office/drawing/2014/main" id="{99BBAD38-3638-490B-B1BD-D86727450593}"/>
              </a:ext>
            </a:extLst>
          </p:cNvPr>
          <p:cNvSpPr/>
          <p:nvPr/>
        </p:nvSpPr>
        <p:spPr>
          <a:xfrm>
            <a:off x="5374239" y="1915583"/>
            <a:ext cx="3525520" cy="2824480"/>
          </a:xfrm>
          <a:prstGeom prst="wedgeRoundRectCallout">
            <a:avLst>
              <a:gd name="adj1" fmla="val -43311"/>
              <a:gd name="adj2" fmla="val 6034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CB944699-76B4-4B7C-AE3E-74A0D9244D49}"/>
              </a:ext>
            </a:extLst>
          </p:cNvPr>
          <p:cNvSpPr txBox="1"/>
          <p:nvPr/>
        </p:nvSpPr>
        <p:spPr>
          <a:xfrm>
            <a:off x="714433" y="1085085"/>
            <a:ext cx="7741743" cy="523220"/>
          </a:xfrm>
          <a:prstGeom prst="rect">
            <a:avLst/>
          </a:prstGeom>
          <a:noFill/>
        </p:spPr>
        <p:txBody>
          <a:bodyPr wrap="square" rtlCol="0">
            <a:spAutoFit/>
          </a:bodyPr>
          <a:lstStyle/>
          <a:p>
            <a:pPr algn="ctr"/>
            <a:r>
              <a:rPr lang="en-GB" sz="2800" b="1" dirty="0">
                <a:latin typeface="+mj-lt"/>
              </a:rPr>
              <a:t>Significance of Baptism  - Witness</a:t>
            </a:r>
          </a:p>
        </p:txBody>
      </p:sp>
      <p:sp>
        <p:nvSpPr>
          <p:cNvPr id="10" name="Text Placeholder 5">
            <a:extLst>
              <a:ext uri="{FF2B5EF4-FFF2-40B4-BE49-F238E27FC236}">
                <a16:creationId xmlns:a16="http://schemas.microsoft.com/office/drawing/2014/main" id="{5FEB8FBE-8DB9-4631-A92A-D56854374DF2}"/>
              </a:ext>
            </a:extLst>
          </p:cNvPr>
          <p:cNvSpPr>
            <a:spLocks noGrp="1"/>
          </p:cNvSpPr>
          <p:nvPr>
            <p:ph type="body" sz="quarter" idx="13"/>
          </p:nvPr>
        </p:nvSpPr>
        <p:spPr>
          <a:xfrm>
            <a:off x="352949" y="649833"/>
            <a:ext cx="6048000" cy="167698"/>
          </a:xfrm>
        </p:spPr>
        <p:txBody>
          <a:bodyPr/>
          <a:lstStyle/>
          <a:p>
            <a:r>
              <a:rPr lang="en-GB" dirty="0"/>
              <a:t>Learning</a:t>
            </a:r>
          </a:p>
        </p:txBody>
      </p:sp>
    </p:spTree>
    <p:extLst>
      <p:ext uri="{BB962C8B-B14F-4D97-AF65-F5344CB8AC3E}">
        <p14:creationId xmlns:p14="http://schemas.microsoft.com/office/powerpoint/2010/main" val="22290839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2DCE398-4809-4DF9-86D6-F7C7B123CF86}"/>
              </a:ext>
            </a:extLst>
          </p:cNvPr>
          <p:cNvSpPr>
            <a:spLocks noGrp="1"/>
          </p:cNvSpPr>
          <p:nvPr>
            <p:ph type="sldNum" sz="quarter" idx="12"/>
          </p:nvPr>
        </p:nvSpPr>
        <p:spPr/>
        <p:txBody>
          <a:bodyPr/>
          <a:lstStyle/>
          <a:p>
            <a:fld id="{5DE86334-23EC-43C1-B38B-9861E98188F3}" type="slidenum">
              <a:rPr lang="en-GB" smtClean="0"/>
              <a:t>16</a:t>
            </a:fld>
            <a:endParaRPr lang="en-GB"/>
          </a:p>
        </p:txBody>
      </p:sp>
      <p:sp>
        <p:nvSpPr>
          <p:cNvPr id="6" name="Rectangle 5">
            <a:extLst>
              <a:ext uri="{FF2B5EF4-FFF2-40B4-BE49-F238E27FC236}">
                <a16:creationId xmlns:a16="http://schemas.microsoft.com/office/drawing/2014/main" id="{3E341963-7210-462F-91F1-D654DAEFE2A1}"/>
              </a:ext>
            </a:extLst>
          </p:cNvPr>
          <p:cNvSpPr/>
          <p:nvPr/>
        </p:nvSpPr>
        <p:spPr>
          <a:xfrm>
            <a:off x="714433" y="2092843"/>
            <a:ext cx="3857567" cy="4524315"/>
          </a:xfrm>
          <a:prstGeom prst="rect">
            <a:avLst/>
          </a:prstGeom>
        </p:spPr>
        <p:txBody>
          <a:bodyPr wrap="square">
            <a:spAutoFit/>
          </a:bodyPr>
          <a:lstStyle/>
          <a:p>
            <a:r>
              <a:rPr lang="en-GB" b="1" dirty="0"/>
              <a:t>Prayer of Exorcism and Anointing Before Baptism </a:t>
            </a:r>
          </a:p>
          <a:p>
            <a:endParaRPr lang="en-GB" dirty="0"/>
          </a:p>
          <a:p>
            <a:r>
              <a:rPr lang="en-GB" i="1" dirty="0"/>
              <a:t>The priest says</a:t>
            </a:r>
            <a:r>
              <a:rPr lang="en-GB" dirty="0"/>
              <a:t>: </a:t>
            </a:r>
          </a:p>
          <a:p>
            <a:r>
              <a:rPr lang="en-GB" dirty="0"/>
              <a:t>Almighty and ever-living God, you sent your only Son into the world to cast out the power of Satan, spirit of evil, to rescue man from the kingdom of darkness, and bring him into the splendour of your kingdom of light. We pray for this child: set him free from original sin, make him a temple of your glory, and send your Holy Spirit to dwell with him (her). </a:t>
            </a:r>
          </a:p>
          <a:p>
            <a:endParaRPr lang="en-GB" dirty="0"/>
          </a:p>
        </p:txBody>
      </p:sp>
      <p:sp>
        <p:nvSpPr>
          <p:cNvPr id="7" name="TextBox 6">
            <a:extLst>
              <a:ext uri="{FF2B5EF4-FFF2-40B4-BE49-F238E27FC236}">
                <a16:creationId xmlns:a16="http://schemas.microsoft.com/office/drawing/2014/main" id="{FEC348F8-ABD6-4148-A26A-5EBBE3138D93}"/>
              </a:ext>
            </a:extLst>
          </p:cNvPr>
          <p:cNvSpPr txBox="1"/>
          <p:nvPr/>
        </p:nvSpPr>
        <p:spPr>
          <a:xfrm>
            <a:off x="671355" y="978133"/>
            <a:ext cx="8073360" cy="954107"/>
          </a:xfrm>
          <a:prstGeom prst="rect">
            <a:avLst/>
          </a:prstGeom>
          <a:noFill/>
        </p:spPr>
        <p:txBody>
          <a:bodyPr wrap="square" rtlCol="0">
            <a:spAutoFit/>
          </a:bodyPr>
          <a:lstStyle/>
          <a:p>
            <a:pPr algn="ctr"/>
            <a:r>
              <a:rPr lang="en-GB" sz="2800" b="1" dirty="0">
                <a:latin typeface="+mj-lt"/>
              </a:rPr>
              <a:t>Significance of Baptism:  Cleansing from Original Sin</a:t>
            </a:r>
          </a:p>
        </p:txBody>
      </p:sp>
      <p:sp>
        <p:nvSpPr>
          <p:cNvPr id="9" name="Text Placeholder 5">
            <a:extLst>
              <a:ext uri="{FF2B5EF4-FFF2-40B4-BE49-F238E27FC236}">
                <a16:creationId xmlns:a16="http://schemas.microsoft.com/office/drawing/2014/main" id="{AB8B6EBD-F9AF-4A76-B834-D780859ADA88}"/>
              </a:ext>
            </a:extLst>
          </p:cNvPr>
          <p:cNvSpPr>
            <a:spLocks noGrp="1"/>
          </p:cNvSpPr>
          <p:nvPr>
            <p:ph type="body" sz="quarter" idx="13"/>
          </p:nvPr>
        </p:nvSpPr>
        <p:spPr>
          <a:xfrm>
            <a:off x="352949" y="649833"/>
            <a:ext cx="6048000" cy="167698"/>
          </a:xfrm>
        </p:spPr>
        <p:txBody>
          <a:bodyPr/>
          <a:lstStyle/>
          <a:p>
            <a:r>
              <a:rPr lang="en-GB" dirty="0"/>
              <a:t>Learning</a:t>
            </a:r>
          </a:p>
        </p:txBody>
      </p:sp>
      <p:pic>
        <p:nvPicPr>
          <p:cNvPr id="4" name="Picture 3">
            <a:extLst>
              <a:ext uri="{FF2B5EF4-FFF2-40B4-BE49-F238E27FC236}">
                <a16:creationId xmlns:a16="http://schemas.microsoft.com/office/drawing/2014/main" id="{AF9E0A49-C34A-4E48-9549-60D0CE5234B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08035" y="2689452"/>
            <a:ext cx="3708655" cy="3331095"/>
          </a:xfrm>
          <a:prstGeom prst="rect">
            <a:avLst/>
          </a:prstGeom>
        </p:spPr>
      </p:pic>
    </p:spTree>
    <p:extLst>
      <p:ext uri="{BB962C8B-B14F-4D97-AF65-F5344CB8AC3E}">
        <p14:creationId xmlns:p14="http://schemas.microsoft.com/office/powerpoint/2010/main" val="25905222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84B1AED-4093-4DB9-9AB5-3D168A9F6AAB}"/>
              </a:ext>
            </a:extLst>
          </p:cNvPr>
          <p:cNvSpPr>
            <a:spLocks noGrp="1"/>
          </p:cNvSpPr>
          <p:nvPr>
            <p:ph type="sldNum" sz="quarter" idx="12"/>
          </p:nvPr>
        </p:nvSpPr>
        <p:spPr/>
        <p:txBody>
          <a:bodyPr/>
          <a:lstStyle/>
          <a:p>
            <a:fld id="{5DE86334-23EC-43C1-B38B-9861E98188F3}" type="slidenum">
              <a:rPr lang="en-GB" smtClean="0"/>
              <a:t>17</a:t>
            </a:fld>
            <a:endParaRPr lang="en-GB"/>
          </a:p>
        </p:txBody>
      </p:sp>
      <p:sp>
        <p:nvSpPr>
          <p:cNvPr id="7" name="Text Placeholder 5">
            <a:extLst>
              <a:ext uri="{FF2B5EF4-FFF2-40B4-BE49-F238E27FC236}">
                <a16:creationId xmlns:a16="http://schemas.microsoft.com/office/drawing/2014/main" id="{4F025CA1-BA00-4CF5-BC78-D7CD19C3E3EC}"/>
              </a:ext>
            </a:extLst>
          </p:cNvPr>
          <p:cNvSpPr>
            <a:spLocks noGrp="1"/>
          </p:cNvSpPr>
          <p:nvPr>
            <p:ph type="body" sz="quarter" idx="13"/>
          </p:nvPr>
        </p:nvSpPr>
        <p:spPr>
          <a:xfrm>
            <a:off x="352949" y="649833"/>
            <a:ext cx="6048000" cy="167698"/>
          </a:xfrm>
        </p:spPr>
        <p:txBody>
          <a:bodyPr/>
          <a:lstStyle/>
          <a:p>
            <a:r>
              <a:rPr lang="en-GB" dirty="0"/>
              <a:t>Learning</a:t>
            </a:r>
          </a:p>
        </p:txBody>
      </p:sp>
      <p:sp>
        <p:nvSpPr>
          <p:cNvPr id="8" name="TextBox 7">
            <a:extLst>
              <a:ext uri="{FF2B5EF4-FFF2-40B4-BE49-F238E27FC236}">
                <a16:creationId xmlns:a16="http://schemas.microsoft.com/office/drawing/2014/main" id="{ED6D074C-B68E-4BBB-9200-62BC9C034190}"/>
              </a:ext>
            </a:extLst>
          </p:cNvPr>
          <p:cNvSpPr txBox="1"/>
          <p:nvPr/>
        </p:nvSpPr>
        <p:spPr>
          <a:xfrm>
            <a:off x="535320" y="1060693"/>
            <a:ext cx="8073360" cy="523220"/>
          </a:xfrm>
          <a:prstGeom prst="rect">
            <a:avLst/>
          </a:prstGeom>
          <a:noFill/>
        </p:spPr>
        <p:txBody>
          <a:bodyPr wrap="square" rtlCol="0">
            <a:spAutoFit/>
          </a:bodyPr>
          <a:lstStyle/>
          <a:p>
            <a:pPr algn="ctr"/>
            <a:r>
              <a:rPr lang="en-GB" sz="2800" b="1" dirty="0">
                <a:latin typeface="+mj-lt"/>
              </a:rPr>
              <a:t>Significance of Baptism: The Gift of Grace</a:t>
            </a:r>
          </a:p>
        </p:txBody>
      </p:sp>
      <p:pic>
        <p:nvPicPr>
          <p:cNvPr id="10" name="Picture 9">
            <a:extLst>
              <a:ext uri="{FF2B5EF4-FFF2-40B4-BE49-F238E27FC236}">
                <a16:creationId xmlns:a16="http://schemas.microsoft.com/office/drawing/2014/main" id="{077BB296-5E24-476F-A00A-E659BC406FAA}"/>
              </a:ext>
            </a:extLst>
          </p:cNvPr>
          <p:cNvPicPr>
            <a:picLocks noChangeAspect="1"/>
          </p:cNvPicPr>
          <p:nvPr/>
        </p:nvPicPr>
        <p:blipFill rotWithShape="1">
          <a:blip r:embed="rId3">
            <a:extLst>
              <a:ext uri="{28A0092B-C50C-407E-A947-70E740481C1C}">
                <a14:useLocalDpi xmlns:a14="http://schemas.microsoft.com/office/drawing/2010/main" val="0"/>
              </a:ext>
            </a:extLst>
          </a:blip>
          <a:srcRect r="30140"/>
          <a:stretch/>
        </p:blipFill>
        <p:spPr>
          <a:xfrm>
            <a:off x="2293620" y="2074387"/>
            <a:ext cx="4556760" cy="4346781"/>
          </a:xfrm>
          <a:prstGeom prst="rect">
            <a:avLst/>
          </a:prstGeom>
        </p:spPr>
      </p:pic>
    </p:spTree>
    <p:extLst>
      <p:ext uri="{BB962C8B-B14F-4D97-AF65-F5344CB8AC3E}">
        <p14:creationId xmlns:p14="http://schemas.microsoft.com/office/powerpoint/2010/main" val="42007855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2A8BA6F-A7D9-4DF2-9C55-839D97549BA6}"/>
              </a:ext>
            </a:extLst>
          </p:cNvPr>
          <p:cNvSpPr>
            <a:spLocks noGrp="1"/>
          </p:cNvSpPr>
          <p:nvPr>
            <p:ph type="sldNum" sz="quarter" idx="12"/>
          </p:nvPr>
        </p:nvSpPr>
        <p:spPr/>
        <p:txBody>
          <a:bodyPr/>
          <a:lstStyle/>
          <a:p>
            <a:fld id="{5DE86334-23EC-43C1-B38B-9861E98188F3}" type="slidenum">
              <a:rPr lang="en-GB" smtClean="0"/>
              <a:t>18</a:t>
            </a:fld>
            <a:endParaRPr lang="en-GB"/>
          </a:p>
        </p:txBody>
      </p:sp>
      <p:sp>
        <p:nvSpPr>
          <p:cNvPr id="5" name="TextBox 4">
            <a:extLst>
              <a:ext uri="{FF2B5EF4-FFF2-40B4-BE49-F238E27FC236}">
                <a16:creationId xmlns:a16="http://schemas.microsoft.com/office/drawing/2014/main" id="{D7EC6E5C-ACB7-4496-890A-48CAFEED04EC}"/>
              </a:ext>
            </a:extLst>
          </p:cNvPr>
          <p:cNvSpPr txBox="1"/>
          <p:nvPr/>
        </p:nvSpPr>
        <p:spPr>
          <a:xfrm>
            <a:off x="1503334" y="905232"/>
            <a:ext cx="7118650" cy="523220"/>
          </a:xfrm>
          <a:prstGeom prst="rect">
            <a:avLst/>
          </a:prstGeom>
          <a:noFill/>
        </p:spPr>
        <p:txBody>
          <a:bodyPr wrap="square" rtlCol="0">
            <a:spAutoFit/>
          </a:bodyPr>
          <a:lstStyle/>
          <a:p>
            <a:pPr algn="ctr"/>
            <a:r>
              <a:rPr lang="en-GB" sz="2800" b="1" dirty="0">
                <a:latin typeface="+mj-lt"/>
              </a:rPr>
              <a:t>Baptism in the Holy Spirit</a:t>
            </a:r>
          </a:p>
        </p:txBody>
      </p:sp>
      <p:sp>
        <p:nvSpPr>
          <p:cNvPr id="7" name="Rectangle 6">
            <a:extLst>
              <a:ext uri="{FF2B5EF4-FFF2-40B4-BE49-F238E27FC236}">
                <a16:creationId xmlns:a16="http://schemas.microsoft.com/office/drawing/2014/main" id="{65C79C7E-F82A-40E1-A679-56A5919589BE}"/>
              </a:ext>
            </a:extLst>
          </p:cNvPr>
          <p:cNvSpPr/>
          <p:nvPr/>
        </p:nvSpPr>
        <p:spPr>
          <a:xfrm>
            <a:off x="611639" y="1740817"/>
            <a:ext cx="4219441" cy="3970318"/>
          </a:xfrm>
          <a:prstGeom prst="rect">
            <a:avLst/>
          </a:prstGeom>
        </p:spPr>
        <p:txBody>
          <a:bodyPr wrap="square">
            <a:spAutoFit/>
          </a:bodyPr>
          <a:lstStyle/>
          <a:p>
            <a:r>
              <a:rPr lang="en-GB" b="1" dirty="0"/>
              <a:t>The Holy Spirit Comes at Pentecost</a:t>
            </a:r>
          </a:p>
          <a:p>
            <a:endParaRPr lang="en-GB" b="1" dirty="0"/>
          </a:p>
          <a:p>
            <a:r>
              <a:rPr lang="en-GB" dirty="0"/>
              <a:t>When the day of Pentecost came, they were all together in one place. </a:t>
            </a:r>
            <a:r>
              <a:rPr lang="en-GB" b="1" baseline="30000" dirty="0"/>
              <a:t> </a:t>
            </a:r>
            <a:r>
              <a:rPr lang="en-GB" dirty="0"/>
              <a:t>Suddenly a sound like the blowing of a violent wind came from heaven and filled the whole house where they were sitting. </a:t>
            </a:r>
            <a:r>
              <a:rPr lang="en-GB" b="1" baseline="30000" dirty="0"/>
              <a:t> </a:t>
            </a:r>
            <a:r>
              <a:rPr lang="en-GB" dirty="0"/>
              <a:t>They saw what seemed to be tongues of fire that separated and came to rest on each of them. </a:t>
            </a:r>
            <a:r>
              <a:rPr lang="en-GB" b="1" baseline="30000" dirty="0"/>
              <a:t> </a:t>
            </a:r>
            <a:r>
              <a:rPr lang="en-GB" dirty="0"/>
              <a:t>All of them were filled with the Holy Spirit and began to speak in other tongues as the Spirit enabled them.</a:t>
            </a:r>
          </a:p>
          <a:p>
            <a:r>
              <a:rPr lang="en-GB" dirty="0"/>
              <a:t>Acts 2:1-4</a:t>
            </a:r>
            <a:endParaRPr lang="en-GB" i="0" dirty="0">
              <a:effectLst/>
            </a:endParaRPr>
          </a:p>
        </p:txBody>
      </p:sp>
      <p:sp>
        <p:nvSpPr>
          <p:cNvPr id="10" name="Text Placeholder 5">
            <a:extLst>
              <a:ext uri="{FF2B5EF4-FFF2-40B4-BE49-F238E27FC236}">
                <a16:creationId xmlns:a16="http://schemas.microsoft.com/office/drawing/2014/main" id="{E795CFF0-3A87-4116-ABCB-D5C8A00D615D}"/>
              </a:ext>
            </a:extLst>
          </p:cNvPr>
          <p:cNvSpPr>
            <a:spLocks noGrp="1"/>
          </p:cNvSpPr>
          <p:nvPr>
            <p:ph type="body" sz="quarter" idx="13"/>
          </p:nvPr>
        </p:nvSpPr>
        <p:spPr>
          <a:xfrm>
            <a:off x="352949" y="649833"/>
            <a:ext cx="6048000" cy="167698"/>
          </a:xfrm>
        </p:spPr>
        <p:txBody>
          <a:bodyPr/>
          <a:lstStyle/>
          <a:p>
            <a:r>
              <a:rPr lang="en-GB" dirty="0"/>
              <a:t>Learning</a:t>
            </a:r>
          </a:p>
        </p:txBody>
      </p:sp>
      <p:pic>
        <p:nvPicPr>
          <p:cNvPr id="4" name="Picture 3">
            <a:extLst>
              <a:ext uri="{FF2B5EF4-FFF2-40B4-BE49-F238E27FC236}">
                <a16:creationId xmlns:a16="http://schemas.microsoft.com/office/drawing/2014/main" id="{09586C20-8B79-41B5-B842-A16ADA3B87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8897" y="1683852"/>
            <a:ext cx="3548896" cy="4621426"/>
          </a:xfrm>
          <a:prstGeom prst="rect">
            <a:avLst/>
          </a:prstGeom>
        </p:spPr>
      </p:pic>
      <p:sp>
        <p:nvSpPr>
          <p:cNvPr id="9" name="TextBox 8">
            <a:extLst>
              <a:ext uri="{FF2B5EF4-FFF2-40B4-BE49-F238E27FC236}">
                <a16:creationId xmlns:a16="http://schemas.microsoft.com/office/drawing/2014/main" id="{87CEA3AA-721F-40D6-9981-6E8B468988A6}"/>
              </a:ext>
            </a:extLst>
          </p:cNvPr>
          <p:cNvSpPr txBox="1"/>
          <p:nvPr/>
        </p:nvSpPr>
        <p:spPr>
          <a:xfrm>
            <a:off x="1563649" y="6023501"/>
            <a:ext cx="1370332" cy="369332"/>
          </a:xfrm>
          <a:prstGeom prst="rect">
            <a:avLst/>
          </a:prstGeom>
          <a:solidFill>
            <a:schemeClr val="tx2"/>
          </a:solidFill>
        </p:spPr>
        <p:txBody>
          <a:bodyPr wrap="square" rtlCol="0">
            <a:spAutoFit/>
          </a:bodyPr>
          <a:lstStyle/>
          <a:p>
            <a:r>
              <a:rPr lang="en-GB" dirty="0">
                <a:solidFill>
                  <a:schemeClr val="bg1"/>
                </a:solidFill>
              </a:rPr>
              <a:t>Glossolalia</a:t>
            </a:r>
          </a:p>
        </p:txBody>
      </p:sp>
    </p:spTree>
    <p:extLst>
      <p:ext uri="{BB962C8B-B14F-4D97-AF65-F5344CB8AC3E}">
        <p14:creationId xmlns:p14="http://schemas.microsoft.com/office/powerpoint/2010/main" val="6787745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13BA1F9-A39C-482C-A637-05E29927C83B}"/>
              </a:ext>
            </a:extLst>
          </p:cNvPr>
          <p:cNvSpPr>
            <a:spLocks noGrp="1"/>
          </p:cNvSpPr>
          <p:nvPr>
            <p:ph type="sldNum" sz="quarter" idx="12"/>
          </p:nvPr>
        </p:nvSpPr>
        <p:spPr/>
        <p:txBody>
          <a:bodyPr/>
          <a:lstStyle/>
          <a:p>
            <a:fld id="{5DE86334-23EC-43C1-B38B-9861E98188F3}" type="slidenum">
              <a:rPr lang="en-GB" smtClean="0"/>
              <a:t>19</a:t>
            </a:fld>
            <a:endParaRPr lang="en-GB"/>
          </a:p>
        </p:txBody>
      </p:sp>
      <p:sp>
        <p:nvSpPr>
          <p:cNvPr id="5" name="TextBox 4">
            <a:extLst>
              <a:ext uri="{FF2B5EF4-FFF2-40B4-BE49-F238E27FC236}">
                <a16:creationId xmlns:a16="http://schemas.microsoft.com/office/drawing/2014/main" id="{0EA80C85-5BFD-4BAE-B0FE-6735CDFAD4A3}"/>
              </a:ext>
            </a:extLst>
          </p:cNvPr>
          <p:cNvSpPr txBox="1"/>
          <p:nvPr/>
        </p:nvSpPr>
        <p:spPr>
          <a:xfrm>
            <a:off x="697423" y="1104023"/>
            <a:ext cx="7423688" cy="523220"/>
          </a:xfrm>
          <a:prstGeom prst="rect">
            <a:avLst/>
          </a:prstGeom>
          <a:noFill/>
        </p:spPr>
        <p:txBody>
          <a:bodyPr wrap="square" rtlCol="0">
            <a:spAutoFit/>
          </a:bodyPr>
          <a:lstStyle/>
          <a:p>
            <a:pPr algn="ctr"/>
            <a:r>
              <a:rPr lang="en-GB" sz="2800" b="1" dirty="0">
                <a:latin typeface="+mj-lt"/>
              </a:rPr>
              <a:t>What have we learnt?</a:t>
            </a:r>
          </a:p>
        </p:txBody>
      </p:sp>
      <p:sp>
        <p:nvSpPr>
          <p:cNvPr id="11" name="TextBox 10">
            <a:extLst>
              <a:ext uri="{FF2B5EF4-FFF2-40B4-BE49-F238E27FC236}">
                <a16:creationId xmlns:a16="http://schemas.microsoft.com/office/drawing/2014/main" id="{C7A0E3D4-694B-4931-9237-1F893002AFBC}"/>
              </a:ext>
            </a:extLst>
          </p:cNvPr>
          <p:cNvSpPr txBox="1"/>
          <p:nvPr/>
        </p:nvSpPr>
        <p:spPr>
          <a:xfrm>
            <a:off x="697423" y="2193116"/>
            <a:ext cx="7758753" cy="3416320"/>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GB" dirty="0"/>
              <a:t>Jesus was baptised by John the Baptist</a:t>
            </a:r>
            <a:endParaRPr lang="en-GB" dirty="0">
              <a:cs typeface="Arial"/>
            </a:endParaRPr>
          </a:p>
          <a:p>
            <a:pPr marL="285750" indent="-285750">
              <a:buFont typeface="Arial" panose="020B0604020202020204" pitchFamily="34" charset="0"/>
              <a:buChar char="•"/>
            </a:pPr>
            <a:r>
              <a:rPr lang="en-GB" dirty="0"/>
              <a:t>Baptism is a sacrament where Christians welcome a new person into the church family</a:t>
            </a:r>
          </a:p>
          <a:p>
            <a:pPr marL="285750" indent="-285750">
              <a:buFont typeface="Arial" panose="020B0604020202020204" pitchFamily="34" charset="0"/>
              <a:buChar char="•"/>
            </a:pPr>
            <a:r>
              <a:rPr lang="en-GB" dirty="0"/>
              <a:t>Parents, Godparents and the whole church community promise to bring the baby up as a Christian</a:t>
            </a:r>
            <a:endParaRPr lang="en-GB" dirty="0">
              <a:cs typeface="Arial"/>
            </a:endParaRPr>
          </a:p>
          <a:p>
            <a:pPr marL="285750" indent="-285750">
              <a:buFont typeface="Arial" panose="020B0604020202020204" pitchFamily="34" charset="0"/>
              <a:buChar char="•"/>
            </a:pPr>
            <a:r>
              <a:rPr lang="en-GB" dirty="0"/>
              <a:t>The baby has water poured over their head in the name of God, Father, Son and Holy Spirit</a:t>
            </a:r>
            <a:endParaRPr lang="en-GB" dirty="0">
              <a:cs typeface="Arial"/>
            </a:endParaRPr>
          </a:p>
          <a:p>
            <a:pPr marL="285750" indent="-285750">
              <a:buFont typeface="Arial" panose="020B0604020202020204" pitchFamily="34" charset="0"/>
              <a:buChar char="•"/>
            </a:pPr>
            <a:r>
              <a:rPr lang="en-GB" dirty="0"/>
              <a:t>Some Christians wait until a child is grown up and can chose to be baptised for themselves. This is called Believers' Baptism and can often involve full-immersion in water</a:t>
            </a:r>
            <a:endParaRPr lang="en-GB" dirty="0">
              <a:cs typeface="Arial"/>
            </a:endParaRPr>
          </a:p>
          <a:p>
            <a:pPr marL="285750" indent="-285750">
              <a:buFont typeface="Arial" panose="020B0604020202020204" pitchFamily="34" charset="0"/>
              <a:buChar char="•"/>
            </a:pPr>
            <a:r>
              <a:rPr lang="en-GB" dirty="0"/>
              <a:t>Charismatic Christians consider baptism in the Holy Spirit as important</a:t>
            </a:r>
            <a:endParaRPr lang="en-GB" dirty="0">
              <a:cs typeface="Arial"/>
            </a:endParaRPr>
          </a:p>
          <a:p>
            <a:endParaRPr lang="en-GB" dirty="0"/>
          </a:p>
        </p:txBody>
      </p:sp>
      <p:sp>
        <p:nvSpPr>
          <p:cNvPr id="9" name="Text Placeholder 5">
            <a:extLst>
              <a:ext uri="{FF2B5EF4-FFF2-40B4-BE49-F238E27FC236}">
                <a16:creationId xmlns:a16="http://schemas.microsoft.com/office/drawing/2014/main" id="{307E6206-8A70-4966-8967-854A717BA3C3}"/>
              </a:ext>
            </a:extLst>
          </p:cNvPr>
          <p:cNvSpPr>
            <a:spLocks noGrp="1"/>
          </p:cNvSpPr>
          <p:nvPr>
            <p:ph type="body" sz="quarter" idx="13"/>
          </p:nvPr>
        </p:nvSpPr>
        <p:spPr>
          <a:xfrm>
            <a:off x="352949" y="649833"/>
            <a:ext cx="6048000" cy="167698"/>
          </a:xfrm>
        </p:spPr>
        <p:txBody>
          <a:bodyPr/>
          <a:lstStyle/>
          <a:p>
            <a:r>
              <a:rPr lang="en-GB" dirty="0"/>
              <a:t>Learning</a:t>
            </a:r>
          </a:p>
        </p:txBody>
      </p:sp>
    </p:spTree>
    <p:extLst>
      <p:ext uri="{BB962C8B-B14F-4D97-AF65-F5344CB8AC3E}">
        <p14:creationId xmlns:p14="http://schemas.microsoft.com/office/powerpoint/2010/main" val="14776431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1980029"/>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rPr>
              <a:t>Thank you for downloading this resource. We hope that it has been a useful teaching tool in your classroom.</a:t>
            </a:r>
            <a:endParaRPr lang="en-GB">
              <a:solidFill>
                <a:schemeClr val="bg1"/>
              </a:solidFill>
              <a:cs typeface="Arial"/>
            </a:endParaRP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US">
              <a:solidFill>
                <a:schemeClr val="bg1"/>
              </a:solidFill>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65AD085-2535-4045-A6DE-22A551320D9D}"/>
              </a:ext>
            </a:extLst>
          </p:cNvPr>
          <p:cNvSpPr>
            <a:spLocks noGrp="1"/>
          </p:cNvSpPr>
          <p:nvPr>
            <p:ph type="sldNum" sz="quarter" idx="12"/>
          </p:nvPr>
        </p:nvSpPr>
        <p:spPr/>
        <p:txBody>
          <a:bodyPr/>
          <a:lstStyle/>
          <a:p>
            <a:fld id="{5DE86334-23EC-43C1-B38B-9861E98188F3}" type="slidenum">
              <a:rPr lang="en-GB" smtClean="0"/>
              <a:t>3</a:t>
            </a:fld>
            <a:endParaRPr lang="en-GB"/>
          </a:p>
        </p:txBody>
      </p:sp>
      <p:sp>
        <p:nvSpPr>
          <p:cNvPr id="6" name="Text Placeholder 5">
            <a:extLst>
              <a:ext uri="{FF2B5EF4-FFF2-40B4-BE49-F238E27FC236}">
                <a16:creationId xmlns:a16="http://schemas.microsoft.com/office/drawing/2014/main" id="{94CDD96C-7874-4227-AA56-E674AFDE5358}"/>
              </a:ext>
            </a:extLst>
          </p:cNvPr>
          <p:cNvSpPr>
            <a:spLocks noGrp="1"/>
          </p:cNvSpPr>
          <p:nvPr>
            <p:ph type="body" sz="quarter" idx="13"/>
          </p:nvPr>
        </p:nvSpPr>
        <p:spPr/>
        <p:txBody>
          <a:bodyPr/>
          <a:lstStyle/>
          <a:p>
            <a:r>
              <a:rPr lang="en-GB" dirty="0"/>
              <a:t>Learning</a:t>
            </a:r>
          </a:p>
        </p:txBody>
      </p:sp>
      <p:sp>
        <p:nvSpPr>
          <p:cNvPr id="9" name="TextBox 8">
            <a:extLst>
              <a:ext uri="{FF2B5EF4-FFF2-40B4-BE49-F238E27FC236}">
                <a16:creationId xmlns:a16="http://schemas.microsoft.com/office/drawing/2014/main" id="{E044774D-7B41-47D5-BEFD-F48B40867767}"/>
              </a:ext>
            </a:extLst>
          </p:cNvPr>
          <p:cNvSpPr txBox="1"/>
          <p:nvPr/>
        </p:nvSpPr>
        <p:spPr>
          <a:xfrm>
            <a:off x="615300" y="1087692"/>
            <a:ext cx="7886700" cy="954107"/>
          </a:xfrm>
          <a:prstGeom prst="rect">
            <a:avLst/>
          </a:prstGeom>
          <a:noFill/>
        </p:spPr>
        <p:txBody>
          <a:bodyPr wrap="square" lIns="91440" tIns="45720" rIns="91440" bIns="45720" rtlCol="0" anchor="t">
            <a:spAutoFit/>
          </a:bodyPr>
          <a:lstStyle/>
          <a:p>
            <a:pPr algn="ctr"/>
            <a:r>
              <a:rPr lang="en-US" sz="2800" b="1" dirty="0">
                <a:latin typeface="+mj-lt"/>
              </a:rPr>
              <a:t>Learning Objectives: to understand and explain why Christians </a:t>
            </a:r>
            <a:r>
              <a:rPr lang="en-US" sz="2800" b="1" dirty="0" err="1">
                <a:latin typeface="+mj-lt"/>
              </a:rPr>
              <a:t>practise</a:t>
            </a:r>
            <a:r>
              <a:rPr lang="en-US" sz="2800" b="1" dirty="0">
                <a:latin typeface="+mj-lt"/>
              </a:rPr>
              <a:t> Baptism</a:t>
            </a:r>
          </a:p>
        </p:txBody>
      </p:sp>
      <p:sp>
        <p:nvSpPr>
          <p:cNvPr id="10" name="TextBox 9">
            <a:extLst>
              <a:ext uri="{FF2B5EF4-FFF2-40B4-BE49-F238E27FC236}">
                <a16:creationId xmlns:a16="http://schemas.microsoft.com/office/drawing/2014/main" id="{916E609C-BD79-40E2-B0D0-4D39C15EC1E2}"/>
              </a:ext>
            </a:extLst>
          </p:cNvPr>
          <p:cNvSpPr txBox="1"/>
          <p:nvPr/>
        </p:nvSpPr>
        <p:spPr>
          <a:xfrm>
            <a:off x="1007389" y="2805193"/>
            <a:ext cx="7268705" cy="2031325"/>
          </a:xfrm>
          <a:prstGeom prst="rect">
            <a:avLst/>
          </a:prstGeom>
          <a:noFill/>
        </p:spPr>
        <p:txBody>
          <a:bodyPr wrap="square" lIns="91440" tIns="45720" rIns="91440" bIns="45720" rtlCol="0" anchor="t">
            <a:spAutoFit/>
          </a:bodyPr>
          <a:lstStyle/>
          <a:p>
            <a:r>
              <a:rPr lang="en-GB" dirty="0"/>
              <a:t>Today we will be able to:</a:t>
            </a:r>
          </a:p>
          <a:p>
            <a:pPr marL="285750" indent="-285750">
              <a:buFont typeface="Arial" panose="020B0604020202020204" pitchFamily="34" charset="0"/>
              <a:buChar char="•"/>
            </a:pPr>
            <a:r>
              <a:rPr lang="en-GB" dirty="0"/>
              <a:t>Understand why some Christians choose to baptise </a:t>
            </a:r>
            <a:r>
              <a:rPr lang="en-GB"/>
              <a:t>babies</a:t>
            </a:r>
          </a:p>
          <a:p>
            <a:pPr marL="285750" indent="-285750">
              <a:buFont typeface="Arial" panose="020B0604020202020204" pitchFamily="34" charset="0"/>
              <a:buChar char="•"/>
            </a:pPr>
            <a:r>
              <a:rPr lang="en-GB" dirty="0"/>
              <a:t>Understand why some Christians choose believers' </a:t>
            </a:r>
            <a:r>
              <a:rPr lang="en-GB"/>
              <a:t>baptism</a:t>
            </a:r>
            <a:endParaRPr lang="en-GB">
              <a:cs typeface="Arial"/>
            </a:endParaRPr>
          </a:p>
          <a:p>
            <a:pPr marL="285750" indent="-285750">
              <a:buFont typeface="Arial" panose="020B0604020202020204" pitchFamily="34" charset="0"/>
              <a:buChar char="•"/>
            </a:pPr>
            <a:r>
              <a:rPr lang="en-GB" dirty="0"/>
              <a:t>Explain what happens in infant and believers' baptism </a:t>
            </a:r>
            <a:r>
              <a:rPr lang="en-GB"/>
              <a:t>ceremonies</a:t>
            </a:r>
          </a:p>
          <a:p>
            <a:pPr marL="285750" indent="-285750">
              <a:buFont typeface="Arial" panose="020B0604020202020204" pitchFamily="34" charset="0"/>
              <a:buChar char="•"/>
            </a:pPr>
            <a:r>
              <a:rPr lang="en-GB" dirty="0"/>
              <a:t>Identify key symbols used in a baptism service and explain their meaning for Christians using appropriate </a:t>
            </a:r>
            <a:r>
              <a:rPr lang="en-GB"/>
              <a:t>language</a:t>
            </a:r>
          </a:p>
          <a:p>
            <a:pPr marL="285750" indent="-285750">
              <a:buFont typeface="Arial" panose="020B0604020202020204" pitchFamily="34" charset="0"/>
              <a:buChar char="•"/>
            </a:pPr>
            <a:r>
              <a:rPr lang="en-GB" dirty="0"/>
              <a:t>To consider the significance of baptism in the Holy Spirit</a:t>
            </a:r>
          </a:p>
        </p:txBody>
      </p:sp>
    </p:spTree>
    <p:extLst>
      <p:ext uri="{BB962C8B-B14F-4D97-AF65-F5344CB8AC3E}">
        <p14:creationId xmlns:p14="http://schemas.microsoft.com/office/powerpoint/2010/main" val="24994349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C4D1E47-BEA1-4FCC-9457-B5FC834F7E43}"/>
              </a:ext>
            </a:extLst>
          </p:cNvPr>
          <p:cNvSpPr>
            <a:spLocks noGrp="1"/>
          </p:cNvSpPr>
          <p:nvPr>
            <p:ph type="sldNum" sz="quarter" idx="12"/>
          </p:nvPr>
        </p:nvSpPr>
        <p:spPr/>
        <p:txBody>
          <a:bodyPr/>
          <a:lstStyle/>
          <a:p>
            <a:fld id="{5DE86334-23EC-43C1-B38B-9861E98188F3}" type="slidenum">
              <a:rPr lang="en-GB" smtClean="0"/>
              <a:t>4</a:t>
            </a:fld>
            <a:endParaRPr lang="en-GB"/>
          </a:p>
        </p:txBody>
      </p:sp>
      <p:sp>
        <p:nvSpPr>
          <p:cNvPr id="9" name="Text Placeholder 5">
            <a:extLst>
              <a:ext uri="{FF2B5EF4-FFF2-40B4-BE49-F238E27FC236}">
                <a16:creationId xmlns:a16="http://schemas.microsoft.com/office/drawing/2014/main" id="{F57F6C3C-9AD7-4C05-B9BD-CE4DE07CE7C3}"/>
              </a:ext>
            </a:extLst>
          </p:cNvPr>
          <p:cNvSpPr>
            <a:spLocks noGrp="1"/>
          </p:cNvSpPr>
          <p:nvPr>
            <p:ph type="body" sz="quarter" idx="13"/>
          </p:nvPr>
        </p:nvSpPr>
        <p:spPr>
          <a:xfrm>
            <a:off x="352949" y="649833"/>
            <a:ext cx="6048000" cy="167698"/>
          </a:xfrm>
        </p:spPr>
        <p:txBody>
          <a:bodyPr/>
          <a:lstStyle/>
          <a:p>
            <a:r>
              <a:rPr lang="en-GB" dirty="0"/>
              <a:t>Learning</a:t>
            </a:r>
          </a:p>
        </p:txBody>
      </p:sp>
      <p:pic>
        <p:nvPicPr>
          <p:cNvPr id="10" name="Picture 2" descr="https://upload.wikimedia.org/wikipedia/commons/thumb/1/1f/Baptism-of-Christ.jpg/1024px-Baptism-of-Christ.jpg">
            <a:extLst>
              <a:ext uri="{FF2B5EF4-FFF2-40B4-BE49-F238E27FC236}">
                <a16:creationId xmlns:a16="http://schemas.microsoft.com/office/drawing/2014/main" id="{F6314777-1CC5-418B-AE1A-180520A23ED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98968" y="1552219"/>
            <a:ext cx="6424576" cy="4906163"/>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a:extLst>
              <a:ext uri="{FF2B5EF4-FFF2-40B4-BE49-F238E27FC236}">
                <a16:creationId xmlns:a16="http://schemas.microsoft.com/office/drawing/2014/main" id="{A0DD6A70-D4C9-4210-A747-D4A5BDFBF05B}"/>
              </a:ext>
            </a:extLst>
          </p:cNvPr>
          <p:cNvSpPr>
            <a:spLocks noGrp="1"/>
          </p:cNvSpPr>
          <p:nvPr>
            <p:ph type="title"/>
          </p:nvPr>
        </p:nvSpPr>
        <p:spPr>
          <a:xfrm>
            <a:off x="366363" y="884758"/>
            <a:ext cx="8139248" cy="486842"/>
          </a:xfrm>
        </p:spPr>
        <p:txBody>
          <a:bodyPr/>
          <a:lstStyle/>
          <a:p>
            <a:pPr algn="ctr"/>
            <a:r>
              <a:rPr lang="en-GB" dirty="0"/>
              <a:t>Jesus’ baptism</a:t>
            </a:r>
          </a:p>
        </p:txBody>
      </p:sp>
    </p:spTree>
    <p:extLst>
      <p:ext uri="{BB962C8B-B14F-4D97-AF65-F5344CB8AC3E}">
        <p14:creationId xmlns:p14="http://schemas.microsoft.com/office/powerpoint/2010/main" val="2945263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86DCD-9139-4A03-9309-8795D3A2498C}"/>
              </a:ext>
            </a:extLst>
          </p:cNvPr>
          <p:cNvSpPr>
            <a:spLocks noGrp="1"/>
          </p:cNvSpPr>
          <p:nvPr>
            <p:ph type="title"/>
          </p:nvPr>
        </p:nvSpPr>
        <p:spPr>
          <a:xfrm>
            <a:off x="366363" y="884758"/>
            <a:ext cx="8139248" cy="578282"/>
          </a:xfrm>
        </p:spPr>
        <p:txBody>
          <a:bodyPr/>
          <a:lstStyle/>
          <a:p>
            <a:pPr algn="ctr"/>
            <a:r>
              <a:rPr lang="en-GB" dirty="0"/>
              <a:t>What is a sacrament?</a:t>
            </a:r>
          </a:p>
        </p:txBody>
      </p:sp>
      <p:sp>
        <p:nvSpPr>
          <p:cNvPr id="3" name="Content Placeholder 2">
            <a:extLst>
              <a:ext uri="{FF2B5EF4-FFF2-40B4-BE49-F238E27FC236}">
                <a16:creationId xmlns:a16="http://schemas.microsoft.com/office/drawing/2014/main" id="{DDA3AC14-D7E2-402A-9C13-EF857CB33F58}"/>
              </a:ext>
            </a:extLst>
          </p:cNvPr>
          <p:cNvSpPr>
            <a:spLocks noGrp="1"/>
          </p:cNvSpPr>
          <p:nvPr>
            <p:ph idx="1"/>
          </p:nvPr>
        </p:nvSpPr>
        <p:spPr>
          <a:xfrm>
            <a:off x="1043396" y="2062614"/>
            <a:ext cx="7057208" cy="3758228"/>
          </a:xfrm>
        </p:spPr>
        <p:txBody>
          <a:bodyPr>
            <a:normAutofit/>
          </a:bodyPr>
          <a:lstStyle/>
          <a:p>
            <a:r>
              <a:rPr lang="en-GB" sz="1800" dirty="0"/>
              <a:t>A sacrament is usually defined as </a:t>
            </a:r>
          </a:p>
          <a:p>
            <a:pPr algn="ctr"/>
            <a:r>
              <a:rPr lang="en-GB" sz="1800" dirty="0"/>
              <a:t>“An outward and visible sign of an inward and spiritual grace”.</a:t>
            </a:r>
          </a:p>
          <a:p>
            <a:endParaRPr lang="en-GB" sz="1800" dirty="0"/>
          </a:p>
          <a:p>
            <a:r>
              <a:rPr lang="en-GB" sz="1800" dirty="0"/>
              <a:t>It is </a:t>
            </a:r>
            <a:r>
              <a:rPr lang="en-GB" sz="1800" b="1" dirty="0"/>
              <a:t>outward and visible </a:t>
            </a:r>
            <a:r>
              <a:rPr lang="en-GB" sz="1800" dirty="0"/>
              <a:t>– a Christian ceremony which is clear to see.</a:t>
            </a:r>
          </a:p>
          <a:p>
            <a:r>
              <a:rPr lang="en-GB" sz="1800" dirty="0"/>
              <a:t>It is </a:t>
            </a:r>
            <a:r>
              <a:rPr lang="en-GB" sz="1800" b="1" dirty="0"/>
              <a:t>inward and spiritual </a:t>
            </a:r>
            <a:r>
              <a:rPr lang="en-GB" sz="1800" dirty="0"/>
              <a:t>– something also happens inside a person which affects their thoughts and feelings, bringing them closer to God.</a:t>
            </a:r>
          </a:p>
          <a:p>
            <a:r>
              <a:rPr lang="en-GB" sz="1800" dirty="0"/>
              <a:t>It is a </a:t>
            </a:r>
            <a:r>
              <a:rPr lang="en-GB" sz="1800" b="1" dirty="0"/>
              <a:t>grace</a:t>
            </a:r>
            <a:r>
              <a:rPr lang="en-GB" sz="1800" dirty="0"/>
              <a:t> – something good, a gift, sent by God.</a:t>
            </a:r>
          </a:p>
        </p:txBody>
      </p:sp>
      <p:sp>
        <p:nvSpPr>
          <p:cNvPr id="4" name="Text Placeholder 5">
            <a:extLst>
              <a:ext uri="{FF2B5EF4-FFF2-40B4-BE49-F238E27FC236}">
                <a16:creationId xmlns:a16="http://schemas.microsoft.com/office/drawing/2014/main" id="{B7507A20-EA33-4644-8D70-D3F0DADDB45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17218556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03FB5-3A86-4B5E-84FC-61C6A9EDE6D2}"/>
              </a:ext>
            </a:extLst>
          </p:cNvPr>
          <p:cNvSpPr>
            <a:spLocks noGrp="1"/>
          </p:cNvSpPr>
          <p:nvPr>
            <p:ph type="title"/>
          </p:nvPr>
        </p:nvSpPr>
        <p:spPr>
          <a:xfrm>
            <a:off x="2820003" y="1035058"/>
            <a:ext cx="3931317" cy="480594"/>
          </a:xfrm>
        </p:spPr>
        <p:txBody>
          <a:bodyPr/>
          <a:lstStyle/>
          <a:p>
            <a:r>
              <a:rPr lang="en-GB" dirty="0"/>
              <a:t>The Great Commission</a:t>
            </a:r>
          </a:p>
        </p:txBody>
      </p:sp>
      <p:sp>
        <p:nvSpPr>
          <p:cNvPr id="5" name="Slide Number Placeholder 4">
            <a:extLst>
              <a:ext uri="{FF2B5EF4-FFF2-40B4-BE49-F238E27FC236}">
                <a16:creationId xmlns:a16="http://schemas.microsoft.com/office/drawing/2014/main" id="{C21E3A85-CFEB-4625-9314-82D797D58F43}"/>
              </a:ext>
            </a:extLst>
          </p:cNvPr>
          <p:cNvSpPr>
            <a:spLocks noGrp="1"/>
          </p:cNvSpPr>
          <p:nvPr>
            <p:ph type="sldNum" sz="quarter" idx="12"/>
          </p:nvPr>
        </p:nvSpPr>
        <p:spPr/>
        <p:txBody>
          <a:bodyPr/>
          <a:lstStyle/>
          <a:p>
            <a:fld id="{5DE86334-23EC-43C1-B38B-9861E98188F3}" type="slidenum">
              <a:rPr lang="en-GB" smtClean="0"/>
              <a:t>6</a:t>
            </a:fld>
            <a:endParaRPr lang="en-GB"/>
          </a:p>
        </p:txBody>
      </p:sp>
      <p:pic>
        <p:nvPicPr>
          <p:cNvPr id="7" name="Picture 5">
            <a:extLst>
              <a:ext uri="{FF2B5EF4-FFF2-40B4-BE49-F238E27FC236}">
                <a16:creationId xmlns:a16="http://schemas.microsoft.com/office/drawing/2014/main" id="{CCF0FF94-34C3-44B7-9052-0552F5AD6C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2949" y="2150380"/>
            <a:ext cx="5512307" cy="3672562"/>
          </a:xfrm>
          <a:prstGeom prst="rect">
            <a:avLst/>
          </a:prstGeom>
        </p:spPr>
      </p:pic>
      <p:sp>
        <p:nvSpPr>
          <p:cNvPr id="8" name="Text Placeholder 5">
            <a:extLst>
              <a:ext uri="{FF2B5EF4-FFF2-40B4-BE49-F238E27FC236}">
                <a16:creationId xmlns:a16="http://schemas.microsoft.com/office/drawing/2014/main" id="{B3EE3CDE-8E8A-44E8-8384-EA8759774FD5}"/>
              </a:ext>
            </a:extLst>
          </p:cNvPr>
          <p:cNvSpPr>
            <a:spLocks noGrp="1"/>
          </p:cNvSpPr>
          <p:nvPr>
            <p:ph type="body" sz="quarter" idx="13"/>
          </p:nvPr>
        </p:nvSpPr>
        <p:spPr>
          <a:xfrm>
            <a:off x="352949" y="649833"/>
            <a:ext cx="6048000" cy="167698"/>
          </a:xfrm>
        </p:spPr>
        <p:txBody>
          <a:bodyPr/>
          <a:lstStyle/>
          <a:p>
            <a:r>
              <a:rPr lang="en-GB" dirty="0"/>
              <a:t>Learning</a:t>
            </a:r>
          </a:p>
        </p:txBody>
      </p:sp>
      <p:sp>
        <p:nvSpPr>
          <p:cNvPr id="9" name="TextBox 8">
            <a:extLst>
              <a:ext uri="{FF2B5EF4-FFF2-40B4-BE49-F238E27FC236}">
                <a16:creationId xmlns:a16="http://schemas.microsoft.com/office/drawing/2014/main" id="{17481655-D41A-4269-89C0-D7F64448D23E}"/>
              </a:ext>
            </a:extLst>
          </p:cNvPr>
          <p:cNvSpPr txBox="1"/>
          <p:nvPr/>
        </p:nvSpPr>
        <p:spPr>
          <a:xfrm>
            <a:off x="6235140" y="2832499"/>
            <a:ext cx="2386844" cy="2308324"/>
          </a:xfrm>
          <a:prstGeom prst="rect">
            <a:avLst/>
          </a:prstGeom>
          <a:noFill/>
        </p:spPr>
        <p:txBody>
          <a:bodyPr wrap="square" rtlCol="0">
            <a:spAutoFit/>
          </a:bodyPr>
          <a:lstStyle/>
          <a:p>
            <a:r>
              <a:rPr lang="en-GB" dirty="0"/>
              <a:t>Go therefore and make disciples of all nations, baptising them in the name of the Father and of the Son and of the Holy Spirit. </a:t>
            </a:r>
          </a:p>
          <a:p>
            <a:r>
              <a:rPr lang="en-GB" dirty="0"/>
              <a:t>Matthew 28:19 </a:t>
            </a:r>
          </a:p>
        </p:txBody>
      </p:sp>
    </p:spTree>
    <p:extLst>
      <p:ext uri="{BB962C8B-B14F-4D97-AF65-F5344CB8AC3E}">
        <p14:creationId xmlns:p14="http://schemas.microsoft.com/office/powerpoint/2010/main" val="37183099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61544E-9E35-4556-9CA1-F0EC3971FDC6}"/>
              </a:ext>
            </a:extLst>
          </p:cNvPr>
          <p:cNvSpPr>
            <a:spLocks noGrp="1"/>
          </p:cNvSpPr>
          <p:nvPr>
            <p:ph type="sldNum" sz="quarter" idx="12"/>
          </p:nvPr>
        </p:nvSpPr>
        <p:spPr/>
        <p:txBody>
          <a:bodyPr/>
          <a:lstStyle/>
          <a:p>
            <a:fld id="{5DE86334-23EC-43C1-B38B-9861E98188F3}" type="slidenum">
              <a:rPr lang="en-GB" smtClean="0"/>
              <a:t>7</a:t>
            </a:fld>
            <a:endParaRPr lang="en-GB"/>
          </a:p>
        </p:txBody>
      </p:sp>
      <p:sp>
        <p:nvSpPr>
          <p:cNvPr id="5" name="TextBox 4">
            <a:extLst>
              <a:ext uri="{FF2B5EF4-FFF2-40B4-BE49-F238E27FC236}">
                <a16:creationId xmlns:a16="http://schemas.microsoft.com/office/drawing/2014/main" id="{35C6598F-B862-4F05-82C6-A9B51B12A7A6}"/>
              </a:ext>
            </a:extLst>
          </p:cNvPr>
          <p:cNvSpPr txBox="1"/>
          <p:nvPr/>
        </p:nvSpPr>
        <p:spPr>
          <a:xfrm>
            <a:off x="887649" y="1171974"/>
            <a:ext cx="6809361" cy="523220"/>
          </a:xfrm>
          <a:prstGeom prst="rect">
            <a:avLst/>
          </a:prstGeom>
          <a:noFill/>
        </p:spPr>
        <p:txBody>
          <a:bodyPr wrap="square" rtlCol="0">
            <a:spAutoFit/>
          </a:bodyPr>
          <a:lstStyle/>
          <a:p>
            <a:pPr algn="ctr"/>
            <a:r>
              <a:rPr lang="en-GB" sz="2800" b="1" dirty="0">
                <a:latin typeface="+mj-lt"/>
              </a:rPr>
              <a:t>Different kinds of Baptism</a:t>
            </a:r>
          </a:p>
        </p:txBody>
      </p:sp>
      <p:sp>
        <p:nvSpPr>
          <p:cNvPr id="6" name="TextBox 5">
            <a:extLst>
              <a:ext uri="{FF2B5EF4-FFF2-40B4-BE49-F238E27FC236}">
                <a16:creationId xmlns:a16="http://schemas.microsoft.com/office/drawing/2014/main" id="{9B4068F0-DBCF-467F-A820-84D621E5F79D}"/>
              </a:ext>
            </a:extLst>
          </p:cNvPr>
          <p:cNvSpPr txBox="1"/>
          <p:nvPr/>
        </p:nvSpPr>
        <p:spPr>
          <a:xfrm>
            <a:off x="879253" y="2049637"/>
            <a:ext cx="7385494" cy="923330"/>
          </a:xfrm>
          <a:prstGeom prst="rect">
            <a:avLst/>
          </a:prstGeom>
          <a:noFill/>
        </p:spPr>
        <p:txBody>
          <a:bodyPr wrap="square" rtlCol="0">
            <a:spAutoFit/>
          </a:bodyPr>
          <a:lstStyle/>
          <a:p>
            <a:r>
              <a:rPr lang="en-GB" dirty="0"/>
              <a:t>Infant baptism – common in Anglican, Roman Catholic and Orthodox Christianity, as well as some branches of Protestantism. Sometimes called ‘Christening’.</a:t>
            </a:r>
          </a:p>
        </p:txBody>
      </p:sp>
      <p:sp>
        <p:nvSpPr>
          <p:cNvPr id="7" name="TextBox 6">
            <a:extLst>
              <a:ext uri="{FF2B5EF4-FFF2-40B4-BE49-F238E27FC236}">
                <a16:creationId xmlns:a16="http://schemas.microsoft.com/office/drawing/2014/main" id="{DC686A4E-7978-4669-88C4-20182226BC38}"/>
              </a:ext>
            </a:extLst>
          </p:cNvPr>
          <p:cNvSpPr txBox="1"/>
          <p:nvPr/>
        </p:nvSpPr>
        <p:spPr>
          <a:xfrm>
            <a:off x="887649" y="3238703"/>
            <a:ext cx="6939180" cy="646331"/>
          </a:xfrm>
          <a:prstGeom prst="rect">
            <a:avLst/>
          </a:prstGeom>
          <a:noFill/>
        </p:spPr>
        <p:txBody>
          <a:bodyPr wrap="square" rtlCol="0">
            <a:spAutoFit/>
          </a:bodyPr>
          <a:lstStyle/>
          <a:p>
            <a:r>
              <a:rPr lang="en-GB" dirty="0"/>
              <a:t>Believers' (adult) baptism – common in the Baptist and other branches of Protestantism</a:t>
            </a:r>
          </a:p>
        </p:txBody>
      </p:sp>
      <p:sp>
        <p:nvSpPr>
          <p:cNvPr id="8" name="TextBox 7">
            <a:extLst>
              <a:ext uri="{FF2B5EF4-FFF2-40B4-BE49-F238E27FC236}">
                <a16:creationId xmlns:a16="http://schemas.microsoft.com/office/drawing/2014/main" id="{8B9FD0F4-0467-4AD2-BD0E-B8E6A52F301B}"/>
              </a:ext>
            </a:extLst>
          </p:cNvPr>
          <p:cNvSpPr txBox="1"/>
          <p:nvPr/>
        </p:nvSpPr>
        <p:spPr>
          <a:xfrm>
            <a:off x="887649" y="4233567"/>
            <a:ext cx="6706410" cy="646331"/>
          </a:xfrm>
          <a:prstGeom prst="rect">
            <a:avLst/>
          </a:prstGeom>
          <a:noFill/>
        </p:spPr>
        <p:txBody>
          <a:bodyPr wrap="square" rtlCol="0">
            <a:spAutoFit/>
          </a:bodyPr>
          <a:lstStyle/>
          <a:p>
            <a:r>
              <a:rPr lang="en-GB" dirty="0"/>
              <a:t>Baptism in the Holy Spirit – common in the Pentecostal and Charismatic movements</a:t>
            </a:r>
          </a:p>
        </p:txBody>
      </p:sp>
      <p:sp>
        <p:nvSpPr>
          <p:cNvPr id="9" name="Text Placeholder 5">
            <a:extLst>
              <a:ext uri="{FF2B5EF4-FFF2-40B4-BE49-F238E27FC236}">
                <a16:creationId xmlns:a16="http://schemas.microsoft.com/office/drawing/2014/main" id="{2165211C-DD05-44CE-8868-844627D672FF}"/>
              </a:ext>
            </a:extLst>
          </p:cNvPr>
          <p:cNvSpPr>
            <a:spLocks noGrp="1"/>
          </p:cNvSpPr>
          <p:nvPr>
            <p:ph type="body" sz="quarter" idx="13"/>
          </p:nvPr>
        </p:nvSpPr>
        <p:spPr>
          <a:xfrm>
            <a:off x="352949" y="649833"/>
            <a:ext cx="6048000" cy="167698"/>
          </a:xfrm>
        </p:spPr>
        <p:txBody>
          <a:bodyPr/>
          <a:lstStyle/>
          <a:p>
            <a:r>
              <a:rPr lang="en-GB" dirty="0"/>
              <a:t>Learning</a:t>
            </a:r>
          </a:p>
        </p:txBody>
      </p:sp>
    </p:spTree>
    <p:extLst>
      <p:ext uri="{BB962C8B-B14F-4D97-AF65-F5344CB8AC3E}">
        <p14:creationId xmlns:p14="http://schemas.microsoft.com/office/powerpoint/2010/main" val="3425841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89928-D9CA-4FEC-9675-7E3DFA214047}"/>
              </a:ext>
            </a:extLst>
          </p:cNvPr>
          <p:cNvSpPr>
            <a:spLocks noGrp="1"/>
          </p:cNvSpPr>
          <p:nvPr>
            <p:ph type="title"/>
          </p:nvPr>
        </p:nvSpPr>
        <p:spPr>
          <a:xfrm>
            <a:off x="352949" y="975721"/>
            <a:ext cx="8139248" cy="517322"/>
          </a:xfrm>
        </p:spPr>
        <p:txBody>
          <a:bodyPr/>
          <a:lstStyle/>
          <a:p>
            <a:pPr algn="ctr"/>
            <a:r>
              <a:rPr lang="en-GB" dirty="0"/>
              <a:t>Significance of Baptism: A New Beginning</a:t>
            </a:r>
          </a:p>
        </p:txBody>
      </p:sp>
      <p:sp>
        <p:nvSpPr>
          <p:cNvPr id="5" name="Slide Number Placeholder 4">
            <a:extLst>
              <a:ext uri="{FF2B5EF4-FFF2-40B4-BE49-F238E27FC236}">
                <a16:creationId xmlns:a16="http://schemas.microsoft.com/office/drawing/2014/main" id="{765AD085-2535-4045-A6DE-22A551320D9D}"/>
              </a:ext>
            </a:extLst>
          </p:cNvPr>
          <p:cNvSpPr>
            <a:spLocks noGrp="1"/>
          </p:cNvSpPr>
          <p:nvPr>
            <p:ph type="sldNum" sz="quarter" idx="12"/>
          </p:nvPr>
        </p:nvSpPr>
        <p:spPr/>
        <p:txBody>
          <a:bodyPr/>
          <a:lstStyle/>
          <a:p>
            <a:fld id="{5DE86334-23EC-43C1-B38B-9861E98188F3}" type="slidenum">
              <a:rPr lang="en-GB" smtClean="0"/>
              <a:t>8</a:t>
            </a:fld>
            <a:endParaRPr lang="en-GB"/>
          </a:p>
        </p:txBody>
      </p:sp>
      <p:sp>
        <p:nvSpPr>
          <p:cNvPr id="6" name="Text Placeholder 5">
            <a:extLst>
              <a:ext uri="{FF2B5EF4-FFF2-40B4-BE49-F238E27FC236}">
                <a16:creationId xmlns:a16="http://schemas.microsoft.com/office/drawing/2014/main" id="{94CDD96C-7874-4227-AA56-E674AFDE5358}"/>
              </a:ext>
            </a:extLst>
          </p:cNvPr>
          <p:cNvSpPr>
            <a:spLocks noGrp="1"/>
          </p:cNvSpPr>
          <p:nvPr>
            <p:ph type="body" sz="quarter" idx="13"/>
          </p:nvPr>
        </p:nvSpPr>
        <p:spPr/>
        <p:txBody>
          <a:bodyPr/>
          <a:lstStyle/>
          <a:p>
            <a:r>
              <a:rPr lang="en-GB"/>
              <a:t>Learning</a:t>
            </a:r>
          </a:p>
        </p:txBody>
      </p:sp>
      <p:pic>
        <p:nvPicPr>
          <p:cNvPr id="7" name="Picture 4" descr="C:\Users\laura.arends\Desktop\Laura Arends_files\10687186_10152722198994792_3430949583269620272_n.jpg">
            <a:extLst>
              <a:ext uri="{FF2B5EF4-FFF2-40B4-BE49-F238E27FC236}">
                <a16:creationId xmlns:a16="http://schemas.microsoft.com/office/drawing/2014/main" id="{0A4DA315-14D6-4B2C-9120-C8A3722C511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603696" y="1651233"/>
            <a:ext cx="5936607" cy="4316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67710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421D66-05C5-47FB-9CF4-80A3618780CB}"/>
              </a:ext>
            </a:extLst>
          </p:cNvPr>
          <p:cNvSpPr>
            <a:spLocks noGrp="1"/>
          </p:cNvSpPr>
          <p:nvPr>
            <p:ph type="sldNum" sz="quarter" idx="12"/>
          </p:nvPr>
        </p:nvSpPr>
        <p:spPr/>
        <p:txBody>
          <a:bodyPr/>
          <a:lstStyle/>
          <a:p>
            <a:fld id="{5DE86334-23EC-43C1-B38B-9861E98188F3}" type="slidenum">
              <a:rPr lang="en-GB" smtClean="0"/>
              <a:t>9</a:t>
            </a:fld>
            <a:endParaRPr lang="en-GB"/>
          </a:p>
        </p:txBody>
      </p:sp>
      <p:sp>
        <p:nvSpPr>
          <p:cNvPr id="7" name="TextBox 6">
            <a:extLst>
              <a:ext uri="{FF2B5EF4-FFF2-40B4-BE49-F238E27FC236}">
                <a16:creationId xmlns:a16="http://schemas.microsoft.com/office/drawing/2014/main" id="{1467E01C-D3C5-49B9-89E8-81859B550EE0}"/>
              </a:ext>
            </a:extLst>
          </p:cNvPr>
          <p:cNvSpPr txBox="1"/>
          <p:nvPr/>
        </p:nvSpPr>
        <p:spPr>
          <a:xfrm>
            <a:off x="494669" y="1006871"/>
            <a:ext cx="4258492" cy="523220"/>
          </a:xfrm>
          <a:prstGeom prst="rect">
            <a:avLst/>
          </a:prstGeom>
          <a:noFill/>
        </p:spPr>
        <p:txBody>
          <a:bodyPr wrap="square" rtlCol="0">
            <a:spAutoFit/>
          </a:bodyPr>
          <a:lstStyle/>
          <a:p>
            <a:r>
              <a:rPr lang="en-GB" sz="2800" b="1" dirty="0">
                <a:latin typeface="+mj-lt"/>
              </a:rPr>
              <a:t>Believers' Baptism</a:t>
            </a:r>
          </a:p>
        </p:txBody>
      </p:sp>
      <p:pic>
        <p:nvPicPr>
          <p:cNvPr id="8" name="Picture 5">
            <a:extLst>
              <a:ext uri="{FF2B5EF4-FFF2-40B4-BE49-F238E27FC236}">
                <a16:creationId xmlns:a16="http://schemas.microsoft.com/office/drawing/2014/main" id="{778700F8-6CF5-4123-8467-29DF8E7706C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79329" y="2053226"/>
            <a:ext cx="3581188" cy="3240669"/>
          </a:xfrm>
          <a:prstGeom prst="rect">
            <a:avLst/>
          </a:prstGeom>
        </p:spPr>
      </p:pic>
      <p:sp>
        <p:nvSpPr>
          <p:cNvPr id="9" name="Text Placeholder 5">
            <a:extLst>
              <a:ext uri="{FF2B5EF4-FFF2-40B4-BE49-F238E27FC236}">
                <a16:creationId xmlns:a16="http://schemas.microsoft.com/office/drawing/2014/main" id="{8089D154-0C56-42A9-98B0-99B4B6F02038}"/>
              </a:ext>
            </a:extLst>
          </p:cNvPr>
          <p:cNvSpPr>
            <a:spLocks noGrp="1"/>
          </p:cNvSpPr>
          <p:nvPr>
            <p:ph type="body" sz="quarter" idx="13"/>
          </p:nvPr>
        </p:nvSpPr>
        <p:spPr>
          <a:xfrm>
            <a:off x="352949" y="649833"/>
            <a:ext cx="6048000" cy="167698"/>
          </a:xfrm>
        </p:spPr>
        <p:txBody>
          <a:bodyPr/>
          <a:lstStyle/>
          <a:p>
            <a:r>
              <a:rPr lang="en-GB" dirty="0"/>
              <a:t>Learning</a:t>
            </a:r>
          </a:p>
        </p:txBody>
      </p:sp>
      <p:pic>
        <p:nvPicPr>
          <p:cNvPr id="10" name="Picture 9">
            <a:extLst>
              <a:ext uri="{FF2B5EF4-FFF2-40B4-BE49-F238E27FC236}">
                <a16:creationId xmlns:a16="http://schemas.microsoft.com/office/drawing/2014/main" id="{AF0BDF33-4733-4481-ADE5-687FE829A1D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2269" y="2053226"/>
            <a:ext cx="4320892" cy="3240669"/>
          </a:xfrm>
          <a:prstGeom prst="rect">
            <a:avLst/>
          </a:prstGeom>
        </p:spPr>
      </p:pic>
    </p:spTree>
    <p:extLst>
      <p:ext uri="{BB962C8B-B14F-4D97-AF65-F5344CB8AC3E}">
        <p14:creationId xmlns:p14="http://schemas.microsoft.com/office/powerpoint/2010/main" val="3898712063"/>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6" ma:contentTypeDescription="Create a new document." ma:contentTypeScope="" ma:versionID="8baf188132d20b6baed1bab04a2cc971">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23a4e24bd45a2f036932d35601fe14a6"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7BB8CAB-F1D2-41EB-BE21-8BB73B964DF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F7079DF-1D04-4B81-BBC3-5F9C92BA2912}">
  <ds:schemaRef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purl.org/dc/terms/"/>
    <ds:schemaRef ds:uri="cf8bedca-0699-49e1-97e1-14424d7eca52"/>
    <ds:schemaRef ds:uri="http://schemas.microsoft.com/office/infopath/2007/PartnerControls"/>
    <ds:schemaRef ds:uri="40e3bd4d-ad2a-475f-b877-b0398ba3b99b"/>
    <ds:schemaRef ds:uri="http://www.w3.org/XML/1998/namespace"/>
  </ds:schemaRefs>
</ds:datastoreItem>
</file>

<file path=customXml/itemProps3.xml><?xml version="1.0" encoding="utf-8"?>
<ds:datastoreItem xmlns:ds="http://schemas.openxmlformats.org/officeDocument/2006/customXml" ds:itemID="{AD3736B9-988C-451A-B8A0-04E40832F1F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1006</TotalTime>
  <Words>6190</Words>
  <Application>Microsoft Office PowerPoint</Application>
  <PresentationFormat>On-screen Show (4:3)</PresentationFormat>
  <Paragraphs>379</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Open Sans</vt:lpstr>
      <vt:lpstr>Palatino</vt:lpstr>
      <vt:lpstr>Office Theme</vt:lpstr>
      <vt:lpstr>PowerPoint Presentation</vt:lpstr>
      <vt:lpstr>PowerPoint Presentation</vt:lpstr>
      <vt:lpstr>PowerPoint Presentation</vt:lpstr>
      <vt:lpstr>Jesus’ baptism</vt:lpstr>
      <vt:lpstr>What is a sacrament?</vt:lpstr>
      <vt:lpstr>The Great Commission</vt:lpstr>
      <vt:lpstr>PowerPoint Presentation</vt:lpstr>
      <vt:lpstr>Significance of Baptism: A New Beginning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129</cp:revision>
  <dcterms:created xsi:type="dcterms:W3CDTF">2019-02-11T11:01:41Z</dcterms:created>
  <dcterms:modified xsi:type="dcterms:W3CDTF">2022-08-18T08:07:45Z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2475600</vt:r8>
  </property>
  <property fmtid="{D5CDD505-2E9C-101B-9397-08002B2CF9AE}" pid="4" name="MediaServiceImageTags">
    <vt:lpwstr/>
  </property>
</Properties>
</file>