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9"/>
  </p:notesMasterIdLst>
  <p:sldIdLst>
    <p:sldId id="341" r:id="rId5"/>
    <p:sldId id="316" r:id="rId6"/>
    <p:sldId id="355" r:id="rId7"/>
    <p:sldId id="396" r:id="rId8"/>
    <p:sldId id="397" r:id="rId9"/>
    <p:sldId id="398" r:id="rId10"/>
    <p:sldId id="399" r:id="rId11"/>
    <p:sldId id="400" r:id="rId12"/>
    <p:sldId id="401" r:id="rId13"/>
    <p:sldId id="402" r:id="rId14"/>
    <p:sldId id="403" r:id="rId15"/>
    <p:sldId id="404" r:id="rId16"/>
    <p:sldId id="405" r:id="rId17"/>
    <p:sldId id="376"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Laura Arends" initials="LA [2]" lastIdx="1" clrIdx="6">
    <p:extLst>
      <p:ext uri="{19B8F6BF-5375-455C-9EA6-DF929625EA0E}">
        <p15:presenceInfo xmlns:p15="http://schemas.microsoft.com/office/powerpoint/2012/main" userId="S-1-5-21-1719820890-308836166-311576647-3502" providerId="AD"/>
      </p:ext>
    </p:extLst>
  </p:cmAuthor>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 id="3" name="Sian Shaw" initials="SS" lastIdx="14" clrIdx="2">
    <p:extLst>
      <p:ext uri="{19B8F6BF-5375-455C-9EA6-DF929625EA0E}">
        <p15:presenceInfo xmlns:p15="http://schemas.microsoft.com/office/powerpoint/2012/main" userId="S-1-5-21-1719820890-308836166-311576647-5490" providerId="AD"/>
      </p:ext>
    </p:extLst>
  </p:cmAuthor>
  <p:cmAuthor id="4" name="Grazyna Richmond" initials="GR" lastIdx="7" clrIdx="3">
    <p:extLst>
      <p:ext uri="{19B8F6BF-5375-455C-9EA6-DF929625EA0E}">
        <p15:presenceInfo xmlns:p15="http://schemas.microsoft.com/office/powerpoint/2012/main" userId="Grazyna Richmond" providerId="None"/>
      </p:ext>
    </p:extLst>
  </p:cmAuthor>
  <p:cmAuthor id="5" name="Grazyna Richmond" initials="GR [2]" lastIdx="4" clrIdx="4">
    <p:extLst>
      <p:ext uri="{19B8F6BF-5375-455C-9EA6-DF929625EA0E}">
        <p15:presenceInfo xmlns:p15="http://schemas.microsoft.com/office/powerpoint/2012/main" userId="S-1-5-21-1719820890-308836166-311576647-3638" providerId="AD"/>
      </p:ext>
    </p:extLst>
  </p:cmAuthor>
  <p:cmAuthor id="6" name="Elizabeth Cash" initials="EC" lastIdx="6" clrIdx="5">
    <p:extLst>
      <p:ext uri="{19B8F6BF-5375-455C-9EA6-DF929625EA0E}">
        <p15:presenceInfo xmlns:p15="http://schemas.microsoft.com/office/powerpoint/2012/main" userId="bcc1ae1252594c0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BF76FF-F805-29C8-BA04-B7DAC08E3BC8}" v="11" dt="2021-12-02T14:08:19.7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73" autoAdjust="0"/>
    <p:restoredTop sz="61326" autoAdjust="0"/>
  </p:normalViewPr>
  <p:slideViewPr>
    <p:cSldViewPr snapToGrid="0">
      <p:cViewPr varScale="1">
        <p:scale>
          <a:sx n="44" d="100"/>
          <a:sy n="44" d="100"/>
        </p:scale>
        <p:origin x="2154" y="5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u Cash" userId="S::lou.cash@westminster-abbey.org::86be4a58-c22e-4e67-b9c9-cb87f0968146" providerId="AD" clId="Web-{FEBF76FF-F805-29C8-BA04-B7DAC08E3BC8}"/>
    <pc:docChg chg="modSld sldOrd">
      <pc:chgData name="Lou Cash" userId="S::lou.cash@westminster-abbey.org::86be4a58-c22e-4e67-b9c9-cb87f0968146" providerId="AD" clId="Web-{FEBF76FF-F805-29C8-BA04-B7DAC08E3BC8}" dt="2021-12-02T14:08:19.700" v="8" actId="20577"/>
      <pc:docMkLst>
        <pc:docMk/>
      </pc:docMkLst>
      <pc:sldChg chg="modSp ord">
        <pc:chgData name="Lou Cash" userId="S::lou.cash@westminster-abbey.org::86be4a58-c22e-4e67-b9c9-cb87f0968146" providerId="AD" clId="Web-{FEBF76FF-F805-29C8-BA04-B7DAC08E3BC8}" dt="2021-12-02T14:08:19.700" v="8" actId="20577"/>
        <pc:sldMkLst>
          <pc:docMk/>
          <pc:sldMk cId="927207849" sldId="316"/>
        </pc:sldMkLst>
        <pc:spChg chg="mod">
          <ac:chgData name="Lou Cash" userId="S::lou.cash@westminster-abbey.org::86be4a58-c22e-4e67-b9c9-cb87f0968146" providerId="AD" clId="Web-{FEBF76FF-F805-29C8-BA04-B7DAC08E3BC8}" dt="2021-12-02T14:08:19.700" v="8" actId="20577"/>
          <ac:spMkLst>
            <pc:docMk/>
            <pc:sldMk cId="927207849" sldId="316"/>
            <ac:spMk id="11" creationId="{9DC6E8CD-F385-1742-8A3A-93E1A6C062F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02/12/2021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Public Domain </a:t>
            </a:r>
            <a:r>
              <a:rPr lang="en-US"/>
              <a:t>via Wikimedia Commons</a:t>
            </a:r>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0" dirty="0"/>
              <a:t>Teacher: Ask pupils to locate the different scenes within the Bayeux Tapestry. </a:t>
            </a:r>
          </a:p>
          <a:p>
            <a:pPr marL="0" indent="0">
              <a:buNone/>
            </a:pPr>
            <a:endParaRPr lang="en-US" dirty="0"/>
          </a:p>
          <a:p>
            <a:pPr marL="0" indent="0">
              <a:buNone/>
            </a:pPr>
            <a:r>
              <a:rPr lang="en-US" dirty="0"/>
              <a:t>St Edward the Confessor died in the Palace of Westminster on the night of the 5</a:t>
            </a:r>
            <a:r>
              <a:rPr lang="en-US" baseline="30000" dirty="0"/>
              <a:t>th</a:t>
            </a:r>
            <a:r>
              <a:rPr lang="en-US" dirty="0"/>
              <a:t> January 1066. His body was embalmed and taken to the newly consecrated church of Westminster Abbey. He was buried inside Westminster Abbey.  Anglo-Saxon kings claimed a special link to God through the anointing. The pouring of holy oil onto the head of the king symbolized God’s blessing on him. The Bayeux Tapestry shows the hand of God pointing to and perhaps blessing Westminster Abbey- the church built by St Edward the Confessor, his burial place and the place that would become the coronation church of future monarchs. Since St Edward the Confessor had died childless, the Witan (the king’s council) must decide who to offer the crown to next. </a:t>
            </a:r>
          </a:p>
          <a:p>
            <a:endParaRPr lang="en-GB" baseline="0" dirty="0"/>
          </a:p>
          <a:p>
            <a:r>
              <a:rPr lang="en-GB" baseline="0" dirty="0"/>
              <a:t>Image: </a:t>
            </a:r>
          </a:p>
          <a:p>
            <a:r>
              <a:rPr lang="en-GB" baseline="0" dirty="0"/>
              <a:t>Public Domain via Wikimedia Commons</a:t>
            </a:r>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25487641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Teacher: </a:t>
            </a:r>
            <a:r>
              <a:rPr lang="en-US" dirty="0"/>
              <a:t>The role of the Witan changed over time. What seems certain is that the Witan had the </a:t>
            </a:r>
            <a:r>
              <a:rPr lang="en-US" b="0" dirty="0"/>
              <a:t>power</a:t>
            </a:r>
            <a:r>
              <a:rPr lang="en-US" b="1" dirty="0"/>
              <a:t> </a:t>
            </a:r>
            <a:r>
              <a:rPr lang="en-US" dirty="0"/>
              <a:t>to choose a successor, even if in practice the crown usually passed to the eldest son of the previous king.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January 1066 there was no clear heir to the English throne. The Witan must choose St Edward the Confessor’s successor wisely. Their priority was to maintain the safety and security of England.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GB" baseline="0" dirty="0"/>
              <a:t>Image: </a:t>
            </a:r>
          </a:p>
          <a:p>
            <a:r>
              <a:rPr lang="en-GB" baseline="0" dirty="0"/>
              <a:t>Public Domain via Wikimedia Commons</a:t>
            </a:r>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36637476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Teacher: </a:t>
            </a:r>
            <a:r>
              <a:rPr lang="en-US" dirty="0"/>
              <a:t>Imagine you are a member of the Witan. Who would you choose?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Hand out “Who-would-you-choose-as-Edward's-successor-activity” worksheet. Ask pupils to read </a:t>
            </a:r>
            <a:r>
              <a:rPr lang="en-US" b="0" dirty="0"/>
              <a:t>the information about each claimant to the throne. Pupils may wish to refer to the information on the Anglo-Saxon Kings cards to help you with this activity.</a:t>
            </a:r>
          </a:p>
          <a:p>
            <a:endParaRPr lang="en-US" b="0" dirty="0"/>
          </a:p>
          <a:p>
            <a:r>
              <a:rPr lang="en-US" b="0" dirty="0"/>
              <a:t>Choose your preferred candidate for the throne. Write (and if time, some pupils could perform) a persuasive speech explaining why he would make the best king of England. Alternatively, this activity would work well as a class debate. </a:t>
            </a:r>
          </a:p>
          <a:p>
            <a:endParaRPr lang="en-US" b="0"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23643580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Teacher: Talk through the Witan’s reasons for selecting Harold Godwinson as the new king. </a:t>
            </a:r>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2109671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Teacher: Ask pupils to verbally provide answers and if time, or for homework, set the final question as </a:t>
            </a:r>
            <a:r>
              <a:rPr lang="en-US">
                <a:cs typeface="Calibri" panose="020F0502020204030204"/>
              </a:rPr>
              <a:t>a written task. </a:t>
            </a:r>
            <a:endParaRPr lang="en-US" dirty="0">
              <a:cs typeface="Calibri" panose="020F0502020204030204"/>
            </a:endParaRP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4095265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541400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Teacher: Ask pupils to discuss the mystery document with their partner. Take responses. </a:t>
            </a:r>
          </a:p>
          <a:p>
            <a:endParaRPr lang="en-US" b="0" dirty="0"/>
          </a:p>
          <a:p>
            <a:r>
              <a:rPr lang="en-US" dirty="0"/>
              <a:t>This is an extract from the ‘Bayeux Tapestry’- a piece of embroidery that tells the story of the Norman Conquest in 1066. It was made just a few years after William the Conqueror defeated Harold at the Battle of Hastings. </a:t>
            </a:r>
          </a:p>
          <a:p>
            <a:endParaRPr lang="en-US" dirty="0"/>
          </a:p>
          <a:p>
            <a:r>
              <a:rPr lang="en-US" dirty="0"/>
              <a:t>This scene shows St Edward the Confessor lying in bed, sick and near to death. Harold (the most powerful nobleman in England and Edward’s brother-in-law) sits beside him. Their hands are touching. A priest (probably Archbishop </a:t>
            </a:r>
            <a:r>
              <a:rPr lang="en-US" dirty="0" err="1"/>
              <a:t>Stigand</a:t>
            </a:r>
            <a:r>
              <a:rPr lang="en-US" dirty="0"/>
              <a:t>) stands on the other side of the bed. He is praying for the dying king. There are two women at the foot of the bed. One of the women is Queen Edith, the wife of St Edward the Confessor (and sister of Harold). Perhaps the other woman is her lady-in-waiting. We don’t know who the man behind St Edward the Confessor is. This scene depicts a key moment in English history.  St Edward the Confessor had ruled England for 25 years. Now he was dying and the country was thrown into crisis over who would succeed him. </a:t>
            </a:r>
          </a:p>
          <a:p>
            <a:endParaRPr lang="en-US" dirty="0"/>
          </a:p>
          <a:p>
            <a:r>
              <a:rPr lang="en-US" dirty="0"/>
              <a:t>Image: </a:t>
            </a:r>
          </a:p>
          <a:p>
            <a:r>
              <a:rPr lang="en-US" dirty="0"/>
              <a:t>Public Domain via Wikimedia Commons </a:t>
            </a:r>
          </a:p>
          <a:p>
            <a:endParaRPr lang="en-US" dirty="0"/>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7191230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Teacher: Check if pupils understand who decides the succession in the UK. </a:t>
            </a:r>
          </a:p>
          <a:p>
            <a:endParaRPr lang="en-US" b="0" dirty="0"/>
          </a:p>
          <a:p>
            <a:pPr marL="0" indent="0">
              <a:buFont typeface="Arial" panose="020B0604020202020204" pitchFamily="34" charset="0"/>
              <a:buNone/>
            </a:pPr>
            <a:r>
              <a:rPr lang="en-US" dirty="0"/>
              <a:t>Today the succession is hereditary. The oldest child of the monarch inherits the throne. Prior to 2011, it was the oldest son who inherited the throne automatically, even if he had an older sister. The succession is also regulated by Parliament. A king or queen cannot change the order of succession without Parliament’s agreement. The king or queen of the United Kingdom must follow the Protestant religion according to law. This is because the monarch is both the head of state and the head of the Church of England. Today, the order of succession is very clear and backed up by law. But the succession of kings and queens has not always been smooth. </a:t>
            </a:r>
            <a:endParaRPr lang="en-GB" baseline="0" dirty="0"/>
          </a:p>
          <a:p>
            <a:pPr marL="171450" indent="-171450">
              <a:buFont typeface="Arial" panose="020B0604020202020204" pitchFamily="34" charset="0"/>
              <a:buChar char="•"/>
            </a:pPr>
            <a:endParaRPr lang="en-GB" baseline="0" dirty="0"/>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33052227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a:t>Teacher: The royal family today can trace its origins back to Anglo-Saxon kings. However, the succession has not always been clear.  At times fighting has broken out over who should be the next king or queen. Why? Ask pupils to discuss </a:t>
            </a:r>
            <a:r>
              <a:rPr lang="en-US" dirty="0">
                <a:solidFill>
                  <a:schemeClr val="bg1"/>
                </a:solidFill>
              </a:rPr>
              <a:t>why the succession might not always have been as clear as it is today. </a:t>
            </a:r>
          </a:p>
          <a:p>
            <a:pPr marL="0" indent="0">
              <a:buFontTx/>
              <a:buNone/>
            </a:pPr>
            <a:endParaRPr lang="en-GB" baseline="0" dirty="0"/>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19268598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a:t>Teacher: Talk through reasons why the succession has not always been smooth. </a:t>
            </a:r>
          </a:p>
          <a:p>
            <a:pPr marL="0" indent="0">
              <a:buFontTx/>
              <a:buNone/>
            </a:pPr>
            <a:endParaRPr lang="en-US" dirty="0"/>
          </a:p>
          <a:p>
            <a:pPr marL="0" indent="0">
              <a:buFontTx/>
              <a:buNone/>
            </a:pPr>
            <a:r>
              <a:rPr lang="en-US" dirty="0"/>
              <a:t>1.The monarch died childless. [Click to reveal] Elizabeth I never married and had no children of her own. Her Scottish cousin James inherited the throne</a:t>
            </a:r>
          </a:p>
          <a:p>
            <a:pPr marL="0" indent="0">
              <a:buFontTx/>
              <a:buNone/>
            </a:pPr>
            <a:r>
              <a:rPr lang="en-US" dirty="0"/>
              <a:t>2. The succession has been suspended. [Click to reveal] English Civil War and execution of King Charles I followed by the rule of the Lord Protector Oliver Cromwell until the Restoration of Charles II</a:t>
            </a:r>
          </a:p>
          <a:p>
            <a:pPr marL="0" indent="0">
              <a:buFontTx/>
              <a:buNone/>
            </a:pPr>
            <a:r>
              <a:rPr lang="en-US" dirty="0"/>
              <a:t>3. The succession has been challenged by different members of the royal family. [Click to reveal] The Wars of the Roses were fought between to branches of the royal family: The House of Lancaster and the House of York. Henry Tudor of the House of Lancaster defeated the Yorkist King Richard III and went on to be crowned King Henry VII. </a:t>
            </a:r>
          </a:p>
          <a:p>
            <a:pPr marL="0" indent="0">
              <a:buFontTx/>
              <a:buNone/>
            </a:pPr>
            <a:endParaRPr lang="en-US" dirty="0"/>
          </a:p>
          <a:p>
            <a:pPr marL="0" indent="0">
              <a:buFontTx/>
              <a:buNone/>
            </a:pPr>
            <a:r>
              <a:rPr lang="en-US" dirty="0"/>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Portrait of Elizabeth I – ©2020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Burial stone of Oliver Cromwell – </a:t>
            </a:r>
            <a:r>
              <a:rPr lang="en-US" dirty="0"/>
              <a:t>©2020 Dean</a:t>
            </a:r>
            <a:r>
              <a:rPr lang="en-US" baseline="0" dirty="0"/>
              <a:t> &amp; Chapter of Westminster</a:t>
            </a:r>
            <a:endParaRPr lang="en-US" dirty="0"/>
          </a:p>
          <a:p>
            <a:r>
              <a:rPr lang="en-GB" baseline="0" dirty="0"/>
              <a:t>Henry VII funeral effigy head – ©2020 Dean &amp; Chapter of Westminster</a:t>
            </a:r>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38706362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Hand out “Anglo-Saxon-kings-card-activity” worksheet. The cards cover the period 978-1066 and begin with </a:t>
            </a:r>
            <a:r>
              <a:rPr lang="en-GB" sz="1200" b="0" i="0" u="none" strike="noStrike" kern="1200" dirty="0" err="1">
                <a:solidFill>
                  <a:schemeClr val="tx1"/>
                </a:solidFill>
                <a:effectLst/>
                <a:latin typeface="+mn-lt"/>
                <a:ea typeface="+mn-ea"/>
                <a:cs typeface="+mn-cs"/>
              </a:rPr>
              <a:t>Æthelred</a:t>
            </a:r>
            <a:r>
              <a:rPr lang="en-GB" sz="1200" b="0" i="0" u="none" strike="noStrike" kern="1200" dirty="0">
                <a:solidFill>
                  <a:schemeClr val="tx1"/>
                </a:solidFill>
                <a:effectLst/>
                <a:latin typeface="+mn-lt"/>
                <a:ea typeface="+mn-ea"/>
                <a:cs typeface="+mn-cs"/>
              </a:rPr>
              <a:t> the Unready (Edward’s father). </a:t>
            </a:r>
          </a:p>
          <a:p>
            <a:endParaRPr lang="en-GB" sz="1200" b="0" i="0" u="none" strike="noStrike" kern="1200" dirty="0">
              <a:solidFill>
                <a:schemeClr val="tx1"/>
              </a:solidFill>
              <a:effectLst/>
              <a:latin typeface="+mn-lt"/>
              <a:ea typeface="+mn-ea"/>
              <a:cs typeface="+mn-cs"/>
            </a:endParaRPr>
          </a:p>
          <a:p>
            <a:r>
              <a:rPr lang="en-US" dirty="0"/>
              <a:t>Encourage students to work out for themselves that the crown was usually passed down from father to son, usually although not always the first-born son. Some kings claimed the throne by right of conquest and some were invited to rule by the Witan (the king’s council).</a:t>
            </a:r>
          </a:p>
          <a:p>
            <a:endParaRPr lang="en-US" dirty="0"/>
          </a:p>
          <a:p>
            <a:r>
              <a:rPr lang="en-US" dirty="0"/>
              <a:t>[Click to reveal] box of succession information as a prompt to help students, when appropriate. </a:t>
            </a:r>
          </a:p>
          <a:p>
            <a:endParaRPr lang="en-US" dirty="0"/>
          </a:p>
          <a:p>
            <a:r>
              <a:rPr lang="en-US" dirty="0"/>
              <a:t>Students might find it easier to </a:t>
            </a:r>
            <a:r>
              <a:rPr lang="en-US" dirty="0" err="1"/>
              <a:t>colour</a:t>
            </a:r>
            <a:r>
              <a:rPr lang="en-US" dirty="0"/>
              <a:t>-code the cards and assign to previously discussed categories:</a:t>
            </a:r>
          </a:p>
          <a:p>
            <a:r>
              <a:rPr lang="en-US" dirty="0"/>
              <a:t>Son of king</a:t>
            </a:r>
          </a:p>
          <a:p>
            <a:r>
              <a:rPr lang="en-US" dirty="0"/>
              <a:t>Conquest</a:t>
            </a:r>
          </a:p>
          <a:p>
            <a:r>
              <a:rPr lang="en-US" dirty="0"/>
              <a:t>Chosen by royal council /Witan</a:t>
            </a:r>
          </a:p>
          <a:p>
            <a:r>
              <a:rPr lang="en-US" dirty="0"/>
              <a:t>Other</a:t>
            </a:r>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9984039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Teacher: </a:t>
            </a:r>
            <a:r>
              <a:rPr lang="en-US" dirty="0"/>
              <a:t>The mystery document at the start of the lesson showed St Edward the Confessor lying ill in bed inside the Palace of Westminster. </a:t>
            </a:r>
          </a:p>
          <a:p>
            <a:r>
              <a:rPr lang="en-US" sz="1200" kern="1200" dirty="0">
                <a:solidFill>
                  <a:schemeClr val="tx1"/>
                </a:solidFill>
                <a:effectLst/>
                <a:latin typeface="+mn-lt"/>
                <a:ea typeface="+mn-ea"/>
                <a:cs typeface="+mn-cs"/>
              </a:rPr>
              <a:t>This is a modern artist’s impression showing the Palace of Westminster and Westminster Abbey, as they may have looked in the 11</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century at the time St Edward the Confessor lived. He was responsible for building both. </a:t>
            </a:r>
            <a:r>
              <a:rPr lang="en-GB" sz="1200" kern="1200">
                <a:solidFill>
                  <a:schemeClr val="tx1"/>
                </a:solidFill>
                <a:effectLst/>
                <a:latin typeface="+mn-lt"/>
                <a:ea typeface="+mn-ea"/>
                <a:cs typeface="+mn-cs"/>
              </a:rPr>
              <a:t>It is important to note that St Edward the Confessor’s involvement in the creation of these buildings and their neighbouring location demonstrates the start of a powerful connection between church and state. </a:t>
            </a:r>
          </a:p>
          <a:p>
            <a:endParaRPr lang="en-US" dirty="0"/>
          </a:p>
          <a:p>
            <a:r>
              <a:rPr lang="en-US" dirty="0"/>
              <a:t>St Edward the Confessor had spent a fortune building Westminster Abbey on the site of a smaller monastery. It was the first building in England to be built in the Norman (or Romanesque) style. Although he ruled England as king for 25 years, his succession had not been smooth. His father, King </a:t>
            </a:r>
            <a:r>
              <a:rPr lang="en-GB" sz="1200" b="0" i="0" u="none" strike="noStrike" kern="1200" dirty="0">
                <a:solidFill>
                  <a:schemeClr val="tx1"/>
                </a:solidFill>
                <a:effectLst/>
                <a:latin typeface="+mn-lt"/>
                <a:ea typeface="+mn-ea"/>
                <a:cs typeface="+mn-cs"/>
              </a:rPr>
              <a:t>Æ</a:t>
            </a:r>
            <a:r>
              <a:rPr lang="en-US" dirty="0" err="1"/>
              <a:t>thelred</a:t>
            </a:r>
            <a:r>
              <a:rPr lang="en-US" dirty="0"/>
              <a:t> was forced to flee after the Danish King Sweyn’s invasion of England. St Edward the Confessor lived in exile in Normandy under the protection of his cousin Duke Robert of Normandy (William the Conqueror’s father). He spent 25 years living in Normandy before returning as heir to the throne of England in 1041. The Norman influence on St Edward the Confessor can be seen in this building project.</a:t>
            </a:r>
          </a:p>
          <a:p>
            <a:endParaRPr lang="en-US" dirty="0"/>
          </a:p>
          <a:p>
            <a:r>
              <a:rPr lang="en-US" dirty="0"/>
              <a:t>St Edward the Confessor had envisioned his great Abbey as his final resting place. He had planned his death well, but the succession was less well planned. Some historians have described this as a ‘succession crisis’.</a:t>
            </a:r>
          </a:p>
          <a:p>
            <a:endParaRPr lang="en-US" dirty="0"/>
          </a:p>
          <a:p>
            <a:r>
              <a:rPr lang="en-US" b="0" dirty="0"/>
              <a:t>Discuss with the class: Why was there a succession crisis at the end of his reign? </a:t>
            </a:r>
          </a:p>
          <a:p>
            <a:r>
              <a:rPr lang="en-US" dirty="0"/>
              <a:t>St Edward the Confessor and Edith had no children. There was no clear heir. Possibly they tried to have children but were unable to. Some historians have suggested that St Edward the Confessor chose not to have a physical relationship with Edith perhaps to prove his devotion to God. No one really knows. St Edward the Confessor’s lack of son and heir caused a succession crisis as different claimants to the throne stepped forward.</a:t>
            </a:r>
          </a:p>
          <a:p>
            <a:endParaRPr lang="en-US" dirty="0"/>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US"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25159418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dirty="0"/>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title goes here</a:t>
            </a:r>
          </a:p>
          <a:p>
            <a:r>
              <a:rPr lang="en-US" dirty="0"/>
              <a:t>Date </a:t>
            </a:r>
          </a:p>
        </p:txBody>
      </p:sp>
      <p:sp>
        <p:nvSpPr>
          <p:cNvPr id="5" name="Footer Placeholder 4"/>
          <p:cNvSpPr>
            <a:spLocks noGrp="1"/>
          </p:cNvSpPr>
          <p:nvPr>
            <p:ph type="ftr" sz="quarter" idx="11"/>
          </p:nvPr>
        </p:nvSpPr>
        <p:spPr/>
        <p:txBody>
          <a:bodyPr/>
          <a:lstStyle/>
          <a:p>
            <a:r>
              <a:rPr lang="en-GB" dirty="0"/>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dirty="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dirty="0"/>
              <a:t>Click to add subheading</a:t>
            </a:r>
            <a:endParaRPr lang="en-GB" dirty="0"/>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dirty="0"/>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dirty="0"/>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dirty="0"/>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dirty="0"/>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dirty="0"/>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dirty="0"/>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dirty="0"/>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dirty="0"/>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dirty="0"/>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dirty="0"/>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dirty="0"/>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dirty="0"/>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dirty="0"/>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dirty="0"/>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dirty="0"/>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dirty="0"/>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dirty="0"/>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dirty="0"/>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dirty="0"/>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dirty="0"/>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dirty="0"/>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dirty="0"/>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dirty="0"/>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dirty="0"/>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dirty="0"/>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dirty="0"/>
              <a:t>Thank you.</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dirty="0"/>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dirty="0"/>
              <a:t>Facebook</a:t>
            </a:r>
          </a:p>
          <a:p>
            <a:pPr lvl="0"/>
            <a:r>
              <a:rPr lang="en-US" dirty="0"/>
              <a:t>Twitter</a:t>
            </a:r>
          </a:p>
          <a:p>
            <a:pPr lvl="0"/>
            <a:r>
              <a:rPr lang="en-US" dirty="0"/>
              <a:t>Insta</a:t>
            </a:r>
          </a:p>
          <a:p>
            <a:pPr lvl="0"/>
            <a:r>
              <a:rPr lang="en-US" dirty="0"/>
              <a:t>YouTube</a:t>
            </a:r>
          </a:p>
          <a:p>
            <a:pPr lvl="0"/>
            <a:r>
              <a:rPr lang="en-US" dirty="0"/>
              <a:t>Tumbler</a:t>
            </a:r>
          </a:p>
          <a:p>
            <a:pPr lvl="0"/>
            <a:r>
              <a:rPr lang="en-US" dirty="0"/>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hqprint">
              <a:extLst>
                <a:ext uri="{28A0092B-C50C-407E-A947-70E740481C1C}">
                  <a14:useLocalDpi xmlns:a14="http://schemas.microsoft.com/office/drawing/2010/main" val="0"/>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dirty="0"/>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dirty="0"/>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dirty="0"/>
              <a:t>Main divider heading.</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endParaRPr lang="en-GB" dirty="0"/>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dirty="0"/>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hqprint">
            <a:extLst>
              <a:ext uri="{28A0092B-C50C-407E-A947-70E740481C1C}">
                <a14:useLocalDpi xmlns:a14="http://schemas.microsoft.com/office/drawing/2010/main" val="0"/>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15.xml"/><Relationship Id="rId5" Type="http://schemas.openxmlformats.org/officeDocument/2006/relationships/image" Target="../media/image17.jpg"/><Relationship Id="rId4" Type="http://schemas.openxmlformats.org/officeDocument/2006/relationships/image" Target="../media/image16.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6000" r="-36000"/>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©2020 Dean and Chapter of Westminster</a:t>
            </a:r>
          </a:p>
        </p:txBody>
      </p:sp>
      <p:sp>
        <p:nvSpPr>
          <p:cNvPr id="9" name="TextBox 8"/>
          <p:cNvSpPr txBox="1"/>
          <p:nvPr/>
        </p:nvSpPr>
        <p:spPr>
          <a:xfrm>
            <a:off x="194689" y="1136073"/>
            <a:ext cx="7032588" cy="954107"/>
          </a:xfrm>
          <a:prstGeom prst="rect">
            <a:avLst/>
          </a:prstGeom>
          <a:solidFill>
            <a:schemeClr val="tx2"/>
          </a:solidFill>
        </p:spPr>
        <p:txBody>
          <a:bodyPr wrap="square" rtlCol="0">
            <a:spAutoFit/>
          </a:bodyPr>
          <a:lstStyle/>
          <a:p>
            <a:r>
              <a:rPr lang="en-GB" sz="2800" b="1" dirty="0">
                <a:solidFill>
                  <a:schemeClr val="bg1"/>
                </a:solidFill>
                <a:latin typeface="+mj-lt"/>
              </a:rPr>
              <a:t>Death of St Edward the Confessor: </a:t>
            </a:r>
          </a:p>
          <a:p>
            <a:r>
              <a:rPr lang="en-GB" sz="2800" b="1" dirty="0">
                <a:solidFill>
                  <a:schemeClr val="bg1"/>
                </a:solidFill>
                <a:latin typeface="+mj-lt"/>
              </a:rPr>
              <a:t>why was there a succession crisis in 1066?</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ADA3C90D-F29E-49A7-B4F9-A07E665FA221}"/>
              </a:ext>
            </a:extLst>
          </p:cNvPr>
          <p:cNvSpPr>
            <a:spLocks noGrp="1"/>
          </p:cNvSpPr>
          <p:nvPr>
            <p:ph type="title"/>
          </p:nvPr>
        </p:nvSpPr>
        <p:spPr>
          <a:xfrm>
            <a:off x="399490" y="846217"/>
            <a:ext cx="8139248" cy="612437"/>
          </a:xfrm>
        </p:spPr>
        <p:txBody>
          <a:bodyPr/>
          <a:lstStyle/>
          <a:p>
            <a:pPr algn="ctr"/>
            <a:r>
              <a:rPr lang="en-US" dirty="0"/>
              <a:t>The death of St Edward the Confessor</a:t>
            </a:r>
          </a:p>
        </p:txBody>
      </p:sp>
      <p:sp>
        <p:nvSpPr>
          <p:cNvPr id="6" name="TextBox 5">
            <a:extLst>
              <a:ext uri="{FF2B5EF4-FFF2-40B4-BE49-F238E27FC236}">
                <a16:creationId xmlns:a16="http://schemas.microsoft.com/office/drawing/2014/main" id="{30E2B046-ED08-40C8-98DC-BE44BAB3FF6E}"/>
              </a:ext>
            </a:extLst>
          </p:cNvPr>
          <p:cNvSpPr txBox="1"/>
          <p:nvPr/>
        </p:nvSpPr>
        <p:spPr>
          <a:xfrm>
            <a:off x="263646" y="5260825"/>
            <a:ext cx="8669339" cy="1477328"/>
          </a:xfrm>
          <a:prstGeom prst="rect">
            <a:avLst/>
          </a:prstGeom>
          <a:solidFill>
            <a:schemeClr val="tx2"/>
          </a:solidFill>
        </p:spPr>
        <p:txBody>
          <a:bodyPr wrap="square" rtlCol="0">
            <a:spAutoFit/>
          </a:bodyPr>
          <a:lstStyle/>
          <a:p>
            <a:r>
              <a:rPr lang="en-US" dirty="0">
                <a:solidFill>
                  <a:schemeClr val="bg1"/>
                </a:solidFill>
              </a:rPr>
              <a:t>Can you locate the following scenes from the Bayeux Tapestry?</a:t>
            </a:r>
          </a:p>
          <a:p>
            <a:pPr marL="285750" indent="-285750">
              <a:buFont typeface="Arial" panose="020B0604020202020204" pitchFamily="34" charset="0"/>
              <a:buChar char="•"/>
            </a:pPr>
            <a:r>
              <a:rPr lang="en-US" dirty="0">
                <a:solidFill>
                  <a:schemeClr val="bg1"/>
                </a:solidFill>
              </a:rPr>
              <a:t>St Edward the Confessor’s coffin</a:t>
            </a:r>
          </a:p>
          <a:p>
            <a:pPr marL="285750" indent="-285750">
              <a:buFont typeface="Arial" panose="020B0604020202020204" pitchFamily="34" charset="0"/>
              <a:buChar char="•"/>
            </a:pPr>
            <a:r>
              <a:rPr lang="en-US" dirty="0">
                <a:solidFill>
                  <a:schemeClr val="bg1"/>
                </a:solidFill>
              </a:rPr>
              <a:t>A group of noble men (the Witan) walking in the funeral procession?</a:t>
            </a:r>
          </a:p>
          <a:p>
            <a:pPr marL="285750" indent="-285750">
              <a:buFont typeface="Arial" panose="020B0604020202020204" pitchFamily="34" charset="0"/>
              <a:buChar char="•"/>
            </a:pPr>
            <a:r>
              <a:rPr lang="en-US" dirty="0">
                <a:solidFill>
                  <a:schemeClr val="bg1"/>
                </a:solidFill>
              </a:rPr>
              <a:t>A man placing a weather- vane on the newly built church of Westminster Abbey</a:t>
            </a:r>
          </a:p>
          <a:p>
            <a:pPr marL="285750" indent="-285750">
              <a:buFont typeface="Arial" panose="020B0604020202020204" pitchFamily="34" charset="0"/>
              <a:buChar char="•"/>
            </a:pPr>
            <a:r>
              <a:rPr lang="en-US" dirty="0">
                <a:solidFill>
                  <a:schemeClr val="bg1"/>
                </a:solidFill>
              </a:rPr>
              <a:t>A hand in the sky pointing to Westminster Abbey. What could this symbolize?</a:t>
            </a:r>
          </a:p>
        </p:txBody>
      </p:sp>
      <p:pic>
        <p:nvPicPr>
          <p:cNvPr id="13" name="Content Placeholder 12">
            <a:extLst>
              <a:ext uri="{FF2B5EF4-FFF2-40B4-BE49-F238E27FC236}">
                <a16:creationId xmlns:a16="http://schemas.microsoft.com/office/drawing/2014/main" id="{0F14EFEE-C250-4AB1-A13B-E01CAA72869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93325" y="1604451"/>
            <a:ext cx="8009979" cy="3495462"/>
          </a:xfrm>
        </p:spPr>
      </p:pic>
    </p:spTree>
    <p:extLst>
      <p:ext uri="{BB962C8B-B14F-4D97-AF65-F5344CB8AC3E}">
        <p14:creationId xmlns:p14="http://schemas.microsoft.com/office/powerpoint/2010/main" val="34845836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5F0A4CFE-6808-4C91-90DC-342BD7B074E8}"/>
              </a:ext>
            </a:extLst>
          </p:cNvPr>
          <p:cNvSpPr>
            <a:spLocks noGrp="1"/>
          </p:cNvSpPr>
          <p:nvPr>
            <p:ph type="title"/>
          </p:nvPr>
        </p:nvSpPr>
        <p:spPr>
          <a:xfrm>
            <a:off x="502376" y="983676"/>
            <a:ext cx="8139248" cy="502868"/>
          </a:xfrm>
        </p:spPr>
        <p:txBody>
          <a:bodyPr/>
          <a:lstStyle/>
          <a:p>
            <a:pPr algn="ctr"/>
            <a:r>
              <a:rPr lang="en-US" dirty="0"/>
              <a:t>What was the role of the Witan?</a:t>
            </a:r>
          </a:p>
        </p:txBody>
      </p:sp>
      <p:sp>
        <p:nvSpPr>
          <p:cNvPr id="5" name="Content Placeholder 2">
            <a:extLst>
              <a:ext uri="{FF2B5EF4-FFF2-40B4-BE49-F238E27FC236}">
                <a16:creationId xmlns:a16="http://schemas.microsoft.com/office/drawing/2014/main" id="{226DA1DF-CFF7-4384-A75C-E689144D42A9}"/>
              </a:ext>
            </a:extLst>
          </p:cNvPr>
          <p:cNvSpPr>
            <a:spLocks noGrp="1"/>
          </p:cNvSpPr>
          <p:nvPr>
            <p:ph idx="1"/>
          </p:nvPr>
        </p:nvSpPr>
        <p:spPr>
          <a:xfrm>
            <a:off x="6464614" y="2451202"/>
            <a:ext cx="2450786" cy="3270045"/>
          </a:xfrm>
        </p:spPr>
        <p:txBody>
          <a:bodyPr>
            <a:normAutofit/>
          </a:bodyPr>
          <a:lstStyle/>
          <a:p>
            <a:pPr marL="342900" indent="-342900">
              <a:buFont typeface="Arial" panose="020B0604020202020204" pitchFamily="34" charset="0"/>
              <a:buChar char="•"/>
            </a:pPr>
            <a:r>
              <a:rPr lang="en-US" sz="1900" dirty="0"/>
              <a:t>To advise the King</a:t>
            </a:r>
          </a:p>
          <a:p>
            <a:pPr marL="342900" indent="-342900">
              <a:buFont typeface="Arial" panose="020B0604020202020204" pitchFamily="34" charset="0"/>
              <a:buChar char="•"/>
            </a:pPr>
            <a:endParaRPr lang="en-US" sz="1900" dirty="0"/>
          </a:p>
          <a:p>
            <a:pPr marL="342900" indent="-342900">
              <a:buFont typeface="Arial" panose="020B0604020202020204" pitchFamily="34" charset="0"/>
              <a:buChar char="•"/>
            </a:pPr>
            <a:r>
              <a:rPr lang="en-US" sz="1900" dirty="0"/>
              <a:t>To help maintain the safety and security of England</a:t>
            </a:r>
          </a:p>
          <a:p>
            <a:endParaRPr lang="en-US" sz="1900" dirty="0"/>
          </a:p>
          <a:p>
            <a:pPr marL="342900" indent="-342900">
              <a:buFont typeface="Arial" panose="020B0604020202020204" pitchFamily="34" charset="0"/>
              <a:buChar char="•"/>
            </a:pPr>
            <a:r>
              <a:rPr lang="en-US" sz="1900" dirty="0"/>
              <a:t>To choose or to confirm the successor</a:t>
            </a:r>
          </a:p>
          <a:p>
            <a:endParaRPr lang="en-US" sz="1500" dirty="0"/>
          </a:p>
        </p:txBody>
      </p:sp>
      <p:pic>
        <p:nvPicPr>
          <p:cNvPr id="6" name="Picture 5">
            <a:extLst>
              <a:ext uri="{FF2B5EF4-FFF2-40B4-BE49-F238E27FC236}">
                <a16:creationId xmlns:a16="http://schemas.microsoft.com/office/drawing/2014/main" id="{77BBA489-0960-4F45-AEC9-A6F8B26C93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981" y="1806819"/>
            <a:ext cx="5632665" cy="4558812"/>
          </a:xfrm>
          <a:prstGeom prst="rect">
            <a:avLst/>
          </a:prstGeom>
        </p:spPr>
      </p:pic>
    </p:spTree>
    <p:extLst>
      <p:ext uri="{BB962C8B-B14F-4D97-AF65-F5344CB8AC3E}">
        <p14:creationId xmlns:p14="http://schemas.microsoft.com/office/powerpoint/2010/main" val="24064646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667B3DD3-5EC5-4A21-AD54-CA6226B867E8}"/>
              </a:ext>
            </a:extLst>
          </p:cNvPr>
          <p:cNvSpPr>
            <a:spLocks noGrp="1"/>
          </p:cNvSpPr>
          <p:nvPr>
            <p:ph type="title"/>
          </p:nvPr>
        </p:nvSpPr>
        <p:spPr>
          <a:xfrm>
            <a:off x="263646" y="921632"/>
            <a:ext cx="8872026" cy="887802"/>
          </a:xfrm>
        </p:spPr>
        <p:txBody>
          <a:bodyPr>
            <a:normAutofit/>
          </a:bodyPr>
          <a:lstStyle/>
          <a:p>
            <a:r>
              <a:rPr lang="en-US" dirty="0"/>
              <a:t>Who would you choose as St Edward the Confessor’s successor?</a:t>
            </a:r>
          </a:p>
        </p:txBody>
      </p:sp>
      <p:sp>
        <p:nvSpPr>
          <p:cNvPr id="8" name="TextBox 7">
            <a:extLst>
              <a:ext uri="{FF2B5EF4-FFF2-40B4-BE49-F238E27FC236}">
                <a16:creationId xmlns:a16="http://schemas.microsoft.com/office/drawing/2014/main" id="{CC8F311E-2D80-4935-AE9D-B56592C6F440}"/>
              </a:ext>
            </a:extLst>
          </p:cNvPr>
          <p:cNvSpPr txBox="1"/>
          <p:nvPr/>
        </p:nvSpPr>
        <p:spPr>
          <a:xfrm>
            <a:off x="237330" y="1918662"/>
            <a:ext cx="8669339" cy="923330"/>
          </a:xfrm>
          <a:prstGeom prst="rect">
            <a:avLst/>
          </a:prstGeom>
          <a:solidFill>
            <a:schemeClr val="tx2"/>
          </a:solidFill>
        </p:spPr>
        <p:txBody>
          <a:bodyPr wrap="square" rtlCol="0">
            <a:spAutoFit/>
          </a:bodyPr>
          <a:lstStyle/>
          <a:p>
            <a:r>
              <a:rPr lang="en-US" b="1" dirty="0">
                <a:solidFill>
                  <a:schemeClr val="bg1"/>
                </a:solidFill>
              </a:rPr>
              <a:t>Activity</a:t>
            </a:r>
          </a:p>
          <a:p>
            <a:r>
              <a:rPr lang="en-US" dirty="0">
                <a:solidFill>
                  <a:schemeClr val="bg1"/>
                </a:solidFill>
              </a:rPr>
              <a:t>Write or perform a persuasive speech explaining why he would make the best king of England</a:t>
            </a:r>
          </a:p>
        </p:txBody>
      </p:sp>
      <p:sp>
        <p:nvSpPr>
          <p:cNvPr id="10" name="Speech Bubble: Oval 9">
            <a:extLst>
              <a:ext uri="{FF2B5EF4-FFF2-40B4-BE49-F238E27FC236}">
                <a16:creationId xmlns:a16="http://schemas.microsoft.com/office/drawing/2014/main" id="{A1C80434-F8E6-477E-9218-CB516C734882}"/>
              </a:ext>
            </a:extLst>
          </p:cNvPr>
          <p:cNvSpPr/>
          <p:nvPr/>
        </p:nvSpPr>
        <p:spPr>
          <a:xfrm>
            <a:off x="857535" y="3051287"/>
            <a:ext cx="3509211" cy="1572308"/>
          </a:xfrm>
          <a:prstGeom prst="wedgeEllipseCallout">
            <a:avLst>
              <a:gd name="adj1" fmla="val -58495"/>
              <a:gd name="adj2" fmla="val 72645"/>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2687E8B5-CBB3-4C5B-9865-9EC2C7B4C2D0}"/>
              </a:ext>
            </a:extLst>
          </p:cNvPr>
          <p:cNvSpPr txBox="1"/>
          <p:nvPr/>
        </p:nvSpPr>
        <p:spPr>
          <a:xfrm>
            <a:off x="1652338" y="3476250"/>
            <a:ext cx="2198077" cy="646331"/>
          </a:xfrm>
          <a:prstGeom prst="rect">
            <a:avLst/>
          </a:prstGeom>
          <a:noFill/>
        </p:spPr>
        <p:txBody>
          <a:bodyPr wrap="square" rtlCol="0">
            <a:spAutoFit/>
          </a:bodyPr>
          <a:lstStyle/>
          <a:p>
            <a:r>
              <a:rPr lang="en-GB" dirty="0"/>
              <a:t>Duke William of Normandy</a:t>
            </a:r>
          </a:p>
        </p:txBody>
      </p:sp>
      <p:sp>
        <p:nvSpPr>
          <p:cNvPr id="15" name="Speech Bubble: Oval 14">
            <a:extLst>
              <a:ext uri="{FF2B5EF4-FFF2-40B4-BE49-F238E27FC236}">
                <a16:creationId xmlns:a16="http://schemas.microsoft.com/office/drawing/2014/main" id="{9F0F2102-F270-4691-AFBE-0ADEE9A33ACC}"/>
              </a:ext>
            </a:extLst>
          </p:cNvPr>
          <p:cNvSpPr/>
          <p:nvPr/>
        </p:nvSpPr>
        <p:spPr>
          <a:xfrm>
            <a:off x="1291792" y="4763857"/>
            <a:ext cx="3509211" cy="1572308"/>
          </a:xfrm>
          <a:prstGeom prst="wedgeEllipseCallout">
            <a:avLst>
              <a:gd name="adj1" fmla="val -58495"/>
              <a:gd name="adj2" fmla="val 72645"/>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D1C9E6A2-5786-42CE-AC24-465E56A92CB1}"/>
              </a:ext>
            </a:extLst>
          </p:cNvPr>
          <p:cNvSpPr txBox="1"/>
          <p:nvPr/>
        </p:nvSpPr>
        <p:spPr>
          <a:xfrm>
            <a:off x="1947358" y="5226845"/>
            <a:ext cx="2198077" cy="646331"/>
          </a:xfrm>
          <a:prstGeom prst="rect">
            <a:avLst/>
          </a:prstGeom>
          <a:noFill/>
        </p:spPr>
        <p:txBody>
          <a:bodyPr wrap="square" rtlCol="0">
            <a:spAutoFit/>
          </a:bodyPr>
          <a:lstStyle/>
          <a:p>
            <a:r>
              <a:rPr lang="en-GB" dirty="0"/>
              <a:t>Harald Hardrada, King of Norway</a:t>
            </a:r>
          </a:p>
        </p:txBody>
      </p:sp>
      <p:sp>
        <p:nvSpPr>
          <p:cNvPr id="17" name="Speech Bubble: Oval 16">
            <a:extLst>
              <a:ext uri="{FF2B5EF4-FFF2-40B4-BE49-F238E27FC236}">
                <a16:creationId xmlns:a16="http://schemas.microsoft.com/office/drawing/2014/main" id="{4765AA11-23C4-48CE-A4E9-557FB3B3D4C2}"/>
              </a:ext>
            </a:extLst>
          </p:cNvPr>
          <p:cNvSpPr/>
          <p:nvPr/>
        </p:nvSpPr>
        <p:spPr>
          <a:xfrm>
            <a:off x="4919561" y="3105814"/>
            <a:ext cx="3509211" cy="1572308"/>
          </a:xfrm>
          <a:prstGeom prst="wedgeEllipseCallout">
            <a:avLst>
              <a:gd name="adj1" fmla="val 65276"/>
              <a:gd name="adj2" fmla="val 5475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a:extLst>
              <a:ext uri="{FF2B5EF4-FFF2-40B4-BE49-F238E27FC236}">
                <a16:creationId xmlns:a16="http://schemas.microsoft.com/office/drawing/2014/main" id="{F325991C-0091-4ED4-B890-6D3CD0DF74C6}"/>
              </a:ext>
            </a:extLst>
          </p:cNvPr>
          <p:cNvSpPr txBox="1"/>
          <p:nvPr/>
        </p:nvSpPr>
        <p:spPr>
          <a:xfrm>
            <a:off x="5708522" y="3514275"/>
            <a:ext cx="2198077" cy="646331"/>
          </a:xfrm>
          <a:prstGeom prst="rect">
            <a:avLst/>
          </a:prstGeom>
          <a:noFill/>
        </p:spPr>
        <p:txBody>
          <a:bodyPr wrap="square" rtlCol="0">
            <a:spAutoFit/>
          </a:bodyPr>
          <a:lstStyle/>
          <a:p>
            <a:r>
              <a:rPr lang="en-GB" dirty="0"/>
              <a:t>Harold Godwinson, Earl of Wessex</a:t>
            </a:r>
          </a:p>
        </p:txBody>
      </p:sp>
      <p:sp>
        <p:nvSpPr>
          <p:cNvPr id="19" name="Speech Bubble: Oval 18">
            <a:extLst>
              <a:ext uri="{FF2B5EF4-FFF2-40B4-BE49-F238E27FC236}">
                <a16:creationId xmlns:a16="http://schemas.microsoft.com/office/drawing/2014/main" id="{5F2C6211-F65C-459E-952D-5D4FBFA68F18}"/>
              </a:ext>
            </a:extLst>
          </p:cNvPr>
          <p:cNvSpPr/>
          <p:nvPr/>
        </p:nvSpPr>
        <p:spPr>
          <a:xfrm>
            <a:off x="4919561" y="4896578"/>
            <a:ext cx="3509211" cy="1572308"/>
          </a:xfrm>
          <a:prstGeom prst="wedgeEllipseCallout">
            <a:avLst>
              <a:gd name="adj1" fmla="val 65276"/>
              <a:gd name="adj2" fmla="val 5475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a:extLst>
              <a:ext uri="{FF2B5EF4-FFF2-40B4-BE49-F238E27FC236}">
                <a16:creationId xmlns:a16="http://schemas.microsoft.com/office/drawing/2014/main" id="{49A030A5-0F32-44B6-AC62-D0E3ECF7409F}"/>
              </a:ext>
            </a:extLst>
          </p:cNvPr>
          <p:cNvSpPr txBox="1"/>
          <p:nvPr/>
        </p:nvSpPr>
        <p:spPr>
          <a:xfrm>
            <a:off x="5654131" y="5221067"/>
            <a:ext cx="2198077" cy="923330"/>
          </a:xfrm>
          <a:prstGeom prst="rect">
            <a:avLst/>
          </a:prstGeom>
          <a:noFill/>
        </p:spPr>
        <p:txBody>
          <a:bodyPr wrap="square" rtlCol="0">
            <a:spAutoFit/>
          </a:bodyPr>
          <a:lstStyle/>
          <a:p>
            <a:r>
              <a:rPr lang="en-GB" dirty="0"/>
              <a:t>Edgar Atheling, great nephew of King Edward</a:t>
            </a:r>
          </a:p>
        </p:txBody>
      </p:sp>
    </p:spTree>
    <p:extLst>
      <p:ext uri="{BB962C8B-B14F-4D97-AF65-F5344CB8AC3E}">
        <p14:creationId xmlns:p14="http://schemas.microsoft.com/office/powerpoint/2010/main" val="3678797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C76C898B-70AB-420A-A19C-E05D268E0524}"/>
              </a:ext>
            </a:extLst>
          </p:cNvPr>
          <p:cNvSpPr>
            <a:spLocks noGrp="1"/>
          </p:cNvSpPr>
          <p:nvPr>
            <p:ph type="title"/>
          </p:nvPr>
        </p:nvSpPr>
        <p:spPr>
          <a:xfrm>
            <a:off x="263646" y="812404"/>
            <a:ext cx="8139248" cy="855725"/>
          </a:xfrm>
        </p:spPr>
        <p:txBody>
          <a:bodyPr>
            <a:normAutofit/>
          </a:bodyPr>
          <a:lstStyle/>
          <a:p>
            <a:r>
              <a:rPr lang="en-US" dirty="0"/>
              <a:t>Who did the Witan choose as St Edward the Confessor’s successor? </a:t>
            </a:r>
          </a:p>
        </p:txBody>
      </p:sp>
      <p:sp>
        <p:nvSpPr>
          <p:cNvPr id="5" name="Content Placeholder 2">
            <a:extLst>
              <a:ext uri="{FF2B5EF4-FFF2-40B4-BE49-F238E27FC236}">
                <a16:creationId xmlns:a16="http://schemas.microsoft.com/office/drawing/2014/main" id="{399E40D3-00B0-4F3F-99AA-B98288E16084}"/>
              </a:ext>
            </a:extLst>
          </p:cNvPr>
          <p:cNvSpPr>
            <a:spLocks noGrp="1"/>
          </p:cNvSpPr>
          <p:nvPr>
            <p:ph idx="1"/>
          </p:nvPr>
        </p:nvSpPr>
        <p:spPr>
          <a:xfrm>
            <a:off x="263646" y="1673463"/>
            <a:ext cx="5697539" cy="2446671"/>
          </a:xfrm>
        </p:spPr>
        <p:txBody>
          <a:bodyPr>
            <a:normAutofit/>
          </a:bodyPr>
          <a:lstStyle/>
          <a:p>
            <a:r>
              <a:rPr lang="en-US" sz="1800" dirty="0"/>
              <a:t>In January 1066, the Witan elected Harold Godwinson as the new king.</a:t>
            </a:r>
          </a:p>
          <a:p>
            <a:r>
              <a:rPr lang="en-US" sz="1800" dirty="0"/>
              <a:t>Harold was probably the first English king to be crowned at Westminster Abbey.</a:t>
            </a:r>
          </a:p>
          <a:p>
            <a:r>
              <a:rPr lang="en-US" sz="1800" dirty="0"/>
              <a:t>He was also the last Anglo-Saxon king to be crowned. </a:t>
            </a:r>
          </a:p>
          <a:p>
            <a:r>
              <a:rPr lang="en-US" sz="1800" dirty="0"/>
              <a:t>In October 1066, Harold was defeated by William Duke of Normandy at the Battle of Hastings.</a:t>
            </a:r>
          </a:p>
        </p:txBody>
      </p:sp>
      <p:pic>
        <p:nvPicPr>
          <p:cNvPr id="6" name="Picture 5">
            <a:extLst>
              <a:ext uri="{FF2B5EF4-FFF2-40B4-BE49-F238E27FC236}">
                <a16:creationId xmlns:a16="http://schemas.microsoft.com/office/drawing/2014/main" id="{DBE8D76C-8E55-4D8C-BC5B-4C241A16B1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31870" y="1539774"/>
            <a:ext cx="2748484" cy="2372858"/>
          </a:xfrm>
          <a:prstGeom prst="rect">
            <a:avLst/>
          </a:prstGeom>
        </p:spPr>
      </p:pic>
      <p:sp>
        <p:nvSpPr>
          <p:cNvPr id="7" name="TextBox 6">
            <a:extLst>
              <a:ext uri="{FF2B5EF4-FFF2-40B4-BE49-F238E27FC236}">
                <a16:creationId xmlns:a16="http://schemas.microsoft.com/office/drawing/2014/main" id="{8645B02C-EC7B-4F54-878F-22C9E4620052}"/>
              </a:ext>
            </a:extLst>
          </p:cNvPr>
          <p:cNvSpPr txBox="1"/>
          <p:nvPr/>
        </p:nvSpPr>
        <p:spPr>
          <a:xfrm>
            <a:off x="131822" y="4125468"/>
            <a:ext cx="8880356" cy="2862322"/>
          </a:xfrm>
          <a:prstGeom prst="rect">
            <a:avLst/>
          </a:prstGeom>
          <a:noFill/>
        </p:spPr>
        <p:txBody>
          <a:bodyPr wrap="square" rtlCol="0">
            <a:spAutoFit/>
          </a:bodyPr>
          <a:lstStyle/>
          <a:p>
            <a:r>
              <a:rPr lang="en-US" dirty="0"/>
              <a:t>The Witan immediately elected Edgar Atheling to succeed the throne. William of Normandy continued his march to London. </a:t>
            </a:r>
          </a:p>
          <a:p>
            <a:endParaRPr lang="en-US" dirty="0"/>
          </a:p>
          <a:p>
            <a:r>
              <a:rPr lang="en-US" dirty="0"/>
              <a:t>In December 1066, Edgar Atheling (not yet crowned) agreed to accept William, Duke of Normandy as King.</a:t>
            </a:r>
          </a:p>
          <a:p>
            <a:endParaRPr lang="en-US" dirty="0"/>
          </a:p>
          <a:p>
            <a:r>
              <a:rPr lang="en-US" dirty="0"/>
              <a:t>William was crowned at Westminster Abbey on Christmas Day 1066. </a:t>
            </a:r>
          </a:p>
          <a:p>
            <a:endParaRPr lang="en-US" dirty="0"/>
          </a:p>
          <a:p>
            <a:r>
              <a:rPr lang="en-US" dirty="0"/>
              <a:t>Every coronation since 1066 has taken place at Westminster Abbey. </a:t>
            </a:r>
          </a:p>
          <a:p>
            <a:endParaRPr lang="en-GB" dirty="0"/>
          </a:p>
        </p:txBody>
      </p:sp>
    </p:spTree>
    <p:extLst>
      <p:ext uri="{BB962C8B-B14F-4D97-AF65-F5344CB8AC3E}">
        <p14:creationId xmlns:p14="http://schemas.microsoft.com/office/powerpoint/2010/main" val="6475201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72FD330F-416F-4A8F-A085-6A886335E4C6}"/>
              </a:ext>
            </a:extLst>
          </p:cNvPr>
          <p:cNvSpPr txBox="1"/>
          <p:nvPr/>
        </p:nvSpPr>
        <p:spPr>
          <a:xfrm>
            <a:off x="626582" y="1035784"/>
            <a:ext cx="7886700" cy="523220"/>
          </a:xfrm>
          <a:prstGeom prst="rect">
            <a:avLst/>
          </a:prstGeom>
          <a:noFill/>
        </p:spPr>
        <p:txBody>
          <a:bodyPr wrap="square" rtlCol="0">
            <a:spAutoFit/>
          </a:bodyPr>
          <a:lstStyle/>
          <a:p>
            <a:pPr algn="ctr"/>
            <a:r>
              <a:rPr lang="en-US" sz="2800" b="1" dirty="0">
                <a:latin typeface="+mj-lt"/>
              </a:rPr>
              <a:t>Why was there a succession crisis in 1066? </a:t>
            </a:r>
          </a:p>
        </p:txBody>
      </p:sp>
      <p:sp>
        <p:nvSpPr>
          <p:cNvPr id="6" name="Rectangle 5">
            <a:extLst>
              <a:ext uri="{FF2B5EF4-FFF2-40B4-BE49-F238E27FC236}">
                <a16:creationId xmlns:a16="http://schemas.microsoft.com/office/drawing/2014/main" id="{C484A51A-E88D-4DC5-B687-E6F093338314}"/>
              </a:ext>
            </a:extLst>
          </p:cNvPr>
          <p:cNvSpPr/>
          <p:nvPr/>
        </p:nvSpPr>
        <p:spPr>
          <a:xfrm>
            <a:off x="3499338" y="2775317"/>
            <a:ext cx="5013944" cy="2308324"/>
          </a:xfrm>
          <a:prstGeom prst="rect">
            <a:avLst/>
          </a:prstGeom>
        </p:spPr>
        <p:txBody>
          <a:bodyPr wrap="square">
            <a:spAutoFit/>
          </a:bodyPr>
          <a:lstStyle/>
          <a:p>
            <a:pPr marL="285750" lvl="0" indent="-285750">
              <a:buFont typeface="Arial" panose="020B0604020202020204" pitchFamily="34" charset="0"/>
              <a:buChar char="•"/>
            </a:pPr>
            <a:r>
              <a:rPr lang="en-GB" dirty="0"/>
              <a:t>What do we mean by 'succession’?</a:t>
            </a:r>
          </a:p>
          <a:p>
            <a:pPr lvl="0"/>
            <a:endParaRPr lang="en-GB" dirty="0"/>
          </a:p>
          <a:p>
            <a:pPr marL="285750" lvl="0" indent="-285750">
              <a:buFont typeface="Arial" panose="020B0604020202020204" pitchFamily="34" charset="0"/>
              <a:buChar char="•"/>
            </a:pPr>
            <a:r>
              <a:rPr lang="en-GB" dirty="0"/>
              <a:t>Why was there a problem with the succession in 1066?</a:t>
            </a:r>
          </a:p>
          <a:p>
            <a:pPr lvl="0"/>
            <a:endParaRPr lang="en-GB" dirty="0"/>
          </a:p>
          <a:p>
            <a:pPr marL="285750" lvl="0" indent="-285750">
              <a:buFont typeface="Arial" panose="020B0604020202020204" pitchFamily="34" charset="0"/>
              <a:buChar char="•"/>
            </a:pPr>
            <a:r>
              <a:rPr lang="en-GB" dirty="0"/>
              <a:t>Did the most effective ruler succeed the English throne in 1066? Explain your answer.</a:t>
            </a:r>
          </a:p>
        </p:txBody>
      </p:sp>
      <p:pic>
        <p:nvPicPr>
          <p:cNvPr id="7" name="Picture 6">
            <a:extLst>
              <a:ext uri="{FF2B5EF4-FFF2-40B4-BE49-F238E27FC236}">
                <a16:creationId xmlns:a16="http://schemas.microsoft.com/office/drawing/2014/main" id="{1C9B4683-99E3-4365-994E-82FB1C5940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578" y="1910586"/>
            <a:ext cx="2845646" cy="4037786"/>
          </a:xfrm>
          <a:prstGeom prst="rect">
            <a:avLst/>
          </a:prstGeom>
        </p:spPr>
      </p:pic>
    </p:spTree>
    <p:extLst>
      <p:ext uri="{BB962C8B-B14F-4D97-AF65-F5344CB8AC3E}">
        <p14:creationId xmlns:p14="http://schemas.microsoft.com/office/powerpoint/2010/main" val="2757200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79517" y="720239"/>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603079" y="1136073"/>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dirty="0">
                <a:solidFill>
                  <a:schemeClr val="bg1"/>
                </a:solidFill>
                <a:latin typeface="+mj-lt"/>
              </a:rPr>
              <a:t>Information for teachers </a:t>
            </a:r>
            <a:endParaRPr lang="en-GB" dirty="0">
              <a:solidFill>
                <a:schemeClr val="bg1"/>
              </a:solidFill>
            </a:endParaRPr>
          </a:p>
          <a:p>
            <a:r>
              <a:rPr lang="en-GB" dirty="0">
                <a:solidFill>
                  <a:schemeClr val="bg1"/>
                </a:solidFill>
              </a:rPr>
              <a:t>Thank you for downloading this resource. We hope that it has been a useful teaching tool in your classroom.</a:t>
            </a:r>
            <a:endParaRPr lang="en-GB" dirty="0">
              <a:solidFill>
                <a:schemeClr val="bg1"/>
              </a:solidFill>
              <a:cs typeface="Arial"/>
            </a:endParaRPr>
          </a:p>
          <a:p>
            <a:r>
              <a:rPr lang="en-GB" dirty="0">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dirty="0">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GB">
              <a:solidFill>
                <a:schemeClr val="bg1"/>
              </a:solidFill>
            </a:endParaRPr>
          </a:p>
          <a:p>
            <a:endParaRPr lang="en-US" dirty="0">
              <a:solidFill>
                <a:schemeClr val="bg1"/>
              </a:solidFill>
              <a:cs typeface="Arial"/>
            </a:endParaRP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TextBox 4">
            <a:extLst>
              <a:ext uri="{FF2B5EF4-FFF2-40B4-BE49-F238E27FC236}">
                <a16:creationId xmlns:a16="http://schemas.microsoft.com/office/drawing/2014/main" id="{10CB54A4-90CA-4FDD-B275-02AF31A52A3F}"/>
              </a:ext>
            </a:extLst>
          </p:cNvPr>
          <p:cNvSpPr txBox="1"/>
          <p:nvPr/>
        </p:nvSpPr>
        <p:spPr>
          <a:xfrm>
            <a:off x="626582" y="1222405"/>
            <a:ext cx="7886700" cy="523220"/>
          </a:xfrm>
          <a:prstGeom prst="rect">
            <a:avLst/>
          </a:prstGeom>
          <a:noFill/>
        </p:spPr>
        <p:txBody>
          <a:bodyPr wrap="square" rtlCol="0">
            <a:spAutoFit/>
          </a:bodyPr>
          <a:lstStyle/>
          <a:p>
            <a:pPr algn="ctr"/>
            <a:r>
              <a:rPr lang="en-US" sz="2800" b="1" dirty="0">
                <a:latin typeface="+mj-lt"/>
              </a:rPr>
              <a:t>Learning objectives:</a:t>
            </a:r>
          </a:p>
        </p:txBody>
      </p:sp>
      <p:sp>
        <p:nvSpPr>
          <p:cNvPr id="7" name="Rectangle 6">
            <a:extLst>
              <a:ext uri="{FF2B5EF4-FFF2-40B4-BE49-F238E27FC236}">
                <a16:creationId xmlns:a16="http://schemas.microsoft.com/office/drawing/2014/main" id="{0D5777E9-640D-4083-8D8D-66A585A9394E}"/>
              </a:ext>
            </a:extLst>
          </p:cNvPr>
          <p:cNvSpPr/>
          <p:nvPr/>
        </p:nvSpPr>
        <p:spPr>
          <a:xfrm>
            <a:off x="3055921" y="2665580"/>
            <a:ext cx="4804403" cy="2308324"/>
          </a:xfrm>
          <a:prstGeom prst="rect">
            <a:avLst/>
          </a:prstGeom>
        </p:spPr>
        <p:txBody>
          <a:bodyPr wrap="square">
            <a:spAutoFit/>
          </a:bodyPr>
          <a:lstStyle/>
          <a:p>
            <a:pPr marL="285750" lvl="0" indent="-285750">
              <a:buFont typeface="Arial" panose="020B0604020202020204" pitchFamily="34" charset="0"/>
              <a:buChar char="•"/>
            </a:pPr>
            <a:r>
              <a:rPr lang="en-GB" dirty="0"/>
              <a:t>To understand what is meant by succession</a:t>
            </a:r>
          </a:p>
          <a:p>
            <a:pPr lvl="0"/>
            <a:endParaRPr lang="en-GB" dirty="0"/>
          </a:p>
          <a:p>
            <a:pPr marL="285750" lvl="0" indent="-285750">
              <a:buFont typeface="Arial" panose="020B0604020202020204" pitchFamily="34" charset="0"/>
              <a:buChar char="•"/>
            </a:pPr>
            <a:r>
              <a:rPr lang="en-GB" dirty="0"/>
              <a:t>To find out why there was a succession crisis in England in 1066</a:t>
            </a:r>
          </a:p>
          <a:p>
            <a:pPr lvl="0"/>
            <a:endParaRPr lang="en-GB" dirty="0"/>
          </a:p>
          <a:p>
            <a:pPr marL="285750" lvl="0" indent="-285750">
              <a:buFont typeface="Arial" panose="020B0604020202020204" pitchFamily="34" charset="0"/>
              <a:buChar char="•"/>
            </a:pPr>
            <a:r>
              <a:rPr lang="en-GB" dirty="0"/>
              <a:t>To consider what made an effective ruler in 11th century England</a:t>
            </a:r>
          </a:p>
        </p:txBody>
      </p:sp>
      <p:pic>
        <p:nvPicPr>
          <p:cNvPr id="3" name="Picture 2">
            <a:extLst>
              <a:ext uri="{FF2B5EF4-FFF2-40B4-BE49-F238E27FC236}">
                <a16:creationId xmlns:a16="http://schemas.microsoft.com/office/drawing/2014/main" id="{415AF9DE-889A-4E66-B885-8A56611419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261" y="1885067"/>
            <a:ext cx="1900769" cy="4428976"/>
          </a:xfrm>
          <a:prstGeom prst="rect">
            <a:avLst/>
          </a:prstGeom>
        </p:spPr>
      </p:pic>
    </p:spTree>
    <p:extLst>
      <p:ext uri="{BB962C8B-B14F-4D97-AF65-F5344CB8AC3E}">
        <p14:creationId xmlns:p14="http://schemas.microsoft.com/office/powerpoint/2010/main" val="3693174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16A54DA3-3429-436E-BA90-C256D7EA91F5}"/>
              </a:ext>
            </a:extLst>
          </p:cNvPr>
          <p:cNvSpPr>
            <a:spLocks noGrp="1"/>
          </p:cNvSpPr>
          <p:nvPr>
            <p:ph type="title"/>
          </p:nvPr>
        </p:nvSpPr>
        <p:spPr>
          <a:xfrm>
            <a:off x="362752" y="728920"/>
            <a:ext cx="8139248" cy="520452"/>
          </a:xfrm>
        </p:spPr>
        <p:txBody>
          <a:bodyPr/>
          <a:lstStyle/>
          <a:p>
            <a:pPr algn="ctr"/>
            <a:r>
              <a:rPr lang="en-US" dirty="0"/>
              <a:t>Mystery Document</a:t>
            </a:r>
          </a:p>
        </p:txBody>
      </p:sp>
      <p:sp>
        <p:nvSpPr>
          <p:cNvPr id="6" name="TextBox 5">
            <a:extLst>
              <a:ext uri="{FF2B5EF4-FFF2-40B4-BE49-F238E27FC236}">
                <a16:creationId xmlns:a16="http://schemas.microsoft.com/office/drawing/2014/main" id="{6E1FBA0F-3855-4987-B6F4-E5B385B23B17}"/>
              </a:ext>
            </a:extLst>
          </p:cNvPr>
          <p:cNvSpPr txBox="1"/>
          <p:nvPr/>
        </p:nvSpPr>
        <p:spPr>
          <a:xfrm>
            <a:off x="167892" y="4652837"/>
            <a:ext cx="8808215" cy="2031325"/>
          </a:xfrm>
          <a:prstGeom prst="rect">
            <a:avLst/>
          </a:prstGeom>
          <a:solidFill>
            <a:schemeClr val="tx2"/>
          </a:solidFill>
        </p:spPr>
        <p:txBody>
          <a:bodyPr wrap="square" rtlCol="0">
            <a:spAutoFit/>
          </a:bodyPr>
          <a:lstStyle/>
          <a:p>
            <a:r>
              <a:rPr lang="en-GB" dirty="0">
                <a:solidFill>
                  <a:schemeClr val="bg1"/>
                </a:solidFill>
                <a:cs typeface="Arial" panose="020B0604020202020204" pitchFamily="34" charset="0"/>
              </a:rPr>
              <a:t>Describe what is happening in this scene. </a:t>
            </a:r>
            <a:r>
              <a:rPr lang="en-US" dirty="0">
                <a:solidFill>
                  <a:schemeClr val="bg1"/>
                </a:solidFill>
              </a:rPr>
              <a:t>The text is written in Latin. Can you find the words </a:t>
            </a:r>
            <a:r>
              <a:rPr lang="en-GB" dirty="0">
                <a:solidFill>
                  <a:schemeClr val="bg1"/>
                </a:solidFill>
              </a:rPr>
              <a:t>EADWARDVS REX. What do you think this means? </a:t>
            </a:r>
          </a:p>
          <a:p>
            <a:r>
              <a:rPr lang="en-GB" dirty="0">
                <a:solidFill>
                  <a:schemeClr val="bg1"/>
                </a:solidFill>
              </a:rPr>
              <a:t>Can you identify the following?</a:t>
            </a:r>
          </a:p>
          <a:p>
            <a:pPr marL="285750" indent="-285750">
              <a:buFont typeface="Arial" panose="020B0604020202020204" pitchFamily="34" charset="0"/>
              <a:buChar char="•"/>
            </a:pPr>
            <a:r>
              <a:rPr lang="en-GB" dirty="0">
                <a:solidFill>
                  <a:schemeClr val="bg1"/>
                </a:solidFill>
              </a:rPr>
              <a:t>The King</a:t>
            </a:r>
          </a:p>
          <a:p>
            <a:pPr marL="285750" indent="-285750">
              <a:buFont typeface="Arial" panose="020B0604020202020204" pitchFamily="34" charset="0"/>
              <a:buChar char="•"/>
            </a:pPr>
            <a:r>
              <a:rPr lang="en-GB" dirty="0">
                <a:solidFill>
                  <a:schemeClr val="bg1"/>
                </a:solidFill>
              </a:rPr>
              <a:t>The Archbishop praying for the king</a:t>
            </a:r>
          </a:p>
          <a:p>
            <a:pPr marL="285750" indent="-285750">
              <a:buFont typeface="Arial" panose="020B0604020202020204" pitchFamily="34" charset="0"/>
              <a:buChar char="•"/>
            </a:pPr>
            <a:r>
              <a:rPr lang="en-GB" dirty="0">
                <a:solidFill>
                  <a:schemeClr val="bg1"/>
                </a:solidFill>
              </a:rPr>
              <a:t>The nobleman sitting at the king’s bedside</a:t>
            </a:r>
          </a:p>
          <a:p>
            <a:pPr marL="285750" indent="-285750">
              <a:buFont typeface="Arial" panose="020B0604020202020204" pitchFamily="34" charset="0"/>
              <a:buChar char="•"/>
            </a:pPr>
            <a:r>
              <a:rPr lang="en-GB" dirty="0">
                <a:solidFill>
                  <a:schemeClr val="bg1"/>
                </a:solidFill>
              </a:rPr>
              <a:t>The Queen kneeling</a:t>
            </a:r>
            <a:endParaRPr lang="en-GB" dirty="0">
              <a:solidFill>
                <a:schemeClr val="bg1"/>
              </a:solidFill>
              <a:cs typeface="Arial" panose="020B0604020202020204" pitchFamily="34" charset="0"/>
            </a:endParaRPr>
          </a:p>
        </p:txBody>
      </p:sp>
      <p:pic>
        <p:nvPicPr>
          <p:cNvPr id="9" name="Picture 8">
            <a:extLst>
              <a:ext uri="{FF2B5EF4-FFF2-40B4-BE49-F238E27FC236}">
                <a16:creationId xmlns:a16="http://schemas.microsoft.com/office/drawing/2014/main" id="{AC3170B9-01FD-4E43-A367-EBEB60C84A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536" y="1468960"/>
            <a:ext cx="7831680" cy="3081516"/>
          </a:xfrm>
          <a:prstGeom prst="rect">
            <a:avLst/>
          </a:prstGeom>
        </p:spPr>
      </p:pic>
    </p:spTree>
    <p:extLst>
      <p:ext uri="{BB962C8B-B14F-4D97-AF65-F5344CB8AC3E}">
        <p14:creationId xmlns:p14="http://schemas.microsoft.com/office/powerpoint/2010/main" val="2762016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AE2341C7-2EB1-49BC-8EC2-A80E742D7646}"/>
              </a:ext>
            </a:extLst>
          </p:cNvPr>
          <p:cNvSpPr>
            <a:spLocks noGrp="1"/>
          </p:cNvSpPr>
          <p:nvPr>
            <p:ph type="title"/>
          </p:nvPr>
        </p:nvSpPr>
        <p:spPr>
          <a:xfrm>
            <a:off x="628650" y="1150961"/>
            <a:ext cx="7886700" cy="529013"/>
          </a:xfrm>
        </p:spPr>
        <p:txBody>
          <a:bodyPr>
            <a:normAutofit/>
          </a:bodyPr>
          <a:lstStyle/>
          <a:p>
            <a:pPr algn="ctr"/>
            <a:r>
              <a:rPr lang="en-US" dirty="0"/>
              <a:t>How is succession decided today?</a:t>
            </a:r>
          </a:p>
        </p:txBody>
      </p:sp>
      <p:sp>
        <p:nvSpPr>
          <p:cNvPr id="5" name="Content Placeholder 2">
            <a:extLst>
              <a:ext uri="{FF2B5EF4-FFF2-40B4-BE49-F238E27FC236}">
                <a16:creationId xmlns:a16="http://schemas.microsoft.com/office/drawing/2014/main" id="{258EACFD-1F39-4E10-A1CD-071BD98770BC}"/>
              </a:ext>
            </a:extLst>
          </p:cNvPr>
          <p:cNvSpPr>
            <a:spLocks noGrp="1"/>
          </p:cNvSpPr>
          <p:nvPr>
            <p:ph idx="1"/>
          </p:nvPr>
        </p:nvSpPr>
        <p:spPr>
          <a:xfrm>
            <a:off x="628650" y="2018532"/>
            <a:ext cx="3657601" cy="3154680"/>
          </a:xfrm>
        </p:spPr>
        <p:txBody>
          <a:bodyPr>
            <a:normAutofit/>
          </a:bodyPr>
          <a:lstStyle/>
          <a:p>
            <a:r>
              <a:rPr lang="en-US" sz="1800" b="1" dirty="0"/>
              <a:t>Succession</a:t>
            </a:r>
            <a:r>
              <a:rPr lang="en-US" sz="1800" dirty="0"/>
              <a:t> means the transition of power from one monarch to the next. </a:t>
            </a:r>
          </a:p>
          <a:p>
            <a:r>
              <a:rPr lang="en-US" sz="1800" dirty="0"/>
              <a:t>The </a:t>
            </a:r>
            <a:r>
              <a:rPr lang="en-US" sz="1800" b="1" dirty="0"/>
              <a:t>order of succession </a:t>
            </a:r>
            <a:r>
              <a:rPr lang="en-US" sz="1800" dirty="0"/>
              <a:t>means the order in which members of the royal family inherit the throne. The first in line to the throne is also known as the </a:t>
            </a:r>
            <a:r>
              <a:rPr lang="en-US" sz="1800" b="1" dirty="0"/>
              <a:t>heir. </a:t>
            </a:r>
          </a:p>
        </p:txBody>
      </p:sp>
      <p:sp>
        <p:nvSpPr>
          <p:cNvPr id="6" name="TextBox 5">
            <a:extLst>
              <a:ext uri="{FF2B5EF4-FFF2-40B4-BE49-F238E27FC236}">
                <a16:creationId xmlns:a16="http://schemas.microsoft.com/office/drawing/2014/main" id="{333BF1AF-61B5-46E7-8E3B-5CD127F0ED74}"/>
              </a:ext>
            </a:extLst>
          </p:cNvPr>
          <p:cNvSpPr txBox="1"/>
          <p:nvPr/>
        </p:nvSpPr>
        <p:spPr>
          <a:xfrm>
            <a:off x="796123" y="5289964"/>
            <a:ext cx="7551754" cy="923330"/>
          </a:xfrm>
          <a:prstGeom prst="rect">
            <a:avLst/>
          </a:prstGeom>
          <a:solidFill>
            <a:schemeClr val="tx2"/>
          </a:solidFill>
        </p:spPr>
        <p:txBody>
          <a:bodyPr wrap="square" rtlCol="0">
            <a:spAutoFit/>
          </a:bodyPr>
          <a:lstStyle/>
          <a:p>
            <a:r>
              <a:rPr lang="en-US" b="1" dirty="0">
                <a:solidFill>
                  <a:schemeClr val="bg1"/>
                </a:solidFill>
              </a:rPr>
              <a:t>Work in pairs</a:t>
            </a:r>
          </a:p>
          <a:p>
            <a:r>
              <a:rPr lang="en-US" dirty="0">
                <a:solidFill>
                  <a:schemeClr val="bg1"/>
                </a:solidFill>
              </a:rPr>
              <a:t>Who decides the succession in the UK?</a:t>
            </a:r>
          </a:p>
          <a:p>
            <a:r>
              <a:rPr lang="en-US" dirty="0">
                <a:solidFill>
                  <a:schemeClr val="bg1"/>
                </a:solidFill>
              </a:rPr>
              <a:t>What are the ‘essential requirements’ for someone to inherit the throne?</a:t>
            </a:r>
          </a:p>
        </p:txBody>
      </p:sp>
      <p:pic>
        <p:nvPicPr>
          <p:cNvPr id="8" name="Picture 7">
            <a:extLst>
              <a:ext uri="{FF2B5EF4-FFF2-40B4-BE49-F238E27FC236}">
                <a16:creationId xmlns:a16="http://schemas.microsoft.com/office/drawing/2014/main" id="{7DCBE1DA-4576-4A54-AA50-E0AF492149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3015" y="1907629"/>
            <a:ext cx="3657600" cy="3154680"/>
          </a:xfrm>
          <a:prstGeom prst="rect">
            <a:avLst/>
          </a:prstGeom>
        </p:spPr>
      </p:pic>
    </p:spTree>
    <p:extLst>
      <p:ext uri="{BB962C8B-B14F-4D97-AF65-F5344CB8AC3E}">
        <p14:creationId xmlns:p14="http://schemas.microsoft.com/office/powerpoint/2010/main" val="12620414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08625F49-B855-445A-A402-29A8A11DF127}"/>
              </a:ext>
            </a:extLst>
          </p:cNvPr>
          <p:cNvSpPr>
            <a:spLocks noGrp="1"/>
          </p:cNvSpPr>
          <p:nvPr>
            <p:ph type="title"/>
          </p:nvPr>
        </p:nvSpPr>
        <p:spPr>
          <a:xfrm>
            <a:off x="362752" y="1016629"/>
            <a:ext cx="8139248" cy="520452"/>
          </a:xfrm>
        </p:spPr>
        <p:txBody>
          <a:bodyPr/>
          <a:lstStyle/>
          <a:p>
            <a:pPr algn="ctr"/>
            <a:r>
              <a:rPr lang="en-US" dirty="0"/>
              <a:t>Why hasn’t the succession always been smooth?</a:t>
            </a:r>
          </a:p>
        </p:txBody>
      </p:sp>
      <p:sp>
        <p:nvSpPr>
          <p:cNvPr id="5" name="Content Placeholder 2">
            <a:extLst>
              <a:ext uri="{FF2B5EF4-FFF2-40B4-BE49-F238E27FC236}">
                <a16:creationId xmlns:a16="http://schemas.microsoft.com/office/drawing/2014/main" id="{5C70BAC9-4382-4241-A2E4-A3035290645F}"/>
              </a:ext>
            </a:extLst>
          </p:cNvPr>
          <p:cNvSpPr>
            <a:spLocks noGrp="1"/>
          </p:cNvSpPr>
          <p:nvPr>
            <p:ph idx="1"/>
          </p:nvPr>
        </p:nvSpPr>
        <p:spPr>
          <a:xfrm>
            <a:off x="362752" y="2394955"/>
            <a:ext cx="8139248" cy="3758228"/>
          </a:xfrm>
        </p:spPr>
        <p:txBody>
          <a:bodyPr/>
          <a:lstStyle/>
          <a:p>
            <a:endParaRPr lang="en-US" dirty="0"/>
          </a:p>
          <a:p>
            <a:endParaRPr lang="en-US" dirty="0"/>
          </a:p>
          <a:p>
            <a:endParaRPr lang="en-US" dirty="0"/>
          </a:p>
          <a:p>
            <a:endParaRPr lang="en-US" dirty="0"/>
          </a:p>
          <a:p>
            <a:endParaRPr lang="en-US" dirty="0"/>
          </a:p>
          <a:p>
            <a:endParaRPr lang="en-US" dirty="0"/>
          </a:p>
        </p:txBody>
      </p:sp>
      <p:sp>
        <p:nvSpPr>
          <p:cNvPr id="6" name="TextBox 5">
            <a:extLst>
              <a:ext uri="{FF2B5EF4-FFF2-40B4-BE49-F238E27FC236}">
                <a16:creationId xmlns:a16="http://schemas.microsoft.com/office/drawing/2014/main" id="{2FB114D5-65FA-4392-80BA-CF936D1A2D71}"/>
              </a:ext>
            </a:extLst>
          </p:cNvPr>
          <p:cNvSpPr txBox="1"/>
          <p:nvPr/>
        </p:nvSpPr>
        <p:spPr>
          <a:xfrm>
            <a:off x="642000" y="5511577"/>
            <a:ext cx="7551754" cy="923330"/>
          </a:xfrm>
          <a:prstGeom prst="rect">
            <a:avLst/>
          </a:prstGeom>
          <a:solidFill>
            <a:schemeClr val="tx2"/>
          </a:solidFill>
        </p:spPr>
        <p:txBody>
          <a:bodyPr wrap="square" rtlCol="0">
            <a:spAutoFit/>
          </a:bodyPr>
          <a:lstStyle/>
          <a:p>
            <a:r>
              <a:rPr lang="en-US" b="1" dirty="0">
                <a:solidFill>
                  <a:schemeClr val="bg1"/>
                </a:solidFill>
              </a:rPr>
              <a:t>Work in pairs</a:t>
            </a:r>
          </a:p>
          <a:p>
            <a:r>
              <a:rPr lang="en-US" dirty="0">
                <a:solidFill>
                  <a:schemeClr val="bg1"/>
                </a:solidFill>
              </a:rPr>
              <a:t>Can you think of any reasons why the succession might not always have been as clear as it is today? </a:t>
            </a:r>
          </a:p>
        </p:txBody>
      </p:sp>
      <p:pic>
        <p:nvPicPr>
          <p:cNvPr id="8" name="Picture 7">
            <a:extLst>
              <a:ext uri="{FF2B5EF4-FFF2-40B4-BE49-F238E27FC236}">
                <a16:creationId xmlns:a16="http://schemas.microsoft.com/office/drawing/2014/main" id="{75ECB392-A9B0-4D5F-87D5-4D91485326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9533" y="1670278"/>
            <a:ext cx="3944933" cy="3620298"/>
          </a:xfrm>
          <a:prstGeom prst="rect">
            <a:avLst/>
          </a:prstGeom>
        </p:spPr>
      </p:pic>
    </p:spTree>
    <p:extLst>
      <p:ext uri="{BB962C8B-B14F-4D97-AF65-F5344CB8AC3E}">
        <p14:creationId xmlns:p14="http://schemas.microsoft.com/office/powerpoint/2010/main" val="30524551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84DA5F15-CB59-45FB-8E5A-AE56E9178BCF}"/>
              </a:ext>
            </a:extLst>
          </p:cNvPr>
          <p:cNvSpPr>
            <a:spLocks noGrp="1"/>
          </p:cNvSpPr>
          <p:nvPr>
            <p:ph type="title"/>
          </p:nvPr>
        </p:nvSpPr>
        <p:spPr>
          <a:xfrm>
            <a:off x="366363" y="1202812"/>
            <a:ext cx="8139248" cy="393300"/>
          </a:xfrm>
        </p:spPr>
        <p:txBody>
          <a:bodyPr/>
          <a:lstStyle/>
          <a:p>
            <a:pPr algn="ctr"/>
            <a:r>
              <a:rPr lang="en-US" dirty="0"/>
              <a:t>Why hasn’t the succession always been smooth?</a:t>
            </a:r>
          </a:p>
        </p:txBody>
      </p:sp>
      <p:sp>
        <p:nvSpPr>
          <p:cNvPr id="5" name="Content Placeholder 2">
            <a:extLst>
              <a:ext uri="{FF2B5EF4-FFF2-40B4-BE49-F238E27FC236}">
                <a16:creationId xmlns:a16="http://schemas.microsoft.com/office/drawing/2014/main" id="{86503B15-9E9E-4013-A416-CBC372666EB6}"/>
              </a:ext>
            </a:extLst>
          </p:cNvPr>
          <p:cNvSpPr>
            <a:spLocks noGrp="1"/>
          </p:cNvSpPr>
          <p:nvPr>
            <p:ph idx="1"/>
          </p:nvPr>
        </p:nvSpPr>
        <p:spPr>
          <a:xfrm>
            <a:off x="366363" y="1986520"/>
            <a:ext cx="8139248" cy="1213986"/>
          </a:xfrm>
        </p:spPr>
        <p:txBody>
          <a:bodyPr>
            <a:normAutofit/>
          </a:bodyPr>
          <a:lstStyle/>
          <a:p>
            <a:pPr marL="385763" indent="-385763">
              <a:buAutoNum type="arabicPeriod"/>
            </a:pPr>
            <a:r>
              <a:rPr lang="en-US" sz="1800" dirty="0"/>
              <a:t>The monarch dies childless</a:t>
            </a:r>
          </a:p>
          <a:p>
            <a:pPr marL="385763" indent="-385763">
              <a:buAutoNum type="arabicPeriod"/>
            </a:pPr>
            <a:r>
              <a:rPr lang="en-US" sz="1800" dirty="0"/>
              <a:t>The succession has been suspended or interrupted</a:t>
            </a:r>
          </a:p>
          <a:p>
            <a:pPr marL="385763" indent="-385763">
              <a:buAutoNum type="arabicPeriod"/>
            </a:pPr>
            <a:r>
              <a:rPr lang="en-US" sz="1800" dirty="0"/>
              <a:t>The succession has been challenged by other members of the royal family</a:t>
            </a:r>
          </a:p>
          <a:p>
            <a:endParaRPr lang="en-US" sz="1800" dirty="0"/>
          </a:p>
          <a:p>
            <a:endParaRPr lang="en-US" sz="1800" dirty="0"/>
          </a:p>
        </p:txBody>
      </p:sp>
      <p:sp>
        <p:nvSpPr>
          <p:cNvPr id="6" name="TextBox 5">
            <a:extLst>
              <a:ext uri="{FF2B5EF4-FFF2-40B4-BE49-F238E27FC236}">
                <a16:creationId xmlns:a16="http://schemas.microsoft.com/office/drawing/2014/main" id="{0B6D2613-FB07-4617-96A5-E31CD239D887}"/>
              </a:ext>
            </a:extLst>
          </p:cNvPr>
          <p:cNvSpPr txBox="1"/>
          <p:nvPr/>
        </p:nvSpPr>
        <p:spPr>
          <a:xfrm>
            <a:off x="660110" y="3637634"/>
            <a:ext cx="7551754" cy="369332"/>
          </a:xfrm>
          <a:prstGeom prst="rect">
            <a:avLst/>
          </a:prstGeom>
          <a:solidFill>
            <a:schemeClr val="tx2"/>
          </a:solidFill>
        </p:spPr>
        <p:txBody>
          <a:bodyPr wrap="square" rtlCol="0">
            <a:spAutoFit/>
          </a:bodyPr>
          <a:lstStyle/>
          <a:p>
            <a:r>
              <a:rPr lang="en-US" b="1" dirty="0">
                <a:solidFill>
                  <a:schemeClr val="bg1"/>
                </a:solidFill>
              </a:rPr>
              <a:t>Can you think of an example in history for each of the above?</a:t>
            </a:r>
            <a:endParaRPr lang="en-US" dirty="0">
              <a:solidFill>
                <a:schemeClr val="bg1"/>
              </a:solidFill>
            </a:endParaRPr>
          </a:p>
        </p:txBody>
      </p:sp>
      <p:pic>
        <p:nvPicPr>
          <p:cNvPr id="7" name="Picture 6">
            <a:extLst>
              <a:ext uri="{FF2B5EF4-FFF2-40B4-BE49-F238E27FC236}">
                <a16:creationId xmlns:a16="http://schemas.microsoft.com/office/drawing/2014/main" id="{64E42103-FB8A-4822-A10C-AE25FAB9E1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109" y="4215600"/>
            <a:ext cx="1766567" cy="2459258"/>
          </a:xfrm>
          <a:prstGeom prst="rect">
            <a:avLst/>
          </a:prstGeom>
        </p:spPr>
      </p:pic>
      <p:pic>
        <p:nvPicPr>
          <p:cNvPr id="9" name="Picture 8">
            <a:extLst>
              <a:ext uri="{FF2B5EF4-FFF2-40B4-BE49-F238E27FC236}">
                <a16:creationId xmlns:a16="http://schemas.microsoft.com/office/drawing/2014/main" id="{E1028990-4CD3-43E2-B2C2-20FDE8126A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08031" y="4215600"/>
            <a:ext cx="3372696" cy="2459258"/>
          </a:xfrm>
          <a:prstGeom prst="rect">
            <a:avLst/>
          </a:prstGeom>
        </p:spPr>
      </p:pic>
      <p:pic>
        <p:nvPicPr>
          <p:cNvPr id="11" name="Picture 10">
            <a:extLst>
              <a:ext uri="{FF2B5EF4-FFF2-40B4-BE49-F238E27FC236}">
                <a16:creationId xmlns:a16="http://schemas.microsoft.com/office/drawing/2014/main" id="{211AF4F4-585B-476F-A701-24E9B88851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5297" y="4327260"/>
            <a:ext cx="1766567" cy="2347598"/>
          </a:xfrm>
          <a:prstGeom prst="rect">
            <a:avLst/>
          </a:prstGeom>
        </p:spPr>
      </p:pic>
    </p:spTree>
    <p:extLst>
      <p:ext uri="{BB962C8B-B14F-4D97-AF65-F5344CB8AC3E}">
        <p14:creationId xmlns:p14="http://schemas.microsoft.com/office/powerpoint/2010/main" val="200480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2FEA5621-3B36-4993-8AE4-4711A67DAD32}"/>
              </a:ext>
            </a:extLst>
          </p:cNvPr>
          <p:cNvSpPr>
            <a:spLocks noGrp="1"/>
          </p:cNvSpPr>
          <p:nvPr>
            <p:ph type="title"/>
          </p:nvPr>
        </p:nvSpPr>
        <p:spPr>
          <a:xfrm>
            <a:off x="366363" y="884758"/>
            <a:ext cx="8139248" cy="936956"/>
          </a:xfrm>
        </p:spPr>
        <p:txBody>
          <a:bodyPr/>
          <a:lstStyle/>
          <a:p>
            <a:pPr algn="ctr"/>
            <a:r>
              <a:rPr lang="en-US" dirty="0"/>
              <a:t>How was the succession decided in Anglo-Saxon England? </a:t>
            </a:r>
          </a:p>
        </p:txBody>
      </p:sp>
      <p:sp>
        <p:nvSpPr>
          <p:cNvPr id="7" name="TextBox 6">
            <a:extLst>
              <a:ext uri="{FF2B5EF4-FFF2-40B4-BE49-F238E27FC236}">
                <a16:creationId xmlns:a16="http://schemas.microsoft.com/office/drawing/2014/main" id="{0AA434E3-C774-4B09-A273-09155824C34E}"/>
              </a:ext>
            </a:extLst>
          </p:cNvPr>
          <p:cNvSpPr txBox="1"/>
          <p:nvPr/>
        </p:nvSpPr>
        <p:spPr>
          <a:xfrm>
            <a:off x="450536" y="2134824"/>
            <a:ext cx="8242928" cy="1477328"/>
          </a:xfrm>
          <a:prstGeom prst="rect">
            <a:avLst/>
          </a:prstGeom>
          <a:noFill/>
          <a:ln>
            <a:solidFill>
              <a:schemeClr val="tx1"/>
            </a:solidFill>
          </a:ln>
        </p:spPr>
        <p:txBody>
          <a:bodyPr wrap="square" rtlCol="0">
            <a:spAutoFit/>
          </a:bodyPr>
          <a:lstStyle/>
          <a:p>
            <a:r>
              <a:rPr lang="en-US" dirty="0"/>
              <a:t>1) Cut out the cards</a:t>
            </a:r>
          </a:p>
          <a:p>
            <a:r>
              <a:rPr lang="en-US" dirty="0"/>
              <a:t>2) Arrange in chronological order to create a timeline of Anglo-Saxon kings. Were the kings always from the same family? </a:t>
            </a:r>
          </a:p>
          <a:p>
            <a:r>
              <a:rPr lang="en-US" dirty="0"/>
              <a:t>3) Discuss with your partner: how was the succession decided during this period?</a:t>
            </a:r>
          </a:p>
        </p:txBody>
      </p:sp>
      <p:sp>
        <p:nvSpPr>
          <p:cNvPr id="9" name="TextBox 8">
            <a:extLst>
              <a:ext uri="{FF2B5EF4-FFF2-40B4-BE49-F238E27FC236}">
                <a16:creationId xmlns:a16="http://schemas.microsoft.com/office/drawing/2014/main" id="{B2A23D4D-5BE1-45D4-9510-4ACB994304D3}"/>
              </a:ext>
            </a:extLst>
          </p:cNvPr>
          <p:cNvSpPr txBox="1"/>
          <p:nvPr/>
        </p:nvSpPr>
        <p:spPr>
          <a:xfrm>
            <a:off x="450536" y="3925262"/>
            <a:ext cx="8242928" cy="2585323"/>
          </a:xfrm>
          <a:prstGeom prst="rect">
            <a:avLst/>
          </a:prstGeom>
          <a:solidFill>
            <a:schemeClr val="tx2"/>
          </a:solidFill>
        </p:spPr>
        <p:txBody>
          <a:bodyPr wrap="square" rtlCol="0">
            <a:spAutoFit/>
          </a:bodyPr>
          <a:lstStyle/>
          <a:p>
            <a:pPr lvl="0" defTabSz="914400">
              <a:defRPr/>
            </a:pPr>
            <a:r>
              <a:rPr lang="en-US" dirty="0">
                <a:solidFill>
                  <a:schemeClr val="bg1"/>
                </a:solidFill>
              </a:rPr>
              <a:t>Succession up to 1066 was not clear cut. The crown was usually passed down from father to son but not always. </a:t>
            </a:r>
          </a:p>
          <a:p>
            <a:pPr lvl="0" defTabSz="914400">
              <a:defRPr/>
            </a:pPr>
            <a:r>
              <a:rPr lang="en-US" dirty="0">
                <a:solidFill>
                  <a:schemeClr val="bg1"/>
                </a:solidFill>
              </a:rPr>
              <a:t>Sometimes the crown was passed to the brother of the previous king. </a:t>
            </a:r>
          </a:p>
          <a:p>
            <a:pPr lvl="0" defTabSz="914400">
              <a:defRPr/>
            </a:pPr>
            <a:r>
              <a:rPr lang="en-US" dirty="0">
                <a:solidFill>
                  <a:schemeClr val="bg1"/>
                </a:solidFill>
              </a:rPr>
              <a:t>Sometimes the crown was claimed by an invader. </a:t>
            </a:r>
          </a:p>
          <a:p>
            <a:pPr lvl="0" defTabSz="914400">
              <a:defRPr/>
            </a:pPr>
            <a:r>
              <a:rPr lang="en-US" dirty="0">
                <a:solidFill>
                  <a:schemeClr val="bg1"/>
                </a:solidFill>
              </a:rPr>
              <a:t>Sometimes the crown was offered to someone chosen by the Witan (King’s council).</a:t>
            </a:r>
          </a:p>
          <a:p>
            <a:pPr lvl="0" defTabSz="914400">
              <a:defRPr/>
            </a:pPr>
            <a:endParaRPr lang="en-US" dirty="0">
              <a:solidFill>
                <a:schemeClr val="bg1"/>
              </a:solidFill>
            </a:endParaRPr>
          </a:p>
          <a:p>
            <a:pPr lvl="0" defTabSz="914400">
              <a:defRPr/>
            </a:pPr>
            <a:r>
              <a:rPr lang="en-US" dirty="0">
                <a:solidFill>
                  <a:schemeClr val="bg1"/>
                </a:solidFill>
              </a:rPr>
              <a:t>It was extremely important for a king at this time to have legitimate sons who would then have a strong claim to the throne. </a:t>
            </a:r>
          </a:p>
        </p:txBody>
      </p:sp>
    </p:spTree>
    <p:extLst>
      <p:ext uri="{BB962C8B-B14F-4D97-AF65-F5344CB8AC3E}">
        <p14:creationId xmlns:p14="http://schemas.microsoft.com/office/powerpoint/2010/main" val="1784188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5EFDD598-0483-43D7-9AF8-648E1D01E713}"/>
              </a:ext>
            </a:extLst>
          </p:cNvPr>
          <p:cNvSpPr>
            <a:spLocks noGrp="1"/>
          </p:cNvSpPr>
          <p:nvPr>
            <p:ph type="title"/>
          </p:nvPr>
        </p:nvSpPr>
        <p:spPr>
          <a:xfrm>
            <a:off x="528691" y="873050"/>
            <a:ext cx="8139248" cy="538037"/>
          </a:xfrm>
        </p:spPr>
        <p:txBody>
          <a:bodyPr/>
          <a:lstStyle/>
          <a:p>
            <a:pPr algn="ctr"/>
            <a:r>
              <a:rPr lang="en-US" dirty="0"/>
              <a:t>St Edward the Confessor and Westminster Abbey</a:t>
            </a:r>
          </a:p>
        </p:txBody>
      </p:sp>
      <p:sp>
        <p:nvSpPr>
          <p:cNvPr id="6" name="TextBox 5">
            <a:extLst>
              <a:ext uri="{FF2B5EF4-FFF2-40B4-BE49-F238E27FC236}">
                <a16:creationId xmlns:a16="http://schemas.microsoft.com/office/drawing/2014/main" id="{63BAB56B-35BD-4183-A289-44CC032EEF03}"/>
              </a:ext>
            </a:extLst>
          </p:cNvPr>
          <p:cNvSpPr txBox="1"/>
          <p:nvPr/>
        </p:nvSpPr>
        <p:spPr>
          <a:xfrm>
            <a:off x="263646" y="5260825"/>
            <a:ext cx="8669339" cy="1477328"/>
          </a:xfrm>
          <a:prstGeom prst="rect">
            <a:avLst/>
          </a:prstGeom>
          <a:solidFill>
            <a:schemeClr val="tx2"/>
          </a:solidFill>
        </p:spPr>
        <p:txBody>
          <a:bodyPr wrap="square" rtlCol="0">
            <a:spAutoFit/>
          </a:bodyPr>
          <a:lstStyle/>
          <a:p>
            <a:r>
              <a:rPr lang="en-US" dirty="0">
                <a:solidFill>
                  <a:schemeClr val="bg1"/>
                </a:solidFill>
              </a:rPr>
              <a:t>The St Edward the Confessor card is incomplete. Use the St Edward the Confessor fact sheet to find the missing details and complete the card.</a:t>
            </a:r>
          </a:p>
          <a:p>
            <a:endParaRPr lang="en-US" dirty="0">
              <a:solidFill>
                <a:schemeClr val="bg1"/>
              </a:solidFill>
            </a:endParaRPr>
          </a:p>
          <a:p>
            <a:r>
              <a:rPr lang="en-US" b="1" dirty="0">
                <a:solidFill>
                  <a:schemeClr val="bg1"/>
                </a:solidFill>
              </a:rPr>
              <a:t>Question</a:t>
            </a:r>
          </a:p>
          <a:p>
            <a:r>
              <a:rPr lang="en-US" dirty="0">
                <a:solidFill>
                  <a:schemeClr val="bg1"/>
                </a:solidFill>
              </a:rPr>
              <a:t>Why was there a succession crisis at the end of St Edward the Confessor’s reign?</a:t>
            </a:r>
          </a:p>
        </p:txBody>
      </p:sp>
      <p:pic>
        <p:nvPicPr>
          <p:cNvPr id="8" name="Picture 7">
            <a:extLst>
              <a:ext uri="{FF2B5EF4-FFF2-40B4-BE49-F238E27FC236}">
                <a16:creationId xmlns:a16="http://schemas.microsoft.com/office/drawing/2014/main" id="{55FE42E0-C33B-43F2-AF04-B3A4649FB3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4186" y="1451374"/>
            <a:ext cx="5995626" cy="3627354"/>
          </a:xfrm>
          <a:prstGeom prst="rect">
            <a:avLst/>
          </a:prstGeom>
        </p:spPr>
      </p:pic>
    </p:spTree>
    <p:extLst>
      <p:ext uri="{BB962C8B-B14F-4D97-AF65-F5344CB8AC3E}">
        <p14:creationId xmlns:p14="http://schemas.microsoft.com/office/powerpoint/2010/main" val="4165465652"/>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3" ma:contentTypeDescription="Create a new document." ma:contentTypeScope="" ma:versionID="52a203b619d7d54568ab834c4689d72a">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d45607d68b515cb89128d2b85c944e7f"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343B888-E90D-4381-82D5-1FFF01704B6C}">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4EE2FDF-4DAA-4352-854A-BEE3B1F92A83}">
  <ds:schemaRefs>
    <ds:schemaRef ds:uri="http://schemas.microsoft.com/sharepoint/v3/contenttype/forms"/>
  </ds:schemaRefs>
</ds:datastoreItem>
</file>

<file path=customXml/itemProps3.xml><?xml version="1.0" encoding="utf-8"?>
<ds:datastoreItem xmlns:ds="http://schemas.openxmlformats.org/officeDocument/2006/customXml" ds:itemID="{771A2C81-09AE-46F3-A37C-DFEC35F78B89}"/>
</file>

<file path=docProps/app.xml><?xml version="1.0" encoding="utf-8"?>
<Properties xmlns="http://schemas.openxmlformats.org/officeDocument/2006/extended-properties" xmlns:vt="http://schemas.openxmlformats.org/officeDocument/2006/docPropsVTypes">
  <Template>Office Theme</Template>
  <TotalTime>4089</TotalTime>
  <Words>2408</Words>
  <Application>Microsoft Office PowerPoint</Application>
  <PresentationFormat>On-screen Show (4:3)</PresentationFormat>
  <Paragraphs>200</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PowerPoint Presentation</vt:lpstr>
      <vt:lpstr>PowerPoint Presentation</vt:lpstr>
      <vt:lpstr>PowerPoint Presentation</vt:lpstr>
      <vt:lpstr>Mystery Document</vt:lpstr>
      <vt:lpstr>How is succession decided today?</vt:lpstr>
      <vt:lpstr>Why hasn’t the succession always been smooth?</vt:lpstr>
      <vt:lpstr>Why hasn’t the succession always been smooth?</vt:lpstr>
      <vt:lpstr>How was the succession decided in Anglo-Saxon England? </vt:lpstr>
      <vt:lpstr>St Edward the Confessor and Westminster Abbey</vt:lpstr>
      <vt:lpstr>The death of St Edward the Confessor</vt:lpstr>
      <vt:lpstr>What was the role of the Witan?</vt:lpstr>
      <vt:lpstr>Who would you choose as St Edward the Confessor’s successor?</vt:lpstr>
      <vt:lpstr>Who did the Witan choose as St Edward the Confessor’s successor?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378</cp:revision>
  <dcterms:created xsi:type="dcterms:W3CDTF">2019-02-11T11:01:41Z</dcterms:created>
  <dcterms:modified xsi:type="dcterms:W3CDTF">2021-12-02T14:08:27Z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2476600</vt:r8>
  </property>
</Properties>
</file>