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8" r:id="rId5"/>
  </p:sldMasterIdLst>
  <p:notesMasterIdLst>
    <p:notesMasterId r:id="rId22"/>
  </p:notesMasterIdLst>
  <p:sldIdLst>
    <p:sldId id="300" r:id="rId6"/>
    <p:sldId id="316" r:id="rId7"/>
    <p:sldId id="301" r:id="rId8"/>
    <p:sldId id="303" r:id="rId9"/>
    <p:sldId id="317" r:id="rId10"/>
    <p:sldId id="318" r:id="rId11"/>
    <p:sldId id="319" r:id="rId12"/>
    <p:sldId id="320" r:id="rId13"/>
    <p:sldId id="321" r:id="rId14"/>
    <p:sldId id="322" r:id="rId15"/>
    <p:sldId id="323" r:id="rId16"/>
    <p:sldId id="324" r:id="rId17"/>
    <p:sldId id="325" r:id="rId18"/>
    <p:sldId id="326" r:id="rId19"/>
    <p:sldId id="327" r:id="rId20"/>
    <p:sldId id="329"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47833B-89CC-223C-3209-42EF74C89F48}" name="Laura Arends" initials="LA" userId="S::laura.arends@westminster-abbey.org::a1c91e67-eed6-4549-a4b2-f1951bd78e56" providerId="AD"/>
  <p188:author id="{37EF83BC-3276-C3CB-5349-D3611DA3E24D}" name="Sian Shaw" initials="SS" userId="S::sian.shaw@westminster-abbey.org::cf930bf7-ba7f-4ec0-9225-526cb0af2be3" providerId="AD"/>
  <p188:author id="{1E257FD1-2AE0-ED44-3C85-523AE3DD16F4}" name="Sophie Holland" initials="SH" userId="S::sophie.holland@westminster-abbey.org::973f5038-f617-450a-8546-88bc9d3463c3" providerId="AD"/>
  <p188:author id="{225ACCFC-C6F7-F5E3-4C6D-4899F604FA38}" name="William Ewart" initials="WE" userId="S::william.ewart@westminster-abbey.org::acfb01ca-8539-4e85-964e-c2b1dd366cb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Sian Shaw" initials="SS" lastIdx="4"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9D9D9D"/>
    <a:srgbClr val="006E73"/>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0617" autoAdjust="0"/>
  </p:normalViewPr>
  <p:slideViewPr>
    <p:cSldViewPr snapToGrid="0">
      <p:cViewPr varScale="1">
        <p:scale>
          <a:sx n="69" d="100"/>
          <a:sy n="69" d="100"/>
        </p:scale>
        <p:origin x="281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Holland" userId="S::sophie.holland@westminster-abbey.org::973f5038-f617-450a-8546-88bc9d3463c3" providerId="AD" clId="Web-{45BCB2ED-460B-059E-8C49-7BEB1A805623}"/>
  </pc:docChgLst>
  <pc:docChgLst>
    <pc:chgData name="Sophie Holland" userId="973f5038-f617-450a-8546-88bc9d3463c3" providerId="ADAL" clId="{C9A5138B-11F2-4769-B70A-096096C1DA6D}"/>
  </pc:docChgLst>
  <pc:docChgLst>
    <pc:chgData name="Sophie Holland" userId="S::sophie.holland@westminster-abbey.org::973f5038-f617-450a-8546-88bc9d3463c3" providerId="AD" clId="Web-{8700D0AB-CBE3-804A-ADF0-CDB002715A41}"/>
  </pc:docChgLst>
  <pc:docChgLst>
    <pc:chgData name="Sian Shaw" userId="cf930bf7-ba7f-4ec0-9225-526cb0af2be3" providerId="ADAL" clId="{094DB0D4-F7AC-48F0-B616-FFD9CBDC7944}"/>
    <pc:docChg chg="custSel modSld">
      <pc:chgData name="Sian Shaw" userId="cf930bf7-ba7f-4ec0-9225-526cb0af2be3" providerId="ADAL" clId="{094DB0D4-F7AC-48F0-B616-FFD9CBDC7944}" dt="2023-04-06T09:13:01.254" v="95" actId="20577"/>
      <pc:docMkLst>
        <pc:docMk/>
      </pc:docMkLst>
      <pc:sldChg chg="modNotesTx">
        <pc:chgData name="Sian Shaw" userId="cf930bf7-ba7f-4ec0-9225-526cb0af2be3" providerId="ADAL" clId="{094DB0D4-F7AC-48F0-B616-FFD9CBDC7944}" dt="2023-04-06T09:13:01.254" v="95" actId="20577"/>
        <pc:sldMkLst>
          <pc:docMk/>
          <pc:sldMk cId="121351284" sldId="326"/>
        </pc:sldMkLst>
      </pc:sldChg>
    </pc:docChg>
  </pc:docChgLst>
  <pc:docChgLst>
    <pc:chgData name="Sophie Holland" userId="S::sophie.holland@westminster-abbey.org::973f5038-f617-450a-8546-88bc9d3463c3" providerId="AD" clId="Web-{9DEC0665-122D-1F3F-DD5C-3F484B81B80C}"/>
  </pc:docChgLst>
  <pc:docChgLst>
    <pc:chgData name="Sophie Holland" userId="S::sophie.holland@westminster-abbey.org::973f5038-f617-450a-8546-88bc9d3463c3" providerId="AD" clId="Web-{2E5C7A2E-B176-C479-9F9B-42C133BDBD6B}"/>
  </pc:docChgLst>
  <pc:docChgLst>
    <pc:chgData name="Sophie Holland" userId="S::sophie.holland@westminster-abbey.org::973f5038-f617-450a-8546-88bc9d3463c3" providerId="AD" clId="Web-{AD5ACEB6-AD39-920F-7422-C2E8E0FB5BEF}"/>
  </pc:docChgLst>
  <pc:docChgLst>
    <pc:chgData name="Sian Shaw" userId="S::sian.shaw@westminster-abbey.org::cf930bf7-ba7f-4ec0-9225-526cb0af2be3" providerId="AD" clId="Web-{9AA87C19-ACF5-1DCD-A642-F12A34C33497}"/>
  </pc:docChgLst>
  <pc:docChgLst>
    <pc:chgData name="Sian Shaw" userId="S::sian.shaw@westminster-abbey.org::cf930bf7-ba7f-4ec0-9225-526cb0af2be3" providerId="AD" clId="Web-{08616C85-812D-AE0F-483E-E0A4E2D9A0EA}"/>
  </pc:docChgLst>
  <pc:docChgLst>
    <pc:chgData name="Sian Shaw" userId="S::sian.shaw@westminster-abbey.org::cf930bf7-ba7f-4ec0-9225-526cb0af2be3" providerId="AD" clId="Web-{F4C758B9-DED7-6E21-8FDE-313086D01F6E}"/>
  </pc:docChgLst>
  <pc:docChgLst>
    <pc:chgData clId="Web-{740E340D-26B6-087F-5AEE-10FE29652826}"/>
  </pc:docChgLst>
  <pc:docChgLst>
    <pc:chgData name="Sian Shaw" userId="cf930bf7-ba7f-4ec0-9225-526cb0af2be3" providerId="ADAL" clId="{BAF0CE13-A296-472D-8784-3A4F44167D9A}"/>
  </pc:docChgLst>
  <pc:docChgLst>
    <pc:chgData name="Sophie Holland" userId="S::sophie.holland@westminster-abbey.org::973f5038-f617-450a-8546-88bc9d3463c3" providerId="AD" clId="Web-{4C308887-9125-C0E9-4176-DA9DE7CA57AD}"/>
  </pc:docChgLst>
  <pc:docChgLst>
    <pc:chgData name="Sophie Holland" userId="S::sophie.holland@westminster-abbey.org::973f5038-f617-450a-8546-88bc9d3463c3" providerId="AD" clId="Web-{BD09B674-FBD0-05E7-C23C-8FA18CD27797}"/>
  </pc:docChgLst>
  <pc:docChgLst>
    <pc:chgData name="Sian Shaw" userId="S::sian.shaw@westminster-abbey.org::cf930bf7-ba7f-4ec0-9225-526cb0af2be3" providerId="AD" clId="Web-{740E340D-26B6-087F-5AEE-10FE29652826}"/>
  </pc:docChgLst>
  <pc:docChgLst>
    <pc:chgData name="Sophie Holland" userId="S::sophie.holland@westminster-abbey.org::973f5038-f617-450a-8546-88bc9d3463c3" providerId="AD" clId="Web-{98AC54C0-F7AC-2CF2-1D20-3A2F006EF4A7}"/>
  </pc:docChgLst>
  <pc:docChgLst>
    <pc:chgData name="Sian Shaw" userId="S::sian.shaw@westminster-abbey.org::cf930bf7-ba7f-4ec0-9225-526cb0af2be3" providerId="AD" clId="Web-{2C346A9F-3FEC-02F3-0752-EF338404A229}"/>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06/04/2023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westminster-abbey.org/about-the-abbey/history/raf-chapel"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stainedglassmuseum.com/catshow.php?func=show&amp;seq=0&amp;collno=ELYGM%3A2021.1" TargetMode="External"/><Relationship Id="rId2" Type="http://schemas.openxmlformats.org/officeDocument/2006/relationships/slide" Target="../slides/slide14.xml"/><Relationship Id="rId1" Type="http://schemas.openxmlformats.org/officeDocument/2006/relationships/notesMaster" Target="../notesMasters/notesMaster1.xml"/><Relationship Id="rId5" Type="http://schemas.openxmlformats.org/officeDocument/2006/relationships/hyperlink" Target="https://mymodernmet.com/contemporary-stained-glass-art/" TargetMode="External"/><Relationship Id="rId4" Type="http://schemas.openxmlformats.org/officeDocument/2006/relationships/hyperlink" Target="https://stainedglassmuseum.com/learningresource"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theguardian.com/lifeandstyle/2021/jun/05/we-are-born-hungry-for-faces-why-are-they-so-compelling"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endParaRPr lang="en-GB" dirty="0"/>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709588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a:t>
            </a:r>
            <a:r>
              <a:rPr lang="en-US" dirty="0"/>
              <a:t>You may find the following background information about the painting helpful to read, prior to the lesson. </a:t>
            </a:r>
          </a:p>
          <a:p>
            <a:r>
              <a:rPr lang="en-GB" dirty="0"/>
              <a:t>This is a 15th century altarpiece on wood by Florentine artist </a:t>
            </a:r>
            <a:r>
              <a:rPr lang="en-GB" dirty="0" err="1"/>
              <a:t>Bicci</a:t>
            </a:r>
            <a:r>
              <a:rPr lang="en-GB" dirty="0"/>
              <a:t> di Lorenzo (1375-1452). It is thought originally to have come from the Capella San Giovanni Gualberto in Sta Trinita, Florence. It shows the Madonna enthroned, holding a rose, with the Christ Child, with angels kneeling at her feet. Either side are depicted figures of saints Anthony Abbot, Giovanni Gualberto, John the Baptist and Catherine of Alexandria. In roundels above are saints Peter and Paul. In small vertical panels at either side are small figures of saints Matthew, Nicholas, Francis, Luke, James the Less and Peter Martyr.</a:t>
            </a:r>
            <a:endParaRPr lang="en-US" dirty="0"/>
          </a:p>
          <a:p>
            <a:endParaRPr lang="en-US" dirty="0"/>
          </a:p>
          <a:p>
            <a:r>
              <a:rPr lang="en-US" dirty="0"/>
              <a:t>Can you spot the following saints from their attributes? </a:t>
            </a:r>
            <a:endParaRPr lang="en-US" dirty="0">
              <a:cs typeface="Calibri"/>
            </a:endParaRPr>
          </a:p>
          <a:p>
            <a:endParaRPr lang="en-US" dirty="0"/>
          </a:p>
          <a:p>
            <a:pPr marL="285750" indent="-285750">
              <a:buFont typeface="Arial,Sans-Serif"/>
              <a:buChar char="•"/>
            </a:pPr>
            <a:r>
              <a:rPr lang="en-US" dirty="0"/>
              <a:t>St John the Baptist wears an animal skin and has bare feet (to the right of Mary with pink cloak)</a:t>
            </a:r>
            <a:endParaRPr lang="en-US" dirty="0">
              <a:cs typeface="Calibri"/>
            </a:endParaRPr>
          </a:p>
          <a:p>
            <a:pPr marL="285750" indent="-285750">
              <a:buFont typeface="Arial,Sans-Serif"/>
              <a:buChar char="•"/>
            </a:pPr>
            <a:r>
              <a:rPr lang="en-US" dirty="0"/>
              <a:t>St Catherine has a wheel (to the right of St John the Baptist with green cloak)</a:t>
            </a:r>
            <a:endParaRPr lang="en-US" dirty="0">
              <a:cs typeface="Calibri"/>
            </a:endParaRPr>
          </a:p>
          <a:p>
            <a:pPr marL="285750" indent="-285750">
              <a:buFont typeface="Arial,Sans-Serif"/>
              <a:buChar char="•"/>
            </a:pPr>
            <a:r>
              <a:rPr lang="en-US" dirty="0"/>
              <a:t>St Peter holds a key (above St John and St Catherine) </a:t>
            </a:r>
            <a:endParaRPr lang="en-US" dirty="0">
              <a:cs typeface="Calibri"/>
            </a:endParaRPr>
          </a:p>
          <a:p>
            <a:pPr marL="285750" indent="-285750">
              <a:buFont typeface="Arial,Sans-Serif"/>
              <a:buChar char="•"/>
            </a:pPr>
            <a:endParaRPr lang="en-US" dirty="0"/>
          </a:p>
          <a:p>
            <a:r>
              <a:rPr lang="en-US" dirty="0"/>
              <a:t>Pupils may know some of the stories about these saints and you may choose to share these quick summaries. </a:t>
            </a:r>
            <a:endParaRPr lang="en-US" dirty="0">
              <a:cs typeface="Calibri"/>
            </a:endParaRPr>
          </a:p>
          <a:p>
            <a:r>
              <a:rPr lang="en-US" dirty="0"/>
              <a:t>St John the Baptist lived in the desert; he wore clothes made of camel skin. He was a prophet who told people that Jesus would save everyone. </a:t>
            </a:r>
            <a:endParaRPr lang="en-US" dirty="0">
              <a:cs typeface="Calibri"/>
            </a:endParaRPr>
          </a:p>
          <a:p>
            <a:r>
              <a:rPr lang="en-US" dirty="0"/>
              <a:t>St Catherine was a Christian who was tortured and then killed by the Roman emperor because of her Christian faith. The spiked wheel was used to torture her.</a:t>
            </a:r>
            <a:endParaRPr lang="en-US" dirty="0">
              <a:cs typeface="Calibri"/>
            </a:endParaRPr>
          </a:p>
          <a:p>
            <a:r>
              <a:rPr lang="en-US" dirty="0"/>
              <a:t>St Peter holds the key to Heaven. In the Bible, Jesus said to Peter ‘</a:t>
            </a:r>
            <a:r>
              <a:rPr lang="en-GB" dirty="0"/>
              <a:t>I will give you the keys of the kingdom of heaven’. (Matthew 16:19)</a:t>
            </a:r>
            <a:endParaRPr lang="en-US" dirty="0"/>
          </a:p>
          <a:p>
            <a:endParaRPr lang="en-GB" dirty="0"/>
          </a:p>
          <a:p>
            <a:r>
              <a:rPr lang="en-GB" dirty="0"/>
              <a:t>Image:</a:t>
            </a:r>
            <a:endParaRPr lang="en-US" dirty="0"/>
          </a:p>
          <a:p>
            <a:r>
              <a:rPr lang="en-US" dirty="0"/>
              <a:t>©2022 Dean &amp; Chapter of Westminster</a:t>
            </a:r>
            <a:endParaRPr lang="en-GB" dirty="0"/>
          </a:p>
          <a:p>
            <a:endParaRPr lang="en-US"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8824737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a:t>
            </a:r>
            <a:r>
              <a:rPr lang="en-US" dirty="0"/>
              <a:t>St Francis is often shown outdoors surrounded by animals. Ask pupils to guess what he is the patron saint of. St Francis is the patron saint of animals and the environment. </a:t>
            </a:r>
            <a:endParaRPr lang="en-US" dirty="0">
              <a:cs typeface="Calibri"/>
            </a:endParaRPr>
          </a:p>
          <a:p>
            <a:endParaRPr lang="en-GB"/>
          </a:p>
          <a:p>
            <a:pPr>
              <a:defRPr/>
            </a:pPr>
            <a:r>
              <a:rPr lang="en-GB" dirty="0">
                <a:cs typeface="Calibri"/>
              </a:rPr>
              <a:t>Image:</a:t>
            </a:r>
          </a:p>
          <a:p>
            <a:pPr marL="0" marR="0" lvl="0" indent="0" algn="l" defTabSz="914400" rtl="0" eaLnBrk="1" fontAlgn="base"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endParaRPr lang="en-GB" dirty="0"/>
          </a:p>
          <a:p>
            <a:pPr algn="l" rtl="0" fontAlgn="base"/>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27912850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a:t>
            </a:r>
            <a:r>
              <a:rPr lang="en-US" dirty="0"/>
              <a:t>What work is celebrated here? </a:t>
            </a:r>
          </a:p>
          <a:p>
            <a:pPr marL="171450" indent="-171450">
              <a:buFont typeface="Arial"/>
              <a:buChar char="•"/>
            </a:pPr>
            <a:r>
              <a:rPr lang="en-US" dirty="0">
                <a:cs typeface="Calibri"/>
              </a:rPr>
              <a:t>Look closely at the uniform (the nurse wears an apron)</a:t>
            </a:r>
          </a:p>
          <a:p>
            <a:pPr marL="171450" indent="-171450">
              <a:buFont typeface="Arial"/>
              <a:buChar char="•"/>
            </a:pPr>
            <a:endParaRPr lang="en-US">
              <a:cs typeface="Calibri"/>
            </a:endParaRPr>
          </a:p>
          <a:p>
            <a:r>
              <a:rPr lang="en-US" dirty="0">
                <a:cs typeface="Calibri"/>
              </a:rPr>
              <a:t>How might this work glorify God?</a:t>
            </a:r>
          </a:p>
          <a:p>
            <a:pPr marL="171450" indent="-171450">
              <a:buFont typeface="Arial"/>
              <a:buChar char="•"/>
            </a:pPr>
            <a:r>
              <a:rPr lang="en-US" dirty="0">
                <a:cs typeface="Calibri"/>
              </a:rPr>
              <a:t>Looking after people who are sick, cleaning people, saving lives. The Bible teaches us that Jesus did all these things himself and is happy when we do things like this too. </a:t>
            </a:r>
          </a:p>
          <a:p>
            <a:endParaRPr lang="en-GB">
              <a:cs typeface="Calibri"/>
            </a:endParaRPr>
          </a:p>
          <a:p>
            <a:pPr>
              <a:defRPr/>
            </a:pPr>
            <a:r>
              <a:rPr lang="en-GB" dirty="0">
                <a:cs typeface="Calibri"/>
              </a:rPr>
              <a:t>Image:</a:t>
            </a:r>
          </a:p>
          <a:p>
            <a:pPr marL="0" marR="0" lvl="0" indent="0" algn="l" defTabSz="914400" rtl="0" eaLnBrk="1" fontAlgn="base"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endParaRPr lang="en-GB" dirty="0"/>
          </a:p>
          <a:p>
            <a:pPr algn="l" rtl="0" fontAlgn="base"/>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28042573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a:t>
            </a:r>
            <a:endParaRPr lang="en-GB"/>
          </a:p>
          <a:p>
            <a:pPr marL="285750" indent="-285750">
              <a:lnSpc>
                <a:spcPct val="90000"/>
              </a:lnSpc>
              <a:spcBef>
                <a:spcPts val="1000"/>
              </a:spcBef>
              <a:buFont typeface="Arial,Sans-Serif"/>
              <a:buChar char="•"/>
            </a:pPr>
            <a:r>
              <a:rPr lang="en-GB" dirty="0"/>
              <a:t>What attributes can you find? (blue uniform, wings of air-force on his uniform)</a:t>
            </a:r>
            <a:endParaRPr lang="en-US" dirty="0"/>
          </a:p>
          <a:p>
            <a:pPr marL="285750" indent="-285750">
              <a:lnSpc>
                <a:spcPct val="90000"/>
              </a:lnSpc>
              <a:spcBef>
                <a:spcPts val="1000"/>
              </a:spcBef>
              <a:buFont typeface="Arial,Sans-Serif"/>
              <a:buChar char="•"/>
            </a:pPr>
            <a:r>
              <a:rPr lang="en-US" dirty="0"/>
              <a:t>Think about his body position - how is he portrayed? (kneeling, facing upwards) </a:t>
            </a:r>
            <a:endParaRPr lang="en-US" dirty="0">
              <a:cs typeface="Calibri"/>
            </a:endParaRPr>
          </a:p>
          <a:p>
            <a:pPr marL="285750" indent="-285750">
              <a:lnSpc>
                <a:spcPct val="90000"/>
              </a:lnSpc>
              <a:spcBef>
                <a:spcPts val="1000"/>
              </a:spcBef>
              <a:buFont typeface="Arial,Sans-Serif"/>
              <a:buChar char="•"/>
            </a:pPr>
            <a:r>
              <a:rPr lang="en-GB" dirty="0"/>
              <a:t>What is his location? (he is outside, we can see trees behind him)</a:t>
            </a:r>
            <a:endParaRPr lang="en-GB" dirty="0">
              <a:cs typeface="Calibri"/>
            </a:endParaRPr>
          </a:p>
          <a:p>
            <a:pPr marL="285750" indent="-285750">
              <a:lnSpc>
                <a:spcPct val="90000"/>
              </a:lnSpc>
              <a:spcBef>
                <a:spcPts val="1000"/>
              </a:spcBef>
              <a:buFont typeface="Arial,Sans-Serif"/>
              <a:buChar char="•"/>
            </a:pPr>
            <a:endParaRPr lang="en-GB"/>
          </a:p>
          <a:p>
            <a:pPr>
              <a:lnSpc>
                <a:spcPct val="90000"/>
              </a:lnSpc>
              <a:spcBef>
                <a:spcPts val="1000"/>
              </a:spcBef>
            </a:pPr>
            <a:r>
              <a:rPr lang="en-GB" dirty="0">
                <a:cs typeface="Calibri"/>
              </a:rPr>
              <a:t>Who is this man? (a RAF pilot from the Battle of Britain)</a:t>
            </a:r>
            <a:endParaRPr lang="en-GB" dirty="0"/>
          </a:p>
          <a:p>
            <a:pPr>
              <a:lnSpc>
                <a:spcPct val="90000"/>
              </a:lnSpc>
              <a:spcBef>
                <a:spcPts val="1000"/>
              </a:spcBef>
            </a:pPr>
            <a:r>
              <a:rPr lang="en-GB" dirty="0">
                <a:cs typeface="Calibri" panose="020F0502020204030204"/>
              </a:rPr>
              <a:t>How might his work glorify God? (risking his life to save others) </a:t>
            </a:r>
          </a:p>
          <a:p>
            <a:pPr>
              <a:lnSpc>
                <a:spcPct val="90000"/>
              </a:lnSpc>
              <a:spcBef>
                <a:spcPts val="1000"/>
              </a:spcBef>
            </a:pPr>
            <a:endParaRPr lang="en-GB">
              <a:cs typeface="Calibri" panose="020F0502020204030204"/>
            </a:endParaRPr>
          </a:p>
          <a:p>
            <a:pPr>
              <a:lnSpc>
                <a:spcPct val="90000"/>
              </a:lnSpc>
              <a:spcBef>
                <a:spcPts val="1000"/>
              </a:spcBef>
            </a:pPr>
            <a:r>
              <a:rPr lang="en-GB" dirty="0">
                <a:cs typeface="Calibri" panose="020F0502020204030204"/>
              </a:rPr>
              <a:t>This is part of a large stained glass window in Westminster Abbey. It commemorates the pilots of the RAF who fought in the Battle of Britain in 1940. You can find out more here </a:t>
            </a:r>
            <a:r>
              <a:rPr lang="en-GB" dirty="0">
                <a:hlinkClick r:id="rId3"/>
              </a:rPr>
              <a:t>https://www.westminster-abbey.org/about-the-abbey/history/raf-chapel</a:t>
            </a:r>
            <a:endParaRPr lang="en-GB" dirty="0">
              <a:cs typeface="Calibri"/>
              <a:hlinkClick r:id="rId3"/>
            </a:endParaRPr>
          </a:p>
          <a:p>
            <a:endParaRPr lang="en-GB"/>
          </a:p>
          <a:p>
            <a:r>
              <a:rPr lang="en-GB" dirty="0">
                <a:solidFill>
                  <a:srgbClr val="202122"/>
                </a:solidFill>
                <a:latin typeface="Arial"/>
                <a:cs typeface="Arial"/>
              </a:rPr>
              <a:t>Image:</a:t>
            </a:r>
          </a:p>
          <a:p>
            <a:pPr marL="0" marR="0" lvl="0" indent="0" algn="l" defTabSz="914400" rtl="0" eaLnBrk="1" fontAlgn="base"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endParaRPr lang="en-GB" dirty="0"/>
          </a:p>
          <a:p>
            <a:pPr algn="l" rtl="0" fontAlgn="base"/>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9953742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a:t>
            </a:r>
            <a:r>
              <a:rPr lang="en-US" dirty="0"/>
              <a:t>The image shows a modern stained glass window from the Stained Glass Museum at Ely Cathedral (</a:t>
            </a:r>
            <a:r>
              <a:rPr lang="en-US" dirty="0">
                <a:hlinkClick r:id="rId3"/>
              </a:rPr>
              <a:t>https://stainedglassmuseum.com/catshow.php?func=show&amp;seq=0&amp;collno=ELYGM%3A2021.1</a:t>
            </a:r>
            <a:r>
              <a:rPr lang="en-US" dirty="0"/>
              <a:t> ). The artist is Kehinde Wiley - a New-York based artist. </a:t>
            </a:r>
            <a:r>
              <a:rPr lang="en-US" sz="1200" kern="1200" dirty="0">
                <a:solidFill>
                  <a:schemeClr val="tx1"/>
                </a:solidFill>
                <a:effectLst/>
                <a:latin typeface="+mn-lt"/>
                <a:ea typeface="+mn-ea"/>
                <a:cs typeface="+mn-cs"/>
              </a:rPr>
              <a:t>For further learning resources about Kehinde Wiley’s stained-glass window: </a:t>
            </a:r>
            <a:r>
              <a:rPr lang="en-US" sz="1200" u="sng" kern="1200" dirty="0">
                <a:solidFill>
                  <a:schemeClr val="tx1"/>
                </a:solidFill>
                <a:effectLst/>
                <a:latin typeface="+mn-lt"/>
                <a:ea typeface="+mn-ea"/>
                <a:cs typeface="+mn-cs"/>
                <a:hlinkClick r:id="rId4"/>
              </a:rPr>
              <a:t>https://stainedglassmuseum.com/learningresource</a:t>
            </a:r>
            <a:endParaRPr lang="en-US" sz="1200" u="sng" kern="1200" dirty="0">
              <a:solidFill>
                <a:schemeClr val="tx1"/>
              </a:solidFill>
              <a:effectLst/>
              <a:latin typeface="+mn-lt"/>
              <a:ea typeface="+mn-ea"/>
              <a:cs typeface="+mn-cs"/>
            </a:endParaRPr>
          </a:p>
          <a:p>
            <a:endParaRPr lang="en-US" dirty="0"/>
          </a:p>
          <a:p>
            <a:r>
              <a:rPr lang="en-US" dirty="0"/>
              <a:t>You can find out more about Wiley's stained glass windows here: </a:t>
            </a:r>
            <a:r>
              <a:rPr lang="en-US" dirty="0">
                <a:hlinkClick r:id="rId5"/>
              </a:rPr>
              <a:t>https://mymodernmet.com/contemporary-stained-glass-art/</a:t>
            </a:r>
            <a:endParaRPr lang="en-US" dirty="0">
              <a:cs typeface="Calibri"/>
            </a:endParaRPr>
          </a:p>
          <a:p>
            <a:pPr algn="l" rtl="0" fontAlgn="base"/>
            <a:endParaRPr lang="en-US" dirty="0">
              <a:cs typeface="Calibri"/>
            </a:endParaRPr>
          </a:p>
          <a:p>
            <a:r>
              <a:rPr lang="en-US" dirty="0">
                <a:cs typeface="Calibri"/>
              </a:rPr>
              <a:t>Image: </a:t>
            </a:r>
            <a:r>
              <a:rPr lang="en-US" dirty="0"/>
              <a:t>Kehinde Wiley, </a:t>
            </a:r>
            <a:r>
              <a:rPr lang="en-US" i="1" dirty="0"/>
              <a:t>Saint Adelaide</a:t>
            </a:r>
            <a:r>
              <a:rPr lang="en-US" dirty="0"/>
              <a:t> (2014), stained glass panel in </a:t>
            </a:r>
            <a:r>
              <a:rPr lang="en-US" dirty="0" err="1"/>
              <a:t>aluminium</a:t>
            </a:r>
            <a:r>
              <a:rPr lang="en-US" dirty="0"/>
              <a:t> frame, 251.3cm x 115.7cm, ©The Stained Glass Museum (ELYGM 2021:1)</a:t>
            </a:r>
            <a:endParaRPr lang="en-US"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36703905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Use these stages to guide your pupils through the creation of their own stained-glass window, building upon what they have learnt about people within Christian art. </a:t>
            </a:r>
            <a:endParaRPr lang="en-US"/>
          </a:p>
          <a:p>
            <a:pPr marL="285750" indent="-285750">
              <a:lnSpc>
                <a:spcPct val="90000"/>
              </a:lnSpc>
              <a:spcBef>
                <a:spcPts val="1000"/>
              </a:spcBef>
              <a:buFont typeface="Arial,Sans-Serif"/>
              <a:buChar char="•"/>
            </a:pPr>
            <a:r>
              <a:rPr lang="en-GB" dirty="0"/>
              <a:t>Choose an attribute (Can you think of one meaningful object they could hold/wear?)</a:t>
            </a:r>
            <a:endParaRPr lang="en-US" dirty="0"/>
          </a:p>
          <a:p>
            <a:pPr marL="285750" indent="-285750">
              <a:lnSpc>
                <a:spcPct val="90000"/>
              </a:lnSpc>
              <a:spcBef>
                <a:spcPts val="1000"/>
              </a:spcBef>
              <a:buFont typeface="Arial,Sans-Serif"/>
              <a:buChar char="•"/>
            </a:pPr>
            <a:r>
              <a:rPr lang="en-GB" dirty="0"/>
              <a:t>Position of body (standing? Sitting? Involved in activity?)</a:t>
            </a:r>
            <a:endParaRPr lang="en-US" dirty="0"/>
          </a:p>
          <a:p>
            <a:pPr marL="285750" indent="-285750">
              <a:lnSpc>
                <a:spcPct val="90000"/>
              </a:lnSpc>
              <a:spcBef>
                <a:spcPts val="1000"/>
              </a:spcBef>
              <a:buFont typeface="Arial,Sans-Serif"/>
              <a:buChar char="•"/>
            </a:pPr>
            <a:r>
              <a:rPr lang="en-GB" dirty="0"/>
              <a:t>Location (background scene? Indoors/outdoors?)</a:t>
            </a:r>
            <a:endParaRPr lang="en-US" dirty="0"/>
          </a:p>
          <a:p>
            <a:pPr marL="285750" indent="-285750">
              <a:lnSpc>
                <a:spcPct val="90000"/>
              </a:lnSpc>
              <a:spcBef>
                <a:spcPts val="1000"/>
              </a:spcBef>
              <a:buFont typeface="Arial,Sans-Serif"/>
              <a:buChar char="•"/>
            </a:pPr>
            <a:r>
              <a:rPr lang="en-GB" dirty="0"/>
              <a:t>Use of colour (stained glass windows are designed to be colourful and eye-catching. Are there any symbolic colours you wish to use in your design?) </a:t>
            </a:r>
            <a:endParaRPr lang="en-US"/>
          </a:p>
          <a:p>
            <a:pPr marL="285750" indent="-285750">
              <a:lnSpc>
                <a:spcPct val="90000"/>
              </a:lnSpc>
              <a:spcBef>
                <a:spcPts val="1000"/>
              </a:spcBef>
              <a:buFont typeface="Arial,Sans-Serif"/>
              <a:buChar char="•"/>
            </a:pPr>
            <a:endParaRPr lang="en-GB" dirty="0"/>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endParaRPr lang="en-GB" dirty="0"/>
          </a:p>
          <a:p>
            <a:pPr marL="0" indent="0">
              <a:lnSpc>
                <a:spcPct val="90000"/>
              </a:lnSpc>
              <a:spcBef>
                <a:spcPts val="1000"/>
              </a:spcBef>
              <a:buFont typeface="Arial,Sans-Serif"/>
              <a:buNone/>
            </a:pPr>
            <a:endParaRPr lang="en-US" dirty="0"/>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33001315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cs typeface="Calibri"/>
              </a:rPr>
              <a:t>Teacher: </a:t>
            </a:r>
            <a:r>
              <a:rPr lang="en-US" dirty="0"/>
              <a:t>Once pupils have finished their designs, they could place them in an 'exhibition' so that all can see each other's work. You could suggest that the identity of the window remains secret until pupils have had a chance to examine the windows and look for attributes. </a:t>
            </a:r>
          </a:p>
          <a:p>
            <a:endParaRPr lang="en-US" dirty="0">
              <a:cs typeface="Calibri"/>
            </a:endParaRPr>
          </a:p>
          <a:p>
            <a:r>
              <a:rPr lang="en-US" dirty="0">
                <a:cs typeface="Calibri"/>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endParaRPr lang="en-GB" dirty="0"/>
          </a:p>
          <a:p>
            <a:endParaRPr lang="en-US"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1046158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Teacher: </a:t>
            </a:r>
            <a:r>
              <a:rPr lang="en-US" dirty="0"/>
              <a:t>As a class or in pairs, discuss these quotes. One is from the Bible and one is from a South African Christian priest. </a:t>
            </a:r>
          </a:p>
          <a:p>
            <a:pPr marL="228600" indent="-228600">
              <a:buAutoNum type="arabicPeriod"/>
            </a:pPr>
            <a:r>
              <a:rPr lang="en-US" dirty="0"/>
              <a:t>Do the statements agree about anything?</a:t>
            </a:r>
            <a:endParaRPr lang="en-US" dirty="0">
              <a:cs typeface="Calibri"/>
            </a:endParaRPr>
          </a:p>
          <a:p>
            <a:pPr marL="228600" indent="-228600">
              <a:buAutoNum type="arabicPeriod"/>
            </a:pPr>
            <a:r>
              <a:rPr lang="en-US" dirty="0"/>
              <a:t>Do the statements disagree on anything? </a:t>
            </a:r>
          </a:p>
          <a:p>
            <a:pPr marL="228600" indent="-228600">
              <a:buAutoNum type="arabicPeriod"/>
            </a:pPr>
            <a:r>
              <a:rPr lang="en-US" dirty="0"/>
              <a:t>What do the two statements teach us about what Christians believe about human beings? </a:t>
            </a:r>
            <a:endParaRPr lang="en-US" dirty="0">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3406178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dirty="0"/>
              <a:t>Teacher: </a:t>
            </a:r>
            <a:r>
              <a:rPr lang="en-US" sz="1800" b="0" i="0" u="none" strike="noStrike" dirty="0">
                <a:solidFill>
                  <a:srgbClr val="000000"/>
                </a:solidFill>
                <a:effectLst/>
                <a:latin typeface="Calibri"/>
                <a:cs typeface="Calibri"/>
              </a:rPr>
              <a:t>You may find this article useful as background reading prior to discussion with your </a:t>
            </a:r>
            <a:r>
              <a:rPr lang="en-US" sz="1800" dirty="0">
                <a:solidFill>
                  <a:srgbClr val="000000"/>
                </a:solidFill>
                <a:latin typeface="Calibri"/>
                <a:cs typeface="Calibri"/>
              </a:rPr>
              <a:t>pupil</a:t>
            </a:r>
            <a:r>
              <a:rPr lang="en-US" sz="1800" b="0" i="0" u="none" strike="noStrike" dirty="0">
                <a:solidFill>
                  <a:srgbClr val="000000"/>
                </a:solidFill>
                <a:effectLst/>
                <a:latin typeface="Calibri"/>
                <a:cs typeface="Calibri"/>
              </a:rPr>
              <a:t>.</a:t>
            </a:r>
            <a:r>
              <a:rPr lang="en-US" sz="1800" b="0" i="0" u="none" strike="noStrike" dirty="0">
                <a:solidFill>
                  <a:srgbClr val="444444"/>
                </a:solidFill>
                <a:effectLst/>
                <a:latin typeface="Calibri"/>
                <a:cs typeface="Calibri"/>
              </a:rPr>
              <a:t>​</a:t>
            </a:r>
            <a:r>
              <a:rPr lang="en-US" sz="1800" dirty="0">
                <a:solidFill>
                  <a:srgbClr val="444444"/>
                </a:solidFill>
                <a:latin typeface="Calibri"/>
                <a:cs typeface="Calibri"/>
              </a:rPr>
              <a:t> </a:t>
            </a:r>
            <a:endParaRPr lang="en-US" b="0" i="0" u="none" strike="noStrike" dirty="0">
              <a:solidFill>
                <a:srgbClr val="444444"/>
              </a:solidFill>
              <a:effectLst/>
              <a:latin typeface="Calibri" panose="020F0502020204030204" pitchFamily="34" charset="0"/>
            </a:endParaRPr>
          </a:p>
          <a:p>
            <a:pPr algn="l" rtl="0" fontAlgn="base"/>
            <a:r>
              <a:rPr lang="en-US" sz="1800" b="0" i="0" u="sng" strike="noStrike" dirty="0">
                <a:solidFill>
                  <a:srgbClr val="0563C1"/>
                </a:solidFill>
                <a:effectLst/>
                <a:latin typeface="Calibri"/>
                <a:cs typeface="Calibri"/>
                <a:hlinkClick r:id="rId3"/>
              </a:rPr>
              <a:t>https://www.theguardian.com/lifeandstyle/2021/jun/05/we-are-born-hungry-for-faces-why-are-they-so-compelling</a:t>
            </a:r>
            <a:endParaRPr lang="en-US" b="0" i="0" u="none" strike="noStrike" dirty="0">
              <a:solidFill>
                <a:srgbClr val="444444"/>
              </a:solidFill>
              <a:effectLst/>
              <a:latin typeface="Calibri"/>
              <a:cs typeface="Calibri"/>
            </a:endParaRPr>
          </a:p>
          <a:p>
            <a:endParaRPr lang="en-US"/>
          </a:p>
          <a:p>
            <a:r>
              <a:rPr lang="en-US" dirty="0">
                <a:cs typeface="Calibri"/>
              </a:rPr>
              <a:t>Talk to your pupils and ask them to think of reasons why people are so drawn to images of people. </a:t>
            </a:r>
          </a:p>
          <a:p>
            <a:endParaRPr lang="en-US">
              <a:cs typeface="Calibri"/>
            </a:endParaRPr>
          </a:p>
          <a:p>
            <a:r>
              <a:rPr lang="en-US" dirty="0">
                <a:cs typeface="Calibri"/>
              </a:rPr>
              <a:t>Answers may include:</a:t>
            </a:r>
          </a:p>
          <a:p>
            <a:pPr marL="285750" indent="-285750">
              <a:buFont typeface="Arial"/>
              <a:buChar char="•"/>
            </a:pPr>
            <a:r>
              <a:rPr lang="en-US" dirty="0">
                <a:cs typeface="Calibri"/>
              </a:rPr>
              <a:t>People like to connect with other people</a:t>
            </a:r>
          </a:p>
          <a:p>
            <a:pPr marL="285750" indent="-285750">
              <a:buFont typeface="Arial"/>
              <a:buChar char="•"/>
            </a:pPr>
            <a:r>
              <a:rPr lang="en-US" dirty="0">
                <a:cs typeface="Calibri"/>
              </a:rPr>
              <a:t>People like what is familiar</a:t>
            </a:r>
          </a:p>
          <a:p>
            <a:pPr marL="285750" indent="-285750">
              <a:buFont typeface="Arial"/>
              <a:buChar char="•"/>
            </a:pPr>
            <a:r>
              <a:rPr lang="en-US" dirty="0">
                <a:cs typeface="Calibri"/>
              </a:rPr>
              <a:t>Faces are interesting to look at</a:t>
            </a:r>
          </a:p>
          <a:p>
            <a:pPr marL="285750" indent="-285750">
              <a:buFont typeface="Arial"/>
              <a:buChar char="•"/>
            </a:pPr>
            <a:endParaRPr lang="en-US">
              <a:cs typeface="Calibri"/>
            </a:endParaRPr>
          </a:p>
          <a:p>
            <a:r>
              <a:rPr lang="en-US" dirty="0">
                <a:cs typeface="Calibri"/>
              </a:rPr>
              <a:t>Image:</a:t>
            </a:r>
            <a:r>
              <a:rPr lang="en-US" dirty="0"/>
              <a:t> </a:t>
            </a:r>
            <a:r>
              <a:rPr lang="en-US" dirty="0" err="1"/>
              <a:t>Jimfbleak</a:t>
            </a:r>
            <a:r>
              <a:rPr lang="en-US" dirty="0"/>
              <a:t> at the English Wikipedia, CC BY-SA 3.0 &lt;http://creativecommons.org/licenses/by-sa/3.0/&gt;, via Wikimedia Commons</a:t>
            </a:r>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27056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t>Teacher: Dura-Europos church in Syria is the oldest building used as a Christian church. Frescoes from the walls depict Jesus as the Good Shepherd as well as Jesus and Peter walking on water. There are also depictions of Mary and characters from Bible stories. The church was discovered by a team of archaeologists in the 1930’s. The frescoes were removed and taken to Yale University, USA. It is believed that the church was destroyed during the Syrian Civil War. </a:t>
            </a:r>
            <a:endParaRPr lang="en-US" dirty="0"/>
          </a:p>
          <a:p>
            <a:pPr>
              <a:defRPr/>
            </a:pPr>
            <a:endParaRPr lang="en-GB"/>
          </a:p>
          <a:p>
            <a:pPr>
              <a:defRPr/>
            </a:pPr>
            <a:r>
              <a:rPr lang="en-GB" dirty="0"/>
              <a:t>Why might the early church need images of Jesus and other people from the Bible?</a:t>
            </a:r>
            <a:endParaRPr lang="en-US" dirty="0"/>
          </a:p>
          <a:p>
            <a:pPr marL="228600" indent="-228600">
              <a:buAutoNum type="arabicPeriod"/>
              <a:defRPr/>
            </a:pPr>
            <a:r>
              <a:rPr lang="en-GB" dirty="0"/>
              <a:t>To help tell Christian stories</a:t>
            </a:r>
            <a:endParaRPr lang="en-US" dirty="0"/>
          </a:p>
          <a:p>
            <a:pPr marL="228600" indent="-228600">
              <a:buAutoNum type="arabicPeriod"/>
              <a:defRPr/>
            </a:pPr>
            <a:r>
              <a:rPr lang="en-GB" dirty="0"/>
              <a:t>To help Christians understand the nature of God</a:t>
            </a:r>
            <a:endParaRPr lang="en-GB" dirty="0">
              <a:cs typeface="Calibri"/>
            </a:endParaRPr>
          </a:p>
          <a:p>
            <a:pPr marL="228600" indent="-228600">
              <a:buAutoNum type="arabicPeriod"/>
              <a:defRPr/>
            </a:pPr>
            <a:r>
              <a:rPr lang="en-GB" dirty="0"/>
              <a:t>To help Christians to focus on God when praying</a:t>
            </a:r>
            <a:endParaRPr lang="en-US" dirty="0"/>
          </a:p>
          <a:p>
            <a:pPr marL="228600" indent="-228600">
              <a:buAutoNum type="arabicPeriod"/>
              <a:defRPr/>
            </a:pPr>
            <a:r>
              <a:rPr lang="en-GB" dirty="0"/>
              <a:t>To remind Christians that God is with us</a:t>
            </a:r>
            <a:endParaRPr lang="en-US" dirty="0"/>
          </a:p>
          <a:p>
            <a:pPr marL="228600" indent="-228600">
              <a:buAutoNum type="arabicPeriod"/>
              <a:defRPr/>
            </a:pPr>
            <a:endParaRPr lang="en-GB"/>
          </a:p>
          <a:p>
            <a:pPr>
              <a:defRPr/>
            </a:pPr>
            <a:r>
              <a:rPr lang="en-GB" dirty="0"/>
              <a:t>Image: </a:t>
            </a:r>
            <a:endParaRPr lang="en-US" dirty="0"/>
          </a:p>
          <a:p>
            <a:pPr>
              <a:defRPr/>
            </a:pPr>
            <a:r>
              <a:rPr lang="en-GB" dirty="0"/>
              <a:t>Yale University Art Gallery, Public domain, via Wikimedia Commons</a:t>
            </a:r>
            <a:endParaRPr lang="en-GB" dirty="0">
              <a:cs typeface="Calibri"/>
            </a:endParaRPr>
          </a:p>
          <a:p>
            <a:pPr algn="l" rtl="0" fontAlgn="base"/>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191089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a:t>
            </a:r>
            <a:r>
              <a:rPr lang="en-US" dirty="0"/>
              <a:t>What does Jesus look like? Ask pupils to describe what Jesus looked like. Collate ideas. If you wish, pupils could even compile a 'photo fit' image of Jesus from class discussion. </a:t>
            </a:r>
            <a:endParaRPr lang="en-US" dirty="0">
              <a:cs typeface="Calibri"/>
            </a:endParaRPr>
          </a:p>
          <a:p>
            <a:endParaRPr lang="en-US"/>
          </a:p>
          <a:p>
            <a:r>
              <a:rPr lang="en-US" dirty="0"/>
              <a:t>You may find that pupils suggest the following:</a:t>
            </a:r>
            <a:endParaRPr lang="en-US" dirty="0">
              <a:cs typeface="Calibri"/>
            </a:endParaRPr>
          </a:p>
          <a:p>
            <a:pPr marL="171450" indent="-171450">
              <a:buFont typeface="Arial" panose="020B0604020202020204" pitchFamily="34" charset="0"/>
              <a:buChar char="•"/>
            </a:pPr>
            <a:r>
              <a:rPr lang="en-US" dirty="0"/>
              <a:t>A white man</a:t>
            </a:r>
            <a:endParaRPr lang="en-US" dirty="0">
              <a:cs typeface="Calibri"/>
            </a:endParaRPr>
          </a:p>
          <a:p>
            <a:pPr marL="171450" indent="-171450">
              <a:buFont typeface="Arial" panose="020B0604020202020204" pitchFamily="34" charset="0"/>
              <a:buChar char="•"/>
            </a:pPr>
            <a:r>
              <a:rPr lang="en-US" dirty="0"/>
              <a:t>A man with a beard</a:t>
            </a:r>
            <a:endParaRPr lang="en-US" dirty="0">
              <a:cs typeface="Calibri"/>
            </a:endParaRPr>
          </a:p>
          <a:p>
            <a:pPr marL="171450" indent="-171450">
              <a:buFont typeface="Arial" panose="020B0604020202020204" pitchFamily="34" charset="0"/>
              <a:buChar char="•"/>
            </a:pPr>
            <a:r>
              <a:rPr lang="en-US" dirty="0"/>
              <a:t>A man with long hair</a:t>
            </a:r>
            <a:endParaRPr lang="en-US" dirty="0">
              <a:cs typeface="Calibri"/>
            </a:endParaRPr>
          </a:p>
          <a:p>
            <a:pPr>
              <a:defRPr/>
            </a:pPr>
            <a:r>
              <a:rPr lang="en-GB" dirty="0">
                <a:solidFill>
                  <a:srgbClr val="202122"/>
                </a:solidFill>
                <a:latin typeface="Arial"/>
                <a:cs typeface="Arial"/>
              </a:rPr>
              <a:t> </a:t>
            </a:r>
          </a:p>
          <a:p>
            <a:pPr algn="l" rtl="0" fontAlgn="base"/>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31677845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a:t>
            </a:r>
            <a:r>
              <a:rPr lang="en-US" dirty="0"/>
              <a:t>These three images of Jesus can all be found in Westminster Abbey.</a:t>
            </a:r>
          </a:p>
          <a:p>
            <a:r>
              <a:rPr lang="en-US" dirty="0"/>
              <a:t>Image 1 - Wall painting from 13</a:t>
            </a:r>
            <a:r>
              <a:rPr lang="en-US" baseline="30000" dirty="0"/>
              <a:t>th</a:t>
            </a:r>
            <a:r>
              <a:rPr lang="en-US" dirty="0"/>
              <a:t> century </a:t>
            </a:r>
            <a:endParaRPr lang="en-US" dirty="0">
              <a:cs typeface="Calibri"/>
            </a:endParaRPr>
          </a:p>
          <a:p>
            <a:r>
              <a:rPr lang="en-US" dirty="0"/>
              <a:t>Image 2 - Stained glass window from 1893</a:t>
            </a:r>
            <a:endParaRPr lang="en-US" dirty="0">
              <a:cs typeface="Calibri"/>
            </a:endParaRPr>
          </a:p>
          <a:p>
            <a:r>
              <a:rPr lang="en-US" dirty="0"/>
              <a:t>Image 3 - Icon from 1994</a:t>
            </a:r>
            <a:endParaRPr lang="en-US" dirty="0">
              <a:cs typeface="Calibri"/>
            </a:endParaRPr>
          </a:p>
          <a:p>
            <a:endParaRPr lang="en-US"/>
          </a:p>
          <a:p>
            <a:pPr marL="228600" indent="-228600">
              <a:buAutoNum type="arabicPeriod"/>
            </a:pPr>
            <a:r>
              <a:rPr lang="en-US" dirty="0"/>
              <a:t>In what ways are the images similar to each other?</a:t>
            </a:r>
            <a:endParaRPr lang="en-US" dirty="0">
              <a:cs typeface="Calibri"/>
            </a:endParaRPr>
          </a:p>
          <a:p>
            <a:pPr marL="228600" indent="-228600">
              <a:buAutoNum type="arabicPeriod"/>
            </a:pPr>
            <a:r>
              <a:rPr lang="en-US" dirty="0"/>
              <a:t>In what ways are the images different from each other?</a:t>
            </a:r>
            <a:endParaRPr lang="en-US" dirty="0">
              <a:cs typeface="Calibri"/>
            </a:endParaRPr>
          </a:p>
          <a:p>
            <a:pPr marL="228600" indent="-228600">
              <a:buAutoNum type="arabicPeriod"/>
            </a:pPr>
            <a:r>
              <a:rPr lang="en-US" dirty="0"/>
              <a:t>Is it possible that any of these artists knew what Jesus what looked like?</a:t>
            </a:r>
            <a:endParaRPr lang="en-US" dirty="0">
              <a:cs typeface="Calibri"/>
            </a:endParaRPr>
          </a:p>
          <a:p>
            <a:endParaRPr lang="en-GB"/>
          </a:p>
          <a:p>
            <a:pPr>
              <a:defRPr/>
            </a:pPr>
            <a:r>
              <a:rPr lang="en-US" dirty="0"/>
              <a:t>Images:</a:t>
            </a:r>
            <a:endParaRPr lang="en-GB" dirty="0">
              <a:solidFill>
                <a:srgbClr val="202122"/>
              </a:solidFill>
              <a:latin typeface="Arial"/>
              <a:cs typeface="Arial"/>
            </a:endParaRPr>
          </a:p>
          <a:p>
            <a:pPr>
              <a:defRPr/>
            </a:pPr>
            <a:r>
              <a:rPr lang="en-US" dirty="0">
                <a:cs typeface="Calibri"/>
              </a:rPr>
              <a:t>Wall painting </a:t>
            </a:r>
            <a:r>
              <a:rPr lang="en-US" dirty="0"/>
              <a:t>- ©2022 Dean &amp; Chapter of Westminster</a:t>
            </a:r>
            <a:endParaRPr lang="en-US" dirty="0">
              <a:cs typeface="Calibri"/>
            </a:endParaRPr>
          </a:p>
          <a:p>
            <a:pPr>
              <a:defRPr/>
            </a:pPr>
            <a:r>
              <a:rPr lang="en-US" dirty="0"/>
              <a:t>St Margaret's mosaic - ©2022 Dean</a:t>
            </a:r>
            <a:r>
              <a:rPr lang="en-US" baseline="0" dirty="0"/>
              <a:t> &amp; Chapter of Westminster</a:t>
            </a:r>
            <a:endParaRPr lang="en-GB" dirty="0">
              <a:solidFill>
                <a:srgbClr val="202122"/>
              </a:solidFill>
              <a:latin typeface="Arial"/>
              <a:cs typeface="Arial"/>
            </a:endParaRPr>
          </a:p>
          <a:p>
            <a:r>
              <a:rPr lang="en-US" dirty="0">
                <a:cs typeface="Calibri"/>
              </a:rPr>
              <a:t>Icon of Jesus Christ </a:t>
            </a:r>
            <a:r>
              <a:rPr lang="en-US" dirty="0"/>
              <a:t>- ©2022 Dean &amp; Chapter of Westminster</a:t>
            </a:r>
            <a:endParaRPr lang="en-US" dirty="0">
              <a:cs typeface="Calibri"/>
            </a:endParaRPr>
          </a:p>
          <a:p>
            <a:pPr fontAlgn="base"/>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16334334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a:t>
            </a:r>
            <a:r>
              <a:rPr lang="en-US" dirty="0"/>
              <a:t>Compare these images of Jesus to the images you have already seen. In what ways are they similar and in what ways are they different. Is it possible that any of these artists knew what Jesus looked like? </a:t>
            </a:r>
            <a:r>
              <a:rPr lang="en-GB" dirty="0"/>
              <a:t>No physical description of Jesus exists, and no one knows what he looked like. Does this matter?</a:t>
            </a:r>
            <a:endParaRPr lang="en-US" dirty="0">
              <a:cs typeface="Calibri" panose="020F0502020204030204"/>
            </a:endParaRPr>
          </a:p>
          <a:p>
            <a:pPr marL="285750" indent="-285750">
              <a:buFont typeface="Arial,Sans-Serif"/>
              <a:buChar char="•"/>
            </a:pPr>
            <a:endParaRPr lang="en-GB"/>
          </a:p>
          <a:p>
            <a:r>
              <a:rPr lang="en-GB" dirty="0"/>
              <a:t>Why might Christians find it helpful to look at an image of Jesus? Pupils might suggest the following:</a:t>
            </a:r>
            <a:endParaRPr lang="en-GB" dirty="0">
              <a:cs typeface="Calibri"/>
            </a:endParaRPr>
          </a:p>
          <a:p>
            <a:pPr marL="285750" indent="-285750">
              <a:buFont typeface="Arial,Sans-Serif"/>
              <a:buChar char="•"/>
            </a:pPr>
            <a:r>
              <a:rPr lang="en-GB" dirty="0"/>
              <a:t>The idea of a personal relationship with God</a:t>
            </a:r>
            <a:endParaRPr lang="en-GB" dirty="0">
              <a:cs typeface="Calibri"/>
            </a:endParaRPr>
          </a:p>
          <a:p>
            <a:pPr marL="285750" indent="-285750">
              <a:buFont typeface="Arial,Sans-Serif"/>
              <a:buChar char="•"/>
            </a:pPr>
            <a:r>
              <a:rPr lang="en-GB" dirty="0"/>
              <a:t>A reminder about God’s humanity</a:t>
            </a:r>
            <a:endParaRPr lang="en-GB" dirty="0">
              <a:cs typeface="Calibri"/>
            </a:endParaRPr>
          </a:p>
          <a:p>
            <a:pPr marL="285750" indent="-285750">
              <a:buFont typeface="Arial,Sans-Serif"/>
              <a:buChar char="•"/>
            </a:pPr>
            <a:r>
              <a:rPr lang="en-GB" dirty="0"/>
              <a:t>To help focus when praying</a:t>
            </a:r>
            <a:endParaRPr lang="en-US" dirty="0"/>
          </a:p>
          <a:p>
            <a:endParaRPr lang="en-US">
              <a:cs typeface="Calibri" panose="020F0502020204030204"/>
            </a:endParaRPr>
          </a:p>
          <a:p>
            <a:r>
              <a:rPr lang="en-US" dirty="0">
                <a:cs typeface="Calibri" panose="020F0502020204030204"/>
              </a:rPr>
              <a:t>Images:</a:t>
            </a:r>
          </a:p>
          <a:p>
            <a:r>
              <a:rPr lang="en-GB" dirty="0"/>
              <a:t>I, </a:t>
            </a:r>
            <a:r>
              <a:rPr lang="en-GB" dirty="0" err="1"/>
              <a:t>Davezelenka</a:t>
            </a:r>
            <a:r>
              <a:rPr lang="en-GB" dirty="0"/>
              <a:t>, CC BY-SA 3.0 &lt;http://creativecommons.org/licenses/by-sa/3.0/&gt;, via Wikimedia Commons</a:t>
            </a:r>
            <a:endParaRPr lang="en-US" dirty="0"/>
          </a:p>
          <a:p>
            <a:r>
              <a:rPr lang="en-US" dirty="0" err="1"/>
              <a:t>Iyesus</a:t>
            </a:r>
            <a:r>
              <a:rPr lang="en-US" dirty="0"/>
              <a:t> Kristos (Jesus Christ) according to the traditional iconography of the Ethiopian Church – Public domain, Wikimedia Commons</a:t>
            </a:r>
            <a:endParaRPr lang="en-US" dirty="0">
              <a:cs typeface="Calibri" panose="020F0502020204030204"/>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12756081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a:t>
            </a:r>
            <a:r>
              <a:rPr lang="en-US" dirty="0"/>
              <a:t>Click twice to see a close up of Mary and a rose.</a:t>
            </a:r>
            <a:endParaRPr lang="en-US" dirty="0">
              <a:cs typeface="Calibri" panose="020F0502020204030204"/>
            </a:endParaRPr>
          </a:p>
          <a:p>
            <a:endParaRPr lang="en-US" dirty="0"/>
          </a:p>
          <a:p>
            <a:r>
              <a:rPr lang="en-US" dirty="0"/>
              <a:t>Saints are usually painted with their attributes</a:t>
            </a:r>
            <a:r>
              <a:rPr lang="en-US" b="1" dirty="0"/>
              <a:t>. </a:t>
            </a:r>
            <a:r>
              <a:rPr lang="en-US" dirty="0"/>
              <a:t>An attribute is a picture clue that helps us work out who the person is. Here, Mary is painted holding a beautiful rose and the rose is her attribute. Notice that the rose has no thorns. This is because thorns represent sin. Mary holds a thorn-less rose to remind us of the Christian tradition that Mary was born without sin.</a:t>
            </a:r>
          </a:p>
          <a:p>
            <a:endParaRPr lang="en-US" dirty="0">
              <a:cs typeface="Calibri"/>
            </a:endParaRPr>
          </a:p>
          <a:p>
            <a:r>
              <a:rPr lang="en-US" dirty="0">
                <a:cs typeface="Calibri"/>
              </a:rPr>
              <a:t>In the same way that we might display photographs of our families in our homes, Christians display images of saints in churches.. Saints are part of our Christian family. </a:t>
            </a:r>
          </a:p>
          <a:p>
            <a:endParaRPr lang="en-US" dirty="0"/>
          </a:p>
          <a:p>
            <a:r>
              <a:rPr lang="en-US" dirty="0"/>
              <a:t>Images:</a:t>
            </a:r>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endParaRPr lang="en-GB" dirty="0"/>
          </a:p>
          <a:p>
            <a:endParaRPr lang="en-US" dirty="0"/>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26252696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4/6/2023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4/6/2023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1.png"/><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9.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9.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5.xml"/><Relationship Id="rId5" Type="http://schemas.openxmlformats.org/officeDocument/2006/relationships/image" Target="../media/image15.pn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4" descr="A picture containing altar&#10;&#10;Description automatically generated">
            <a:extLst>
              <a:ext uri="{FF2B5EF4-FFF2-40B4-BE49-F238E27FC236}">
                <a16:creationId xmlns:a16="http://schemas.microsoft.com/office/drawing/2014/main" id="{96A61A59-DBDC-4F5E-B17F-33352757D43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cxnSp>
        <p:nvCxnSpPr>
          <p:cNvPr id="5" name="Straight Connector 4">
            <a:extLst>
              <a:ext uri="{FF2B5EF4-FFF2-40B4-BE49-F238E27FC236}">
                <a16:creationId xmlns:a16="http://schemas.microsoft.com/office/drawing/2014/main" id="{1B1F8AD1-9A62-A799-CFE8-437D2FFF34F8}"/>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08DFE721-23ED-3DBB-05B7-56DDF82796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13" name="TextBox 12">
            <a:extLst>
              <a:ext uri="{FF2B5EF4-FFF2-40B4-BE49-F238E27FC236}">
                <a16:creationId xmlns:a16="http://schemas.microsoft.com/office/drawing/2014/main" id="{B6578C75-C728-3D30-E482-B8DC9107D92D}"/>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sp>
        <p:nvSpPr>
          <p:cNvPr id="15" name="Text Placeholder 8">
            <a:extLst>
              <a:ext uri="{FF2B5EF4-FFF2-40B4-BE49-F238E27FC236}">
                <a16:creationId xmlns:a16="http://schemas.microsoft.com/office/drawing/2014/main" id="{702B0294-57B6-1287-2D19-F77AD95E98DF}"/>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sp>
        <p:nvSpPr>
          <p:cNvPr id="23" name="Footer Placeholder 2">
            <a:extLst>
              <a:ext uri="{FF2B5EF4-FFF2-40B4-BE49-F238E27FC236}">
                <a16:creationId xmlns:a16="http://schemas.microsoft.com/office/drawing/2014/main" id="{B25194A0-41A0-BE0E-AA8E-2204ACE4979C}"/>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©2022 Dean and Chapter of Westminster</a:t>
            </a:r>
          </a:p>
        </p:txBody>
      </p:sp>
      <p:sp>
        <p:nvSpPr>
          <p:cNvPr id="12" name="TextBox 11">
            <a:extLst>
              <a:ext uri="{FF2B5EF4-FFF2-40B4-BE49-F238E27FC236}">
                <a16:creationId xmlns:a16="http://schemas.microsoft.com/office/drawing/2014/main" id="{6CF65E00-047D-483E-A24B-DF2BDE16F968}"/>
              </a:ext>
            </a:extLst>
          </p:cNvPr>
          <p:cNvSpPr txBox="1"/>
          <p:nvPr/>
        </p:nvSpPr>
        <p:spPr>
          <a:xfrm>
            <a:off x="361878" y="1035719"/>
            <a:ext cx="2295130" cy="954107"/>
          </a:xfrm>
          <a:prstGeom prst="rect">
            <a:avLst/>
          </a:prstGeom>
          <a:solidFill>
            <a:schemeClr val="tx2"/>
          </a:solidFill>
        </p:spPr>
        <p:txBody>
          <a:bodyPr wrap="square" lIns="91440" tIns="45720" rIns="91440" bIns="45720" rtlCol="0" anchor="t">
            <a:spAutoFit/>
          </a:bodyPr>
          <a:lstStyle/>
          <a:p>
            <a:r>
              <a:rPr lang="en-US" sz="2800" b="1" dirty="0">
                <a:solidFill>
                  <a:schemeClr val="bg1"/>
                </a:solidFill>
                <a:latin typeface="+mj-lt"/>
              </a:rPr>
              <a:t>People in Christian art</a:t>
            </a:r>
          </a:p>
        </p:txBody>
      </p:sp>
    </p:spTree>
    <p:extLst>
      <p:ext uri="{BB962C8B-B14F-4D97-AF65-F5344CB8AC3E}">
        <p14:creationId xmlns:p14="http://schemas.microsoft.com/office/powerpoint/2010/main" val="3985093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10</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831451"/>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Saints in Christian art - attributes</a:t>
            </a: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3" name="Rectangle 2">
            <a:extLst>
              <a:ext uri="{FF2B5EF4-FFF2-40B4-BE49-F238E27FC236}">
                <a16:creationId xmlns:a16="http://schemas.microsoft.com/office/drawing/2014/main" id="{1F5E2BAE-2C87-4008-8ED7-B28BCA8BA19A}"/>
              </a:ext>
            </a:extLst>
          </p:cNvPr>
          <p:cNvSpPr/>
          <p:nvPr/>
        </p:nvSpPr>
        <p:spPr>
          <a:xfrm>
            <a:off x="6259779" y="2062298"/>
            <a:ext cx="2385346" cy="3693319"/>
          </a:xfrm>
          <a:prstGeom prst="rect">
            <a:avLst/>
          </a:prstGeom>
        </p:spPr>
        <p:txBody>
          <a:bodyPr wrap="square">
            <a:spAutoFit/>
          </a:bodyPr>
          <a:lstStyle/>
          <a:p>
            <a:r>
              <a:rPr lang="en-US"/>
              <a:t>Can you spot the following saints from their attributes? </a:t>
            </a:r>
          </a:p>
          <a:p>
            <a:endParaRPr lang="en-US"/>
          </a:p>
          <a:p>
            <a:pPr marL="214313" indent="-214313">
              <a:buFont typeface="Arial" panose="020B0604020202020204" pitchFamily="34" charset="0"/>
              <a:buChar char="•"/>
            </a:pPr>
            <a:r>
              <a:rPr lang="en-US"/>
              <a:t>St John the Baptist wears an animal skin and has bare feet</a:t>
            </a:r>
          </a:p>
          <a:p>
            <a:pPr marL="214313" indent="-214313">
              <a:buFont typeface="Arial" panose="020B0604020202020204" pitchFamily="34" charset="0"/>
              <a:buChar char="•"/>
            </a:pPr>
            <a:r>
              <a:rPr lang="en-US"/>
              <a:t>St Catherine has a wheel</a:t>
            </a:r>
          </a:p>
          <a:p>
            <a:pPr marL="214313" indent="-214313">
              <a:buFont typeface="Arial" panose="020B0604020202020204" pitchFamily="34" charset="0"/>
              <a:buChar char="•"/>
            </a:pPr>
            <a:r>
              <a:rPr lang="en-US"/>
              <a:t>St Peter holds a key and wears yellow and blue</a:t>
            </a:r>
          </a:p>
        </p:txBody>
      </p:sp>
      <p:pic>
        <p:nvPicPr>
          <p:cNvPr id="9" name="Picture 9" descr="A picture containing altar, decorated&#10;&#10;Description automatically generated">
            <a:extLst>
              <a:ext uri="{FF2B5EF4-FFF2-40B4-BE49-F238E27FC236}">
                <a16:creationId xmlns:a16="http://schemas.microsoft.com/office/drawing/2014/main" id="{E5817677-03A4-1121-0BC6-71DB1B578A9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6864" y="1792911"/>
            <a:ext cx="5922015" cy="4400458"/>
          </a:xfrm>
          <a:prstGeom prst="rect">
            <a:avLst/>
          </a:prstGeom>
        </p:spPr>
      </p:pic>
    </p:spTree>
    <p:extLst>
      <p:ext uri="{BB962C8B-B14F-4D97-AF65-F5344CB8AC3E}">
        <p14:creationId xmlns:p14="http://schemas.microsoft.com/office/powerpoint/2010/main" val="1349853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11</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831451"/>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Saints in Christian art – patron saints</a:t>
            </a: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9" name="Picture 8" descr="A picture containing text, window, building&#10;&#10;Description automatically generated">
            <a:extLst>
              <a:ext uri="{FF2B5EF4-FFF2-40B4-BE49-F238E27FC236}">
                <a16:creationId xmlns:a16="http://schemas.microsoft.com/office/drawing/2014/main" id="{97C78029-2E05-4A3C-A69C-7D1DB325C98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78291" y="2099483"/>
            <a:ext cx="2936631" cy="3371440"/>
          </a:xfrm>
          <a:prstGeom prst="rect">
            <a:avLst/>
          </a:prstGeom>
        </p:spPr>
      </p:pic>
      <p:sp>
        <p:nvSpPr>
          <p:cNvPr id="10" name="Content Placeholder 2">
            <a:extLst>
              <a:ext uri="{FF2B5EF4-FFF2-40B4-BE49-F238E27FC236}">
                <a16:creationId xmlns:a16="http://schemas.microsoft.com/office/drawing/2014/main" id="{2074A5D0-F41B-48AF-9323-03C6E312DF83}"/>
              </a:ext>
            </a:extLst>
          </p:cNvPr>
          <p:cNvSpPr>
            <a:spLocks noGrp="1"/>
          </p:cNvSpPr>
          <p:nvPr>
            <p:ph idx="1"/>
          </p:nvPr>
        </p:nvSpPr>
        <p:spPr>
          <a:xfrm>
            <a:off x="628650" y="2226469"/>
            <a:ext cx="4681904" cy="3263504"/>
          </a:xfrm>
        </p:spPr>
        <p:txBody>
          <a:bodyPr>
            <a:normAutofit/>
          </a:bodyPr>
          <a:lstStyle/>
          <a:p>
            <a:pPr marL="0" indent="0">
              <a:buNone/>
            </a:pPr>
            <a:r>
              <a:rPr lang="en-US" sz="1800"/>
              <a:t>Saints are often connected with specific jobs or groups of people. </a:t>
            </a:r>
          </a:p>
          <a:p>
            <a:pPr marL="0" indent="0">
              <a:buNone/>
            </a:pPr>
            <a:r>
              <a:rPr lang="en-US" sz="1800"/>
              <a:t>St Peter is often shown holding the keys to heaven. He is also often shown by the sea because he was a fisherman before he met Jesus. He is the </a:t>
            </a:r>
            <a:r>
              <a:rPr lang="en-US" sz="1800" b="1"/>
              <a:t>patron saint </a:t>
            </a:r>
            <a:r>
              <a:rPr lang="en-US" sz="1800"/>
              <a:t>of fishermen. </a:t>
            </a:r>
          </a:p>
          <a:p>
            <a:pPr marL="0" indent="0">
              <a:buNone/>
            </a:pPr>
            <a:endParaRPr lang="en-US" sz="1800"/>
          </a:p>
          <a:p>
            <a:pPr marL="0" indent="0">
              <a:buNone/>
            </a:pPr>
            <a:r>
              <a:rPr lang="en-US" sz="1800"/>
              <a:t>St Francis is often shown outdoors surrounded by animals. Can you guess what he is the patron saint of? </a:t>
            </a:r>
          </a:p>
          <a:p>
            <a:pPr marL="0" indent="0">
              <a:buNone/>
            </a:pPr>
            <a:endParaRPr lang="en-US"/>
          </a:p>
        </p:txBody>
      </p:sp>
    </p:spTree>
    <p:extLst>
      <p:ext uri="{BB962C8B-B14F-4D97-AF65-F5344CB8AC3E}">
        <p14:creationId xmlns:p14="http://schemas.microsoft.com/office/powerpoint/2010/main" val="1904663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12</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831451"/>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People in Christian art</a:t>
            </a: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8" name="Picture 4">
            <a:extLst>
              <a:ext uri="{FF2B5EF4-FFF2-40B4-BE49-F238E27FC236}">
                <a16:creationId xmlns:a16="http://schemas.microsoft.com/office/drawing/2014/main" id="{CAA24505-5064-4A4C-B9C9-D578DDDFDAF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47914" y="1695277"/>
            <a:ext cx="2822995" cy="4157559"/>
          </a:xfrm>
          <a:prstGeom prst="rect">
            <a:avLst/>
          </a:prstGeom>
        </p:spPr>
      </p:pic>
      <p:sp>
        <p:nvSpPr>
          <p:cNvPr id="6" name="Rectangle 5">
            <a:extLst>
              <a:ext uri="{FF2B5EF4-FFF2-40B4-BE49-F238E27FC236}">
                <a16:creationId xmlns:a16="http://schemas.microsoft.com/office/drawing/2014/main" id="{BEBB2815-59AB-4607-B81A-5A3EB9983006}"/>
              </a:ext>
            </a:extLst>
          </p:cNvPr>
          <p:cNvSpPr/>
          <p:nvPr/>
        </p:nvSpPr>
        <p:spPr>
          <a:xfrm>
            <a:off x="299271" y="1782615"/>
            <a:ext cx="5239158" cy="3970318"/>
          </a:xfrm>
          <a:prstGeom prst="rect">
            <a:avLst/>
          </a:prstGeom>
        </p:spPr>
        <p:txBody>
          <a:bodyPr wrap="square" lIns="91440" tIns="45720" rIns="91440" bIns="45720" anchor="t">
            <a:spAutoFit/>
          </a:bodyPr>
          <a:lstStyle/>
          <a:p>
            <a:r>
              <a:rPr lang="en-US" dirty="0"/>
              <a:t>People have always featured in Christian art because Christianity is about the relationship between God and humanity.</a:t>
            </a:r>
          </a:p>
          <a:p>
            <a:endParaRPr lang="en-US"/>
          </a:p>
          <a:p>
            <a:r>
              <a:rPr lang="en-GB" dirty="0">
                <a:ea typeface="+mn-lt"/>
                <a:cs typeface="+mn-lt"/>
              </a:rPr>
              <a:t>The Bible tells us that </a:t>
            </a:r>
          </a:p>
          <a:p>
            <a:r>
              <a:rPr lang="en-GB" dirty="0">
                <a:ea typeface="+mn-lt"/>
                <a:cs typeface="+mn-lt"/>
              </a:rPr>
              <a:t>'God created mankind in his own image’ </a:t>
            </a:r>
          </a:p>
          <a:p>
            <a:r>
              <a:rPr lang="en-GB" dirty="0">
                <a:ea typeface="+mn-lt"/>
                <a:cs typeface="+mn-lt"/>
              </a:rPr>
              <a:t>Genesis 1:27. </a:t>
            </a:r>
            <a:endParaRPr lang="en-GB">
              <a:cs typeface="Arial"/>
            </a:endParaRPr>
          </a:p>
          <a:p>
            <a:endParaRPr lang="en-GB">
              <a:ea typeface="+mn-lt"/>
              <a:cs typeface="+mn-lt"/>
            </a:endParaRPr>
          </a:p>
          <a:p>
            <a:r>
              <a:rPr lang="en-GB" dirty="0">
                <a:ea typeface="+mn-lt"/>
                <a:cs typeface="+mn-lt"/>
              </a:rPr>
              <a:t>In Christian art, people are often celebrated for the work that they do and usually their work is seen to glorify God in some way. </a:t>
            </a:r>
          </a:p>
          <a:p>
            <a:endParaRPr lang="en-GB">
              <a:ea typeface="+mn-lt"/>
              <a:cs typeface="+mn-lt"/>
            </a:endParaRPr>
          </a:p>
          <a:p>
            <a:pPr marL="285750" indent="-285750">
              <a:buFont typeface="Arial" panose="020B0604020202020204" pitchFamily="34" charset="0"/>
              <a:buChar char="•"/>
            </a:pPr>
            <a:r>
              <a:rPr lang="en-GB" dirty="0">
                <a:ea typeface="+mn-lt"/>
                <a:cs typeface="+mn-lt"/>
              </a:rPr>
              <a:t>What work is celebrated here? </a:t>
            </a:r>
          </a:p>
          <a:p>
            <a:pPr marL="285750" indent="-285750">
              <a:buFont typeface="Arial" panose="020B0604020202020204" pitchFamily="34" charset="0"/>
              <a:buChar char="•"/>
            </a:pPr>
            <a:r>
              <a:rPr lang="en-GB" dirty="0">
                <a:ea typeface="+mn-lt"/>
                <a:cs typeface="+mn-lt"/>
              </a:rPr>
              <a:t>How might this work glorify God?</a:t>
            </a:r>
          </a:p>
        </p:txBody>
      </p:sp>
    </p:spTree>
    <p:extLst>
      <p:ext uri="{BB962C8B-B14F-4D97-AF65-F5344CB8AC3E}">
        <p14:creationId xmlns:p14="http://schemas.microsoft.com/office/powerpoint/2010/main" val="15470442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13</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831451"/>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People in Christian art</a:t>
            </a: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9" name="Content Placeholder 8">
            <a:extLst>
              <a:ext uri="{FF2B5EF4-FFF2-40B4-BE49-F238E27FC236}">
                <a16:creationId xmlns:a16="http://schemas.microsoft.com/office/drawing/2014/main" id="{05964084-17FB-4A8A-A911-6058270C6E91}"/>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5616362" y="1245215"/>
            <a:ext cx="2785202" cy="4481984"/>
          </a:xfrm>
        </p:spPr>
      </p:pic>
      <p:sp>
        <p:nvSpPr>
          <p:cNvPr id="10" name="TextBox 9">
            <a:extLst>
              <a:ext uri="{FF2B5EF4-FFF2-40B4-BE49-F238E27FC236}">
                <a16:creationId xmlns:a16="http://schemas.microsoft.com/office/drawing/2014/main" id="{6594B092-F9CB-4E0F-BDEE-17CA0AA8E5A0}"/>
              </a:ext>
            </a:extLst>
          </p:cNvPr>
          <p:cNvSpPr txBox="1"/>
          <p:nvPr/>
        </p:nvSpPr>
        <p:spPr>
          <a:xfrm>
            <a:off x="273750" y="2590185"/>
            <a:ext cx="4888185" cy="1022331"/>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marL="214313" indent="-214313">
              <a:lnSpc>
                <a:spcPct val="90000"/>
              </a:lnSpc>
              <a:spcBef>
                <a:spcPts val="750"/>
              </a:spcBef>
              <a:buFont typeface="Arial"/>
              <a:buChar char="•"/>
            </a:pPr>
            <a:r>
              <a:rPr lang="en-GB">
                <a:ea typeface="+mn-lt"/>
                <a:cs typeface="+mn-lt"/>
              </a:rPr>
              <a:t>What attributes can you find?</a:t>
            </a:r>
            <a:endParaRPr lang="en-US">
              <a:ea typeface="+mn-lt"/>
              <a:cs typeface="+mn-lt"/>
            </a:endParaRPr>
          </a:p>
          <a:p>
            <a:pPr marL="214313" indent="-214313">
              <a:lnSpc>
                <a:spcPct val="90000"/>
              </a:lnSpc>
              <a:spcBef>
                <a:spcPts val="750"/>
              </a:spcBef>
              <a:buFont typeface="Arial"/>
              <a:buChar char="•"/>
            </a:pPr>
            <a:r>
              <a:rPr lang="en-GB">
                <a:ea typeface="+mn-lt"/>
                <a:cs typeface="+mn-lt"/>
              </a:rPr>
              <a:t>What work is celebrated here? </a:t>
            </a:r>
            <a:endParaRPr lang="en-US">
              <a:ea typeface="+mn-lt"/>
              <a:cs typeface="+mn-lt"/>
            </a:endParaRPr>
          </a:p>
          <a:p>
            <a:pPr marL="214313" indent="-214313">
              <a:lnSpc>
                <a:spcPct val="90000"/>
              </a:lnSpc>
              <a:spcBef>
                <a:spcPts val="750"/>
              </a:spcBef>
              <a:buFont typeface="Arial"/>
              <a:buChar char="•"/>
            </a:pPr>
            <a:r>
              <a:rPr lang="en-GB">
                <a:ea typeface="+mn-lt"/>
                <a:cs typeface="+mn-lt"/>
              </a:rPr>
              <a:t>How might this work glorify God?</a:t>
            </a:r>
            <a:endParaRPr lang="en-GB"/>
          </a:p>
        </p:txBody>
      </p:sp>
    </p:spTree>
    <p:extLst>
      <p:ext uri="{BB962C8B-B14F-4D97-AF65-F5344CB8AC3E}">
        <p14:creationId xmlns:p14="http://schemas.microsoft.com/office/powerpoint/2010/main" val="33272246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14</a:t>
            </a:fld>
            <a:endParaRPr lang="en-US"/>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6" name="Content Placeholder 2">
            <a:extLst>
              <a:ext uri="{FF2B5EF4-FFF2-40B4-BE49-F238E27FC236}">
                <a16:creationId xmlns:a16="http://schemas.microsoft.com/office/drawing/2014/main" id="{70A308B7-5769-475C-B9BB-EC438FC228D5}"/>
              </a:ext>
            </a:extLst>
          </p:cNvPr>
          <p:cNvSpPr>
            <a:spLocks noGrp="1"/>
          </p:cNvSpPr>
          <p:nvPr>
            <p:ph idx="1"/>
          </p:nvPr>
        </p:nvSpPr>
        <p:spPr>
          <a:xfrm>
            <a:off x="415049" y="2314394"/>
            <a:ext cx="4255293" cy="2839245"/>
          </a:xfrm>
        </p:spPr>
        <p:txBody>
          <a:bodyPr vert="horz" lIns="68580" tIns="34290" rIns="68580" bIns="34290" rtlCol="0" anchor="t">
            <a:normAutofit/>
          </a:bodyPr>
          <a:lstStyle/>
          <a:p>
            <a:r>
              <a:rPr lang="en-GB" sz="1800" dirty="0">
                <a:cs typeface="Calibri"/>
              </a:rPr>
              <a:t>Stained-glass windows have been used in churches, mosques and other places of worship for over 1,000 years. </a:t>
            </a:r>
            <a:endParaRPr lang="en-US" dirty="0"/>
          </a:p>
          <a:p>
            <a:r>
              <a:rPr lang="en-GB" sz="1800" dirty="0">
                <a:cs typeface="Calibri"/>
              </a:rPr>
              <a:t>Today, you will find stained glass windows in all sorts of buildings from private homes to hospitals, schools and art galleries. Stained glass windows today are often used to celebrate humanity. </a:t>
            </a:r>
            <a:endParaRPr lang="en-GB" dirty="0"/>
          </a:p>
          <a:p>
            <a:pPr marL="0" indent="0">
              <a:buNone/>
            </a:pPr>
            <a:endParaRPr lang="en-GB">
              <a:cs typeface="Calibri"/>
            </a:endParaRPr>
          </a:p>
          <a:p>
            <a:pPr marL="0" indent="0">
              <a:buNone/>
            </a:pPr>
            <a:endParaRPr lang="en-GB">
              <a:cs typeface="Calibri"/>
            </a:endParaRPr>
          </a:p>
        </p:txBody>
      </p:sp>
      <p:sp>
        <p:nvSpPr>
          <p:cNvPr id="3" name="TextBox 2">
            <a:extLst>
              <a:ext uri="{FF2B5EF4-FFF2-40B4-BE49-F238E27FC236}">
                <a16:creationId xmlns:a16="http://schemas.microsoft.com/office/drawing/2014/main" id="{DBB814CF-907F-530A-1041-889FFF088946}"/>
              </a:ext>
            </a:extLst>
          </p:cNvPr>
          <p:cNvSpPr txBox="1"/>
          <p:nvPr/>
        </p:nvSpPr>
        <p:spPr>
          <a:xfrm>
            <a:off x="298252" y="1057275"/>
            <a:ext cx="6038254"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b="1" dirty="0">
                <a:latin typeface="Palatino"/>
              </a:rPr>
              <a:t>Modern stained-glass windows</a:t>
            </a:r>
            <a:endParaRPr lang="en-US" dirty="0"/>
          </a:p>
        </p:txBody>
      </p:sp>
      <p:pic>
        <p:nvPicPr>
          <p:cNvPr id="1026" name="Picture 2">
            <a:extLst>
              <a:ext uri="{FF2B5EF4-FFF2-40B4-BE49-F238E27FC236}">
                <a16:creationId xmlns:a16="http://schemas.microsoft.com/office/drawing/2014/main" id="{A6ED8D12-4F8D-4D4B-AB84-B4C6DC9A539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464283" y="1682519"/>
            <a:ext cx="2232469" cy="4836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3512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15</a:t>
            </a:fld>
            <a:endParaRPr lang="en-US"/>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8" name="Rectangle 7">
            <a:extLst>
              <a:ext uri="{FF2B5EF4-FFF2-40B4-BE49-F238E27FC236}">
                <a16:creationId xmlns:a16="http://schemas.microsoft.com/office/drawing/2014/main" id="{947F6ACB-99E0-4932-B2E0-6715F1F950D5}"/>
              </a:ext>
            </a:extLst>
          </p:cNvPr>
          <p:cNvSpPr/>
          <p:nvPr/>
        </p:nvSpPr>
        <p:spPr>
          <a:xfrm>
            <a:off x="346702" y="2260447"/>
            <a:ext cx="5270300" cy="1631216"/>
          </a:xfrm>
          <a:prstGeom prst="rect">
            <a:avLst/>
          </a:prstGeom>
        </p:spPr>
        <p:txBody>
          <a:bodyPr wrap="square">
            <a:spAutoFit/>
          </a:bodyPr>
          <a:lstStyle/>
          <a:p>
            <a:pPr marL="342900" indent="-342900"/>
            <a:r>
              <a:rPr lang="en-US" sz="2800">
                <a:cs typeface="Calibri"/>
              </a:rPr>
              <a:t>Stage 1</a:t>
            </a:r>
          </a:p>
          <a:p>
            <a:pPr marL="342900" indent="-342900"/>
            <a:endParaRPr lang="en-GB">
              <a:cs typeface="Calibri" panose="020F0502020204030204"/>
            </a:endParaRPr>
          </a:p>
          <a:p>
            <a:pPr marL="342900" indent="-342900">
              <a:buFont typeface="Arial" panose="020B0604020202020204" pitchFamily="34" charset="0"/>
              <a:buChar char="•"/>
            </a:pPr>
            <a:r>
              <a:rPr lang="en-GB">
                <a:cs typeface="Calibri" panose="020F0502020204030204"/>
              </a:rPr>
              <a:t>Choose a person you wish to celebrate</a:t>
            </a:r>
          </a:p>
          <a:p>
            <a:pPr marL="342900" indent="-342900">
              <a:buFont typeface="Arial" panose="020B0604020202020204" pitchFamily="34" charset="0"/>
              <a:buChar char="•"/>
            </a:pPr>
            <a:r>
              <a:rPr lang="en-GB">
                <a:cs typeface="Calibri" panose="020F0502020204030204"/>
              </a:rPr>
              <a:t>Write down three things about this person that you admire and respect</a:t>
            </a:r>
          </a:p>
        </p:txBody>
      </p:sp>
      <p:sp>
        <p:nvSpPr>
          <p:cNvPr id="6" name="TextBox 5">
            <a:extLst>
              <a:ext uri="{FF2B5EF4-FFF2-40B4-BE49-F238E27FC236}">
                <a16:creationId xmlns:a16="http://schemas.microsoft.com/office/drawing/2014/main" id="{BCBD3283-846C-177E-C474-29912E176B4B}"/>
              </a:ext>
            </a:extLst>
          </p:cNvPr>
          <p:cNvSpPr txBox="1"/>
          <p:nvPr/>
        </p:nvSpPr>
        <p:spPr>
          <a:xfrm>
            <a:off x="298252" y="1057275"/>
            <a:ext cx="7949207"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b="1" dirty="0">
                <a:latin typeface="Palatino"/>
              </a:rPr>
              <a:t>Activity: Design a stained-glass window for a person you wish to celebrate </a:t>
            </a:r>
            <a:endParaRPr lang="en-GB" sz="2800" dirty="0"/>
          </a:p>
        </p:txBody>
      </p:sp>
      <p:sp>
        <p:nvSpPr>
          <p:cNvPr id="4" name="Rectangle 3">
            <a:extLst>
              <a:ext uri="{FF2B5EF4-FFF2-40B4-BE49-F238E27FC236}">
                <a16:creationId xmlns:a16="http://schemas.microsoft.com/office/drawing/2014/main" id="{4F93BAA8-355B-0E18-4C5E-A7B95D4A8A98}"/>
              </a:ext>
            </a:extLst>
          </p:cNvPr>
          <p:cNvSpPr/>
          <p:nvPr/>
        </p:nvSpPr>
        <p:spPr>
          <a:xfrm>
            <a:off x="342136" y="3982510"/>
            <a:ext cx="4073339" cy="2185214"/>
          </a:xfrm>
          <a:prstGeom prst="rect">
            <a:avLst/>
          </a:prstGeom>
        </p:spPr>
        <p:txBody>
          <a:bodyPr wrap="square">
            <a:spAutoFit/>
          </a:bodyPr>
          <a:lstStyle/>
          <a:p>
            <a:pPr marL="342900" indent="-342900"/>
            <a:r>
              <a:rPr lang="en-US" sz="2800">
                <a:cs typeface="Calibri"/>
              </a:rPr>
              <a:t>Stage 2</a:t>
            </a:r>
          </a:p>
          <a:p>
            <a:pPr marL="342900" indent="-342900">
              <a:buFont typeface="Arial" panose="020B0604020202020204" pitchFamily="34" charset="0"/>
              <a:buChar char="•"/>
            </a:pPr>
            <a:endParaRPr lang="en-GB">
              <a:cs typeface="Calibri" panose="020F0502020204030204"/>
            </a:endParaRPr>
          </a:p>
          <a:p>
            <a:pPr marL="285750" indent="-285750">
              <a:buFont typeface="Arial" panose="020B0604020202020204" pitchFamily="34" charset="0"/>
              <a:buChar char="•"/>
            </a:pPr>
            <a:r>
              <a:rPr lang="en-GB">
                <a:ea typeface="+mn-lt"/>
                <a:cs typeface="+mn-lt"/>
              </a:rPr>
              <a:t>Choose an attribute </a:t>
            </a:r>
            <a:endParaRPr lang="en-US">
              <a:ea typeface="+mn-lt"/>
              <a:cs typeface="+mn-lt"/>
            </a:endParaRPr>
          </a:p>
          <a:p>
            <a:pPr marL="285750" indent="-285750">
              <a:buFont typeface="Arial" panose="020B0604020202020204" pitchFamily="34" charset="0"/>
              <a:buChar char="•"/>
            </a:pPr>
            <a:r>
              <a:rPr lang="en-GB">
                <a:ea typeface="+mn-lt"/>
                <a:cs typeface="+mn-lt"/>
              </a:rPr>
              <a:t>Position of body </a:t>
            </a:r>
            <a:endParaRPr lang="en-US">
              <a:ea typeface="+mn-lt"/>
              <a:cs typeface="+mn-lt"/>
            </a:endParaRPr>
          </a:p>
          <a:p>
            <a:pPr marL="285750" indent="-285750">
              <a:buFont typeface="Arial" panose="020B0604020202020204" pitchFamily="34" charset="0"/>
              <a:buChar char="•"/>
            </a:pPr>
            <a:r>
              <a:rPr lang="en-GB">
                <a:ea typeface="+mn-lt"/>
                <a:cs typeface="+mn-lt"/>
              </a:rPr>
              <a:t>Location</a:t>
            </a:r>
            <a:endParaRPr lang="en-US">
              <a:ea typeface="+mn-lt"/>
              <a:cs typeface="+mn-lt"/>
            </a:endParaRPr>
          </a:p>
          <a:p>
            <a:pPr marL="285750" indent="-285750">
              <a:buFont typeface="Arial" panose="020B0604020202020204" pitchFamily="34" charset="0"/>
              <a:buChar char="•"/>
            </a:pPr>
            <a:r>
              <a:rPr lang="en-GB">
                <a:cs typeface="Calibri"/>
              </a:rPr>
              <a:t>Use of colour</a:t>
            </a:r>
          </a:p>
          <a:p>
            <a:pPr marL="342900" indent="-342900">
              <a:buFont typeface="Arial" panose="020B0604020202020204" pitchFamily="34" charset="0"/>
              <a:buChar char="•"/>
            </a:pPr>
            <a:endParaRPr lang="en-GB">
              <a:cs typeface="Calibri"/>
            </a:endParaRPr>
          </a:p>
        </p:txBody>
      </p:sp>
      <p:pic>
        <p:nvPicPr>
          <p:cNvPr id="7" name="Picture 6">
            <a:extLst>
              <a:ext uri="{FF2B5EF4-FFF2-40B4-BE49-F238E27FC236}">
                <a16:creationId xmlns:a16="http://schemas.microsoft.com/office/drawing/2014/main" id="{C8F742C3-C2D5-460D-8EFF-376F0A4696D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00156" y="1890174"/>
            <a:ext cx="2975643" cy="4464444"/>
          </a:xfrm>
          <a:prstGeom prst="rect">
            <a:avLst/>
          </a:prstGeom>
        </p:spPr>
      </p:pic>
    </p:spTree>
    <p:extLst>
      <p:ext uri="{BB962C8B-B14F-4D97-AF65-F5344CB8AC3E}">
        <p14:creationId xmlns:p14="http://schemas.microsoft.com/office/powerpoint/2010/main" val="17507604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16</a:t>
            </a:fld>
            <a:endParaRPr lang="en-US"/>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8" name="Rectangle 7">
            <a:extLst>
              <a:ext uri="{FF2B5EF4-FFF2-40B4-BE49-F238E27FC236}">
                <a16:creationId xmlns:a16="http://schemas.microsoft.com/office/drawing/2014/main" id="{947F6ACB-99E0-4932-B2E0-6715F1F950D5}"/>
              </a:ext>
            </a:extLst>
          </p:cNvPr>
          <p:cNvSpPr/>
          <p:nvPr/>
        </p:nvSpPr>
        <p:spPr>
          <a:xfrm>
            <a:off x="263646" y="1205952"/>
            <a:ext cx="4740499" cy="4278094"/>
          </a:xfrm>
          <a:prstGeom prst="rect">
            <a:avLst/>
          </a:prstGeom>
        </p:spPr>
        <p:txBody>
          <a:bodyPr wrap="square" lIns="91440" tIns="45720" rIns="91440" bIns="45720" anchor="t">
            <a:spAutoFit/>
          </a:bodyPr>
          <a:lstStyle/>
          <a:p>
            <a:pPr marL="342900" indent="-342900"/>
            <a:r>
              <a:rPr lang="en-US" sz="2800" dirty="0">
                <a:cs typeface="Calibri"/>
              </a:rPr>
              <a:t>Stage 3</a:t>
            </a:r>
          </a:p>
          <a:p>
            <a:pPr marL="342900" indent="-342900"/>
            <a:endParaRPr lang="en-GB">
              <a:cs typeface="Calibri" panose="020F0502020204030204"/>
            </a:endParaRPr>
          </a:p>
          <a:p>
            <a:pPr marL="285750" indent="-285750">
              <a:buFont typeface="Arial" panose="020B0604020202020204" pitchFamily="34" charset="0"/>
              <a:buChar char="•"/>
            </a:pPr>
            <a:r>
              <a:rPr lang="en-GB" dirty="0">
                <a:cs typeface="Calibri" panose="020F0502020204030204"/>
              </a:rPr>
              <a:t>Decide on the shape of the window - oval, rectangular, circular? </a:t>
            </a:r>
          </a:p>
          <a:p>
            <a:pPr marL="285750" indent="-285750">
              <a:buFont typeface="Arial" panose="020B0604020202020204" pitchFamily="34" charset="0"/>
              <a:buChar char="•"/>
            </a:pPr>
            <a:r>
              <a:rPr lang="en-GB" dirty="0">
                <a:cs typeface="Calibri" panose="020F0502020204030204"/>
              </a:rPr>
              <a:t>Sketch out a rough design for your window using pencil and paper</a:t>
            </a:r>
            <a:endParaRPr lang="en-GB" dirty="0"/>
          </a:p>
          <a:p>
            <a:endParaRPr lang="en-GB">
              <a:cs typeface="Calibri" panose="020F0502020204030204"/>
            </a:endParaRPr>
          </a:p>
          <a:p>
            <a:endParaRPr lang="en-GB">
              <a:cs typeface="Calibri" panose="020F0502020204030204"/>
            </a:endParaRPr>
          </a:p>
          <a:p>
            <a:r>
              <a:rPr lang="en-GB" sz="2800" dirty="0">
                <a:cs typeface="Calibri" panose="020F0502020204030204"/>
              </a:rPr>
              <a:t>Stage 4</a:t>
            </a:r>
          </a:p>
          <a:p>
            <a:endParaRPr lang="en-GB">
              <a:cs typeface="Calibri" panose="020F0502020204030204"/>
            </a:endParaRPr>
          </a:p>
          <a:p>
            <a:pPr marL="285750" indent="-285750">
              <a:buFont typeface="Arial" panose="020B0604020202020204" pitchFamily="34" charset="0"/>
              <a:buChar char="•"/>
            </a:pPr>
            <a:r>
              <a:rPr lang="en-GB" dirty="0">
                <a:cs typeface="Calibri" panose="020F0502020204030204"/>
              </a:rPr>
              <a:t>Create your stained-glass window using the materials of your choice: collage, paints, recycled materials </a:t>
            </a:r>
          </a:p>
          <a:p>
            <a:pPr marL="342900" indent="-342900">
              <a:buFont typeface="Arial" panose="020B0604020202020204" pitchFamily="34" charset="0"/>
              <a:buChar char="•"/>
            </a:pPr>
            <a:endParaRPr lang="en-GB">
              <a:cs typeface="Calibri" panose="020F0502020204030204"/>
            </a:endParaRPr>
          </a:p>
        </p:txBody>
      </p:sp>
      <p:pic>
        <p:nvPicPr>
          <p:cNvPr id="4" name="Picture 3">
            <a:extLst>
              <a:ext uri="{FF2B5EF4-FFF2-40B4-BE49-F238E27FC236}">
                <a16:creationId xmlns:a16="http://schemas.microsoft.com/office/drawing/2014/main" id="{DED9A4E9-EAA6-4E0C-937E-A4216C1A0DD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5771" y="905500"/>
            <a:ext cx="2835376" cy="5515668"/>
          </a:xfrm>
          <a:prstGeom prst="rect">
            <a:avLst/>
          </a:prstGeom>
        </p:spPr>
      </p:pic>
    </p:spTree>
    <p:extLst>
      <p:ext uri="{BB962C8B-B14F-4D97-AF65-F5344CB8AC3E}">
        <p14:creationId xmlns:p14="http://schemas.microsoft.com/office/powerpoint/2010/main" val="2516095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030906-DD5E-45AE-94AE-3D8C892F0A0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231922" cy="6858000"/>
          </a:xfrm>
          <a:prstGeom prst="rect">
            <a:avLst/>
          </a:prstGeom>
        </p:spPr>
      </p:pic>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1980029"/>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a:solidFill>
                <a:schemeClr val="bg1"/>
              </a:solidFill>
            </a:endParaRPr>
          </a:p>
          <a:p>
            <a:pPr algn="just"/>
            <a:r>
              <a:rPr lang="en-GB" dirty="0">
                <a:solidFill>
                  <a:schemeClr val="bg1"/>
                </a:solidFill>
                <a:ea typeface="+mn-lt"/>
                <a:cs typeface="+mn-lt"/>
              </a:rPr>
              <a:t>Thank you for downloading this resource. We hope that it will be a useful teaching tool in your classroom. </a:t>
            </a:r>
          </a:p>
          <a:p>
            <a:pPr algn="just"/>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dirty="0">
                <a:solidFill>
                  <a:schemeClr val="bg1"/>
                </a:solidFill>
                <a:ea typeface="+mn-lt"/>
                <a:cs typeface="+mn-lt"/>
              </a:rPr>
              <a:t>. </a:t>
            </a: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67A1B42-62A1-F477-3576-905F6A8254A5}"/>
              </a:ext>
            </a:extLst>
          </p:cNvPr>
          <p:cNvSpPr>
            <a:spLocks noGrp="1"/>
          </p:cNvSpPr>
          <p:nvPr>
            <p:ph type="ftr" sz="quarter" idx="11"/>
          </p:nvPr>
        </p:nvSpPr>
        <p:spPr/>
        <p:txBody>
          <a:bodyPr/>
          <a:lstStyle/>
          <a:p>
            <a:endParaRPr lang="en-US"/>
          </a:p>
          <a:p>
            <a:endParaRPr lang="en-US">
              <a:cs typeface="Arial"/>
            </a:endParaRPr>
          </a:p>
        </p:txBody>
      </p:sp>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3</a:t>
            </a:fld>
            <a:endParaRPr lang="en-US"/>
          </a:p>
        </p:txBody>
      </p:sp>
      <p:sp>
        <p:nvSpPr>
          <p:cNvPr id="10" name="TextBox 9">
            <a:extLst>
              <a:ext uri="{FF2B5EF4-FFF2-40B4-BE49-F238E27FC236}">
                <a16:creationId xmlns:a16="http://schemas.microsoft.com/office/drawing/2014/main" id="{3159671D-6D01-C173-FFAF-4B0E3CD60367}"/>
              </a:ext>
            </a:extLst>
          </p:cNvPr>
          <p:cNvSpPr txBox="1"/>
          <p:nvPr/>
        </p:nvSpPr>
        <p:spPr>
          <a:xfrm>
            <a:off x="2910949" y="4506215"/>
            <a:ext cx="180975" cy="3619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15" name="Title 1">
            <a:extLst>
              <a:ext uri="{FF2B5EF4-FFF2-40B4-BE49-F238E27FC236}">
                <a16:creationId xmlns:a16="http://schemas.microsoft.com/office/drawing/2014/main" id="{24F91964-04B5-46FE-A601-C0F2B2E1664A}"/>
              </a:ext>
            </a:extLst>
          </p:cNvPr>
          <p:cNvSpPr txBox="1">
            <a:spLocks/>
          </p:cNvSpPr>
          <p:nvPr/>
        </p:nvSpPr>
        <p:spPr>
          <a:xfrm>
            <a:off x="1430812" y="1702959"/>
            <a:ext cx="6002565" cy="149361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latin typeface="Arial"/>
                <a:cs typeface="Arial"/>
              </a:rPr>
              <a:t>‘So God created mankind in his own image’ </a:t>
            </a:r>
            <a:endParaRPr lang="en-US" sz="2800">
              <a:latin typeface="Arial"/>
              <a:cs typeface="Arial"/>
            </a:endParaRPr>
          </a:p>
          <a:p>
            <a:pPr algn="l"/>
            <a:endParaRPr lang="en-GB" sz="1800" b="1"/>
          </a:p>
          <a:p>
            <a:pPr algn="l"/>
            <a:r>
              <a:rPr lang="en-GB" sz="1800">
                <a:latin typeface="+mn-lt"/>
              </a:rPr>
              <a:t>Genesis1:27</a:t>
            </a:r>
            <a:endParaRPr lang="en-GB" sz="1800">
              <a:latin typeface="+mn-lt"/>
              <a:cs typeface="Arial"/>
            </a:endParaRPr>
          </a:p>
        </p:txBody>
      </p:sp>
      <p:sp>
        <p:nvSpPr>
          <p:cNvPr id="16" name="Title 1">
            <a:extLst>
              <a:ext uri="{FF2B5EF4-FFF2-40B4-BE49-F238E27FC236}">
                <a16:creationId xmlns:a16="http://schemas.microsoft.com/office/drawing/2014/main" id="{6A3DAB0D-6907-4F99-AC3B-45E0FAE9EADA}"/>
              </a:ext>
            </a:extLst>
          </p:cNvPr>
          <p:cNvSpPr txBox="1">
            <a:spLocks/>
          </p:cNvSpPr>
          <p:nvPr/>
        </p:nvSpPr>
        <p:spPr>
          <a:xfrm>
            <a:off x="1442782" y="3628102"/>
            <a:ext cx="6491506" cy="200141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latin typeface="Arial"/>
                <a:cs typeface="Arial"/>
              </a:rPr>
              <a:t>‘Isn’t it amazing that we are all made in God’s image, and yet there is so much diversity among his people?’</a:t>
            </a:r>
          </a:p>
          <a:p>
            <a:pPr algn="l"/>
            <a:endParaRPr lang="en-GB" sz="1800" b="1">
              <a:latin typeface="+mn-lt"/>
            </a:endParaRPr>
          </a:p>
          <a:p>
            <a:pPr algn="l"/>
            <a:r>
              <a:rPr lang="en-GB" sz="1800">
                <a:latin typeface="+mn-lt"/>
              </a:rPr>
              <a:t>Archbishop Desmond Tutu</a:t>
            </a:r>
            <a:endParaRPr lang="en-GB" sz="1800">
              <a:latin typeface="+mn-lt"/>
              <a:cs typeface="Arial"/>
            </a:endParaRPr>
          </a:p>
        </p:txBody>
      </p:sp>
    </p:spTree>
    <p:extLst>
      <p:ext uri="{BB962C8B-B14F-4D97-AF65-F5344CB8AC3E}">
        <p14:creationId xmlns:p14="http://schemas.microsoft.com/office/powerpoint/2010/main" val="16478895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4</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People in art</a:t>
            </a:r>
          </a:p>
        </p:txBody>
      </p:sp>
      <p:sp>
        <p:nvSpPr>
          <p:cNvPr id="8" name="Content Placeholder 2">
            <a:extLst>
              <a:ext uri="{FF2B5EF4-FFF2-40B4-BE49-F238E27FC236}">
                <a16:creationId xmlns:a16="http://schemas.microsoft.com/office/drawing/2014/main" id="{FA2866A1-1536-0F0E-F61C-73925598346D}"/>
              </a:ext>
            </a:extLst>
          </p:cNvPr>
          <p:cNvSpPr>
            <a:spLocks noGrp="1"/>
          </p:cNvSpPr>
          <p:nvPr/>
        </p:nvSpPr>
        <p:spPr>
          <a:xfrm>
            <a:off x="263646" y="1902452"/>
            <a:ext cx="8343242" cy="199689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dirty="0"/>
              <a:t>The earliest known artwork was made 100,000 BCE</a:t>
            </a:r>
          </a:p>
          <a:p>
            <a:pPr marL="0" indent="0">
              <a:buNone/>
            </a:pPr>
            <a:r>
              <a:rPr lang="en-US" sz="1800" dirty="0"/>
              <a:t>Rock paintings and cave paintings in Africa show human beings as well as animals. </a:t>
            </a:r>
            <a:endParaRPr lang="en-US" sz="1800" dirty="0">
              <a:cs typeface="Arial"/>
            </a:endParaRPr>
          </a:p>
          <a:p>
            <a:pPr marL="0" indent="0">
              <a:buNone/>
            </a:pPr>
            <a:r>
              <a:rPr lang="en-US" sz="1800" dirty="0"/>
              <a:t>People are fascinated by other people. People like to paint people.</a:t>
            </a:r>
            <a:endParaRPr lang="en-US" sz="1800" dirty="0">
              <a:cs typeface="Arial"/>
            </a:endParaRPr>
          </a:p>
          <a:p>
            <a:pPr marL="0" indent="0">
              <a:buNone/>
            </a:pPr>
            <a:r>
              <a:rPr lang="en-US" sz="1800" b="1" dirty="0"/>
              <a:t>Why do you think this is? </a:t>
            </a:r>
            <a:endParaRPr lang="en-US" sz="1800" b="1" dirty="0">
              <a:cs typeface="Arial"/>
            </a:endParaRPr>
          </a:p>
          <a:p>
            <a:pPr marL="0" indent="0">
              <a:buNone/>
            </a:pPr>
            <a:endParaRPr lang="en-US" sz="1900" b="1"/>
          </a:p>
          <a:p>
            <a:pPr marL="0" indent="0">
              <a:buNone/>
            </a:pPr>
            <a:endParaRPr lang="en-US" sz="1800" u="sng" dirty="0">
              <a:solidFill>
                <a:srgbClr val="0563C1"/>
              </a:solidFill>
              <a:cs typeface="Arial"/>
            </a:endParaRPr>
          </a:p>
          <a:p>
            <a:pPr marL="0" indent="0">
              <a:buNone/>
            </a:pPr>
            <a:endParaRPr lang="en-US">
              <a:cs typeface="Calibri"/>
            </a:endParaRP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3" name="Picture 3">
            <a:extLst>
              <a:ext uri="{FF2B5EF4-FFF2-40B4-BE49-F238E27FC236}">
                <a16:creationId xmlns:a16="http://schemas.microsoft.com/office/drawing/2014/main" id="{1F5014DD-31A1-31C1-D1B0-536FA778F79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38436" y="3453016"/>
            <a:ext cx="4481655" cy="2963464"/>
          </a:xfrm>
          <a:prstGeom prst="rect">
            <a:avLst/>
          </a:prstGeom>
        </p:spPr>
      </p:pic>
    </p:spTree>
    <p:extLst>
      <p:ext uri="{BB962C8B-B14F-4D97-AF65-F5344CB8AC3E}">
        <p14:creationId xmlns:p14="http://schemas.microsoft.com/office/powerpoint/2010/main" val="19342142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5</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831451"/>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People in Christian art</a:t>
            </a:r>
          </a:p>
        </p:txBody>
      </p:sp>
      <p:sp>
        <p:nvSpPr>
          <p:cNvPr id="8" name="Content Placeholder 2">
            <a:extLst>
              <a:ext uri="{FF2B5EF4-FFF2-40B4-BE49-F238E27FC236}">
                <a16:creationId xmlns:a16="http://schemas.microsoft.com/office/drawing/2014/main" id="{FA2866A1-1536-0F0E-F61C-73925598346D}"/>
              </a:ext>
            </a:extLst>
          </p:cNvPr>
          <p:cNvSpPr>
            <a:spLocks noGrp="1"/>
          </p:cNvSpPr>
          <p:nvPr/>
        </p:nvSpPr>
        <p:spPr>
          <a:xfrm>
            <a:off x="263646" y="1816029"/>
            <a:ext cx="4208253" cy="388277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dirty="0">
                <a:cs typeface="Calibri"/>
              </a:rPr>
              <a:t>Christian art began to be produced soon after the death of Jesus Christ in the 1st century. At this time, Christianity was illegal in the Roman Empire.</a:t>
            </a:r>
          </a:p>
          <a:p>
            <a:pPr marL="0" indent="0">
              <a:buNone/>
            </a:pPr>
            <a:r>
              <a:rPr lang="en-GB" sz="1800" dirty="0">
                <a:cs typeface="Calibri"/>
              </a:rPr>
              <a:t>The church at Dura-Europos in Syria dates from the 3rd century.</a:t>
            </a:r>
          </a:p>
          <a:p>
            <a:pPr marL="0" indent="0">
              <a:buNone/>
            </a:pPr>
            <a:r>
              <a:rPr lang="en-GB" sz="1800" dirty="0">
                <a:cs typeface="Calibri"/>
              </a:rPr>
              <a:t>Parts of the church had wall paintings of Jesus, Mary and people from Bible stories.</a:t>
            </a:r>
          </a:p>
          <a:p>
            <a:pPr marL="0" indent="0">
              <a:buNone/>
            </a:pPr>
            <a:endParaRPr lang="en-GB" sz="1800">
              <a:cs typeface="Calibri"/>
            </a:endParaRPr>
          </a:p>
          <a:p>
            <a:pPr marL="0" indent="0">
              <a:buNone/>
            </a:pPr>
            <a:r>
              <a:rPr lang="en-GB" sz="1800" b="1" dirty="0">
                <a:cs typeface="Calibri"/>
              </a:rPr>
              <a:t>Why might the early church need images of Jesus and other people from the Bible?</a:t>
            </a: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6" name="Picture 4">
            <a:extLst>
              <a:ext uri="{FF2B5EF4-FFF2-40B4-BE49-F238E27FC236}">
                <a16:creationId xmlns:a16="http://schemas.microsoft.com/office/drawing/2014/main" id="{5B11E31D-25EB-4345-BEA8-B10289A507DD}"/>
              </a:ext>
            </a:extLst>
          </p:cNvPr>
          <p:cNvPicPr>
            <a:picLocks noChangeAspect="1"/>
          </p:cNvPicPr>
          <p:nvPr/>
        </p:nvPicPr>
        <p:blipFill>
          <a:blip r:embed="rId3"/>
          <a:stretch>
            <a:fillRect/>
          </a:stretch>
        </p:blipFill>
        <p:spPr>
          <a:xfrm>
            <a:off x="4775298" y="2121265"/>
            <a:ext cx="3844724" cy="3173116"/>
          </a:xfrm>
          <a:prstGeom prst="rect">
            <a:avLst/>
          </a:prstGeom>
        </p:spPr>
      </p:pic>
    </p:spTree>
    <p:extLst>
      <p:ext uri="{BB962C8B-B14F-4D97-AF65-F5344CB8AC3E}">
        <p14:creationId xmlns:p14="http://schemas.microsoft.com/office/powerpoint/2010/main" val="25086048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6</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831451"/>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Jesus in Christian art</a:t>
            </a:r>
          </a:p>
        </p:txBody>
      </p:sp>
      <p:sp>
        <p:nvSpPr>
          <p:cNvPr id="8" name="Content Placeholder 2">
            <a:extLst>
              <a:ext uri="{FF2B5EF4-FFF2-40B4-BE49-F238E27FC236}">
                <a16:creationId xmlns:a16="http://schemas.microsoft.com/office/drawing/2014/main" id="{FA2866A1-1536-0F0E-F61C-73925598346D}"/>
              </a:ext>
            </a:extLst>
          </p:cNvPr>
          <p:cNvSpPr>
            <a:spLocks noGrp="1"/>
          </p:cNvSpPr>
          <p:nvPr/>
        </p:nvSpPr>
        <p:spPr>
          <a:xfrm>
            <a:off x="263646" y="1719406"/>
            <a:ext cx="4208253" cy="63658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a:cs typeface="Calibri"/>
              </a:rPr>
              <a:t>What does Jesus look like?</a:t>
            </a:r>
            <a:endParaRPr lang="en-US">
              <a:cs typeface="Calibri"/>
            </a:endParaRP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9" name="Rectangle 8">
            <a:extLst>
              <a:ext uri="{FF2B5EF4-FFF2-40B4-BE49-F238E27FC236}">
                <a16:creationId xmlns:a16="http://schemas.microsoft.com/office/drawing/2014/main" id="{ED0D3299-9BF3-43CB-8D13-CD417E16DA45}"/>
              </a:ext>
            </a:extLst>
          </p:cNvPr>
          <p:cNvSpPr/>
          <p:nvPr/>
        </p:nvSpPr>
        <p:spPr>
          <a:xfrm rot="5400000">
            <a:off x="3959173" y="2196235"/>
            <a:ext cx="4726997" cy="324578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500EC652-6F78-4FE6-A221-70320AEEBB71}"/>
              </a:ext>
            </a:extLst>
          </p:cNvPr>
          <p:cNvSpPr/>
          <p:nvPr/>
        </p:nvSpPr>
        <p:spPr>
          <a:xfrm rot="5400000">
            <a:off x="4237470" y="2453269"/>
            <a:ext cx="4170396" cy="27454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TextBox 2">
            <a:extLst>
              <a:ext uri="{FF2B5EF4-FFF2-40B4-BE49-F238E27FC236}">
                <a16:creationId xmlns:a16="http://schemas.microsoft.com/office/drawing/2014/main" id="{ECC13EF3-E2DC-5937-E454-81F68A14998D}"/>
              </a:ext>
            </a:extLst>
          </p:cNvPr>
          <p:cNvSpPr txBox="1"/>
          <p:nvPr/>
        </p:nvSpPr>
        <p:spPr>
          <a:xfrm>
            <a:off x="5105856" y="3038873"/>
            <a:ext cx="2162802"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9600" dirty="0">
                <a:cs typeface="Arial"/>
              </a:rPr>
              <a:t>?</a:t>
            </a:r>
            <a:endParaRPr lang="en-GB" sz="9600" dirty="0"/>
          </a:p>
        </p:txBody>
      </p:sp>
    </p:spTree>
    <p:extLst>
      <p:ext uri="{BB962C8B-B14F-4D97-AF65-F5344CB8AC3E}">
        <p14:creationId xmlns:p14="http://schemas.microsoft.com/office/powerpoint/2010/main" val="30334005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7</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858240"/>
            <a:ext cx="7999890"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dirty="0"/>
              <a:t>Jesus in Christian art at Westminster Abbey</a:t>
            </a: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5363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11" name="Picture 2">
            <a:extLst>
              <a:ext uri="{FF2B5EF4-FFF2-40B4-BE49-F238E27FC236}">
                <a16:creationId xmlns:a16="http://schemas.microsoft.com/office/drawing/2014/main" id="{21E03674-8892-4B92-8C52-FC58AFABDC30}"/>
              </a:ext>
            </a:extLst>
          </p:cNvPr>
          <p:cNvPicPr>
            <a:picLocks noGrp="1" noChangeAspect="1" noChangeArrowheads="1"/>
          </p:cNvPicPr>
          <p:nvPr>
            <p:ph idx="1"/>
          </p:nvPr>
        </p:nvPicPr>
        <p:blipFill>
          <a:blip r:embed="rId3" cstate="screen">
            <a:extLst>
              <a:ext uri="{28A0092B-C50C-407E-A947-70E740481C1C}">
                <a14:useLocalDpi xmlns:a14="http://schemas.microsoft.com/office/drawing/2010/main"/>
              </a:ext>
            </a:extLst>
          </a:blip>
          <a:stretch>
            <a:fillRect/>
          </a:stretch>
        </p:blipFill>
        <p:spPr bwMode="auto">
          <a:xfrm>
            <a:off x="777055" y="2021816"/>
            <a:ext cx="1880810" cy="372284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FB0B3F22-E2AA-4E75-BD52-8681325CD78F}"/>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3265698" y="2021816"/>
            <a:ext cx="1600821" cy="372284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a:extLst>
              <a:ext uri="{FF2B5EF4-FFF2-40B4-BE49-F238E27FC236}">
                <a16:creationId xmlns:a16="http://schemas.microsoft.com/office/drawing/2014/main" id="{1CA6CCBA-1968-4C98-B38B-66847D995802}"/>
              </a:ext>
            </a:extLst>
          </p:cNvPr>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5325947" y="1883363"/>
            <a:ext cx="3040998" cy="3917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78344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8</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831451"/>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dirty="0"/>
              <a:t>Jesus in worldwide Christian art </a:t>
            </a: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11" name="Picture 2">
            <a:extLst>
              <a:ext uri="{FF2B5EF4-FFF2-40B4-BE49-F238E27FC236}">
                <a16:creationId xmlns:a16="http://schemas.microsoft.com/office/drawing/2014/main" id="{61B3DCD5-83AD-4450-AE65-6B5D2C02E94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89791" y="1640419"/>
            <a:ext cx="2864017" cy="219184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A picture containing text&#10;&#10;Description automatically generated">
            <a:extLst>
              <a:ext uri="{FF2B5EF4-FFF2-40B4-BE49-F238E27FC236}">
                <a16:creationId xmlns:a16="http://schemas.microsoft.com/office/drawing/2014/main" id="{1E2D95A0-2BB2-4F0B-ACE1-536DA5484791}"/>
              </a:ext>
            </a:extLst>
          </p:cNvPr>
          <p:cNvPicPr>
            <a:picLocks noChangeAspect="1"/>
          </p:cNvPicPr>
          <p:nvPr/>
        </p:nvPicPr>
        <p:blipFill>
          <a:blip r:embed="rId4"/>
          <a:stretch>
            <a:fillRect/>
          </a:stretch>
        </p:blipFill>
        <p:spPr>
          <a:xfrm>
            <a:off x="5193007" y="1641454"/>
            <a:ext cx="2164260" cy="2196610"/>
          </a:xfrm>
          <a:prstGeom prst="rect">
            <a:avLst/>
          </a:prstGeom>
        </p:spPr>
      </p:pic>
      <p:sp>
        <p:nvSpPr>
          <p:cNvPr id="3" name="Rectangle 2">
            <a:extLst>
              <a:ext uri="{FF2B5EF4-FFF2-40B4-BE49-F238E27FC236}">
                <a16:creationId xmlns:a16="http://schemas.microsoft.com/office/drawing/2014/main" id="{5542763A-980E-44D8-B32B-E31DAEEDFA76}"/>
              </a:ext>
            </a:extLst>
          </p:cNvPr>
          <p:cNvSpPr/>
          <p:nvPr/>
        </p:nvSpPr>
        <p:spPr>
          <a:xfrm>
            <a:off x="627408" y="3881735"/>
            <a:ext cx="7602192" cy="646331"/>
          </a:xfrm>
          <a:prstGeom prst="rect">
            <a:avLst/>
          </a:prstGeom>
        </p:spPr>
        <p:txBody>
          <a:bodyPr wrap="square">
            <a:spAutoFit/>
          </a:bodyPr>
          <a:lstStyle/>
          <a:p>
            <a:r>
              <a:rPr lang="en-US"/>
              <a:t>How do these two images of Jesus compare to the images you have just looked at? </a:t>
            </a:r>
            <a:endParaRPr lang="en-US">
              <a:cs typeface="Calibri" panose="020F0502020204030204"/>
            </a:endParaRPr>
          </a:p>
        </p:txBody>
      </p:sp>
      <p:sp>
        <p:nvSpPr>
          <p:cNvPr id="6" name="Rectangle 5">
            <a:extLst>
              <a:ext uri="{FF2B5EF4-FFF2-40B4-BE49-F238E27FC236}">
                <a16:creationId xmlns:a16="http://schemas.microsoft.com/office/drawing/2014/main" id="{82ED4E2A-24A9-4AC4-878B-7DB5D610E703}"/>
              </a:ext>
            </a:extLst>
          </p:cNvPr>
          <p:cNvSpPr/>
          <p:nvPr/>
        </p:nvSpPr>
        <p:spPr>
          <a:xfrm>
            <a:off x="627408" y="4744906"/>
            <a:ext cx="4572000" cy="646331"/>
          </a:xfrm>
          <a:prstGeom prst="rect">
            <a:avLst/>
          </a:prstGeom>
        </p:spPr>
        <p:txBody>
          <a:bodyPr>
            <a:spAutoFit/>
          </a:bodyPr>
          <a:lstStyle/>
          <a:p>
            <a:endParaRPr lang="en-GB">
              <a:solidFill>
                <a:srgbClr val="202122"/>
              </a:solidFill>
              <a:latin typeface="WordVisi_MSFontService"/>
            </a:endParaRPr>
          </a:p>
          <a:p>
            <a:r>
              <a:rPr lang="en-US"/>
              <a:t> </a:t>
            </a:r>
          </a:p>
        </p:txBody>
      </p:sp>
      <p:sp>
        <p:nvSpPr>
          <p:cNvPr id="17" name="Rectangle 16">
            <a:extLst>
              <a:ext uri="{FF2B5EF4-FFF2-40B4-BE49-F238E27FC236}">
                <a16:creationId xmlns:a16="http://schemas.microsoft.com/office/drawing/2014/main" id="{7CAE1F6A-7118-47F1-A475-3D12678683E2}"/>
              </a:ext>
            </a:extLst>
          </p:cNvPr>
          <p:cNvSpPr/>
          <p:nvPr/>
        </p:nvSpPr>
        <p:spPr>
          <a:xfrm>
            <a:off x="627408" y="4700295"/>
            <a:ext cx="7602192" cy="1200329"/>
          </a:xfrm>
          <a:prstGeom prst="rect">
            <a:avLst/>
          </a:prstGeom>
        </p:spPr>
        <p:txBody>
          <a:bodyPr wrap="square">
            <a:spAutoFit/>
          </a:bodyPr>
          <a:lstStyle/>
          <a:p>
            <a:r>
              <a:rPr lang="en-US"/>
              <a:t>No physical description of Jesus exists, and no one knows what he looked like. Does this matter? </a:t>
            </a:r>
          </a:p>
          <a:p>
            <a:endParaRPr lang="en-US"/>
          </a:p>
          <a:p>
            <a:r>
              <a:rPr lang="en-US"/>
              <a:t>Why might Christians find it helpful to look at an image of Jesus?</a:t>
            </a:r>
            <a:endParaRPr lang="en-US">
              <a:cs typeface="Calibri" panose="020F0502020204030204"/>
            </a:endParaRPr>
          </a:p>
        </p:txBody>
      </p:sp>
    </p:spTree>
    <p:extLst>
      <p:ext uri="{BB962C8B-B14F-4D97-AF65-F5344CB8AC3E}">
        <p14:creationId xmlns:p14="http://schemas.microsoft.com/office/powerpoint/2010/main" val="4744709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9</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831451"/>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Saints in Christian art</a:t>
            </a: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11" name="Content Placeholder 4" descr="A picture containing altar&#10;&#10;Description automatically generated">
            <a:extLst>
              <a:ext uri="{FF2B5EF4-FFF2-40B4-BE49-F238E27FC236}">
                <a16:creationId xmlns:a16="http://schemas.microsoft.com/office/drawing/2014/main" id="{7E56D02A-B814-4882-ABF2-C8933B98ED15}"/>
              </a:ext>
            </a:extLst>
          </p:cNvPr>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a:stretch/>
        </p:blipFill>
        <p:spPr>
          <a:xfrm>
            <a:off x="1029860" y="1969733"/>
            <a:ext cx="1568471" cy="3777720"/>
          </a:xfrm>
        </p:spPr>
      </p:pic>
      <p:pic>
        <p:nvPicPr>
          <p:cNvPr id="12" name="Content Placeholder 4" descr="A picture containing altar&#10;&#10;Description automatically generated">
            <a:extLst>
              <a:ext uri="{FF2B5EF4-FFF2-40B4-BE49-F238E27FC236}">
                <a16:creationId xmlns:a16="http://schemas.microsoft.com/office/drawing/2014/main" id="{15B7497B-CAA5-459D-9E98-E31159FA02D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61790" y="2464182"/>
            <a:ext cx="3698885" cy="2804286"/>
          </a:xfrm>
          <a:prstGeom prst="rect">
            <a:avLst/>
          </a:prstGeom>
        </p:spPr>
      </p:pic>
      <p:sp>
        <p:nvSpPr>
          <p:cNvPr id="3" name="Rectangle 2">
            <a:extLst>
              <a:ext uri="{FF2B5EF4-FFF2-40B4-BE49-F238E27FC236}">
                <a16:creationId xmlns:a16="http://schemas.microsoft.com/office/drawing/2014/main" id="{73447214-8557-499B-85DD-2B88DE5143D2}"/>
              </a:ext>
            </a:extLst>
          </p:cNvPr>
          <p:cNvSpPr/>
          <p:nvPr/>
        </p:nvSpPr>
        <p:spPr>
          <a:xfrm>
            <a:off x="4215793" y="2092350"/>
            <a:ext cx="4572000" cy="3693319"/>
          </a:xfrm>
          <a:prstGeom prst="rect">
            <a:avLst/>
          </a:prstGeom>
        </p:spPr>
        <p:txBody>
          <a:bodyPr lIns="91440" tIns="45720" rIns="91440" bIns="45720" anchor="t">
            <a:spAutoFit/>
          </a:bodyPr>
          <a:lstStyle/>
          <a:p>
            <a:r>
              <a:rPr lang="en-US" dirty="0"/>
              <a:t>This is part of a larger painting found inside Westminster Abbey.</a:t>
            </a:r>
          </a:p>
          <a:p>
            <a:endParaRPr lang="en-US" dirty="0"/>
          </a:p>
          <a:p>
            <a:r>
              <a:rPr lang="en-US" dirty="0"/>
              <a:t>In this work of art, Jesus appears as a baby with his mother Mary. Mary is shown with a golden halo around her head. She is known as Saint Mary.</a:t>
            </a:r>
            <a:endParaRPr lang="en-US" dirty="0">
              <a:cs typeface="Calibri"/>
            </a:endParaRPr>
          </a:p>
          <a:p>
            <a:endParaRPr lang="en-US"/>
          </a:p>
          <a:p>
            <a:r>
              <a:rPr lang="en-US" dirty="0"/>
              <a:t>A saint is someone thought to be very holy, and very close to God. Saints can be people from the Bible (Saint Mary) or they can be Christians who lived after the time of Jesus (Saint Nicholas). </a:t>
            </a:r>
            <a:endParaRPr lang="en-US" dirty="0">
              <a:cs typeface="Calibri"/>
            </a:endParaRPr>
          </a:p>
        </p:txBody>
      </p:sp>
    </p:spTree>
    <p:extLst>
      <p:ext uri="{BB962C8B-B14F-4D97-AF65-F5344CB8AC3E}">
        <p14:creationId xmlns:p14="http://schemas.microsoft.com/office/powerpoint/2010/main" val="3150301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6" ma:contentTypeDescription="Create a new document." ma:contentTypeScope="" ma:versionID="8baf188132d20b6baed1bab04a2cc971">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23a4e24bd45a2f036932d35601fe14a6"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75ABD8A-DB91-47F1-9B82-B1FEFFE1C06D}">
  <ds:schemaRefs>
    <ds:schemaRef ds:uri="http://schemas.microsoft.com/sharepoint/v3/contenttype/forms"/>
  </ds:schemaRefs>
</ds:datastoreItem>
</file>

<file path=customXml/itemProps2.xml><?xml version="1.0" encoding="utf-8"?>
<ds:datastoreItem xmlns:ds="http://schemas.openxmlformats.org/officeDocument/2006/customXml" ds:itemID="{4AA8DD0E-ED74-425F-B8C0-F5CAA9F253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788502B-88DB-46F8-807A-C72E0533DC73}">
  <ds:schemaRefs>
    <ds:schemaRef ds:uri="40e3bd4d-ad2a-475f-b877-b0398ba3b99b"/>
    <ds:schemaRef ds:uri="http://purl.org/dc/elements/1.1/"/>
    <ds:schemaRef ds:uri="http://schemas.microsoft.com/office/2006/metadata/properties"/>
    <ds:schemaRef ds:uri="http://schemas.microsoft.com/office/infopath/2007/PartnerControls"/>
    <ds:schemaRef ds:uri="cf8bedca-0699-49e1-97e1-14424d7eca52"/>
    <ds:schemaRef ds:uri="http://schemas.microsoft.com/office/2006/documentManagement/types"/>
    <ds:schemaRef ds:uri="http://purl.org/dc/dcmitype/"/>
    <ds:schemaRef ds:uri="http://schemas.openxmlformats.org/package/2006/metadata/core-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19</TotalTime>
  <Words>2542</Words>
  <Application>Microsoft Office PowerPoint</Application>
  <PresentationFormat>On-screen Show (4:3)</PresentationFormat>
  <Paragraphs>262</Paragraphs>
  <Slides>16</Slides>
  <Notes>16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16</vt:i4>
      </vt:variant>
    </vt:vector>
  </HeadingPairs>
  <TitlesOfParts>
    <vt:vector size="23" baseType="lpstr">
      <vt:lpstr>Arial</vt:lpstr>
      <vt:lpstr>Arial,Sans-Serif</vt:lpstr>
      <vt:lpstr>Calibri</vt:lpstr>
      <vt:lpstr>Palatino</vt:lpstr>
      <vt:lpstr>WordVisi_MSFontService</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200</cp:revision>
  <dcterms:created xsi:type="dcterms:W3CDTF">2019-02-11T11:01:41Z</dcterms:created>
  <dcterms:modified xsi:type="dcterms:W3CDTF">2023-04-06T09:13:07Z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2482800</vt:r8>
  </property>
  <property fmtid="{D5CDD505-2E9C-101B-9397-08002B2CF9AE}" pid="4" name="MediaServiceImageTags">
    <vt:lpwstr/>
  </property>
</Properties>
</file>