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3"/>
  </p:notesMasterIdLst>
  <p:sldIdLst>
    <p:sldId id="341" r:id="rId5"/>
    <p:sldId id="346" r:id="rId6"/>
    <p:sldId id="347" r:id="rId7"/>
    <p:sldId id="348" r:id="rId8"/>
    <p:sldId id="349" r:id="rId9"/>
    <p:sldId id="350" r:id="rId10"/>
    <p:sldId id="351" r:id="rId11"/>
    <p:sldId id="353"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1"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71462" autoAdjust="0"/>
  </p:normalViewPr>
  <p:slideViewPr>
    <p:cSldViewPr snapToGrid="0">
      <p:cViewPr varScale="1">
        <p:scale>
          <a:sx n="82" d="100"/>
          <a:sy n="82" d="100"/>
        </p:scale>
        <p:origin x="2484"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cf930bf7-ba7f-4ec0-9225-526cb0af2be3" providerId="ADAL" clId="{E3B0B059-B44C-4436-B61F-CB63C61593A0}"/>
    <pc:docChg chg="modSld">
      <pc:chgData name="Sian Shaw" userId="cf930bf7-ba7f-4ec0-9225-526cb0af2be3" providerId="ADAL" clId="{E3B0B059-B44C-4436-B61F-CB63C61593A0}" dt="2022-09-09T07:59:41.864" v="11" actId="1076"/>
      <pc:docMkLst>
        <pc:docMk/>
      </pc:docMkLst>
      <pc:sldChg chg="modNotesTx">
        <pc:chgData name="Sian Shaw" userId="cf930bf7-ba7f-4ec0-9225-526cb0af2be3" providerId="ADAL" clId="{E3B0B059-B44C-4436-B61F-CB63C61593A0}" dt="2022-09-09T07:59:06.685" v="3" actId="20577"/>
        <pc:sldMkLst>
          <pc:docMk/>
          <pc:sldMk cId="2437338176" sldId="347"/>
        </pc:sldMkLst>
      </pc:sldChg>
      <pc:sldChg chg="modNotesTx">
        <pc:chgData name="Sian Shaw" userId="cf930bf7-ba7f-4ec0-9225-526cb0af2be3" providerId="ADAL" clId="{E3B0B059-B44C-4436-B61F-CB63C61593A0}" dt="2022-09-09T07:59:29.277" v="7" actId="20577"/>
        <pc:sldMkLst>
          <pc:docMk/>
          <pc:sldMk cId="2707873408" sldId="348"/>
        </pc:sldMkLst>
      </pc:sldChg>
      <pc:sldChg chg="modSp">
        <pc:chgData name="Sian Shaw" userId="cf930bf7-ba7f-4ec0-9225-526cb0af2be3" providerId="ADAL" clId="{E3B0B059-B44C-4436-B61F-CB63C61593A0}" dt="2022-09-09T07:59:41.864" v="11" actId="1076"/>
        <pc:sldMkLst>
          <pc:docMk/>
          <pc:sldMk cId="172447261" sldId="349"/>
        </pc:sldMkLst>
        <pc:picChg chg="mod">
          <ac:chgData name="Sian Shaw" userId="cf930bf7-ba7f-4ec0-9225-526cb0af2be3" providerId="ADAL" clId="{E3B0B059-B44C-4436-B61F-CB63C61593A0}" dt="2022-09-09T07:59:39.363" v="10" actId="1076"/>
          <ac:picMkLst>
            <pc:docMk/>
            <pc:sldMk cId="172447261" sldId="349"/>
            <ac:picMk id="7" creationId="{00000000-0000-0000-0000-000000000000}"/>
          </ac:picMkLst>
        </pc:picChg>
        <pc:picChg chg="mod">
          <ac:chgData name="Sian Shaw" userId="cf930bf7-ba7f-4ec0-9225-526cb0af2be3" providerId="ADAL" clId="{E3B0B059-B44C-4436-B61F-CB63C61593A0}" dt="2022-09-09T07:59:36.235" v="8" actId="1076"/>
          <ac:picMkLst>
            <pc:docMk/>
            <pc:sldMk cId="172447261" sldId="349"/>
            <ac:picMk id="8" creationId="{00000000-0000-0000-0000-000000000000}"/>
          </ac:picMkLst>
        </pc:picChg>
        <pc:picChg chg="mod">
          <ac:chgData name="Sian Shaw" userId="cf930bf7-ba7f-4ec0-9225-526cb0af2be3" providerId="ADAL" clId="{E3B0B059-B44C-4436-B61F-CB63C61593A0}" dt="2022-09-09T07:59:37.616" v="9" actId="1076"/>
          <ac:picMkLst>
            <pc:docMk/>
            <pc:sldMk cId="172447261" sldId="349"/>
            <ac:picMk id="10" creationId="{00000000-0000-0000-0000-000000000000}"/>
          </ac:picMkLst>
        </pc:picChg>
        <pc:picChg chg="mod">
          <ac:chgData name="Sian Shaw" userId="cf930bf7-ba7f-4ec0-9225-526cb0af2be3" providerId="ADAL" clId="{E3B0B059-B44C-4436-B61F-CB63C61593A0}" dt="2022-09-09T07:59:41.864" v="11" actId="1076"/>
          <ac:picMkLst>
            <pc:docMk/>
            <pc:sldMk cId="172447261" sldId="349"/>
            <ac:picMk id="11" creationId="{00000000-0000-0000-0000-000000000000}"/>
          </ac:picMkLst>
        </pc:picChg>
      </pc:sldChg>
    </pc:docChg>
  </pc:docChgLst>
  <pc:docChgLst>
    <pc:chgData name="Sian Shaw" userId="cf930bf7-ba7f-4ec0-9225-526cb0af2be3" providerId="ADAL" clId="{30EC8117-A382-415C-8011-218AD2142F83}"/>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09/09/2022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Westminster Abbey has been the coronation church for the last 1,000 years. There have been 38 coronations held there since 1066. Queen Elizabeth II was crowned at Westminster Abbey in 1953. She went on to become the longest-serving British monarch in history. She reigned for </a:t>
            </a:r>
            <a:r>
              <a:rPr lang="en-GB" sz="1200" b="0" kern="1200" dirty="0">
                <a:solidFill>
                  <a:schemeClr val="tx1"/>
                </a:solidFill>
                <a:effectLst/>
                <a:latin typeface="+mn-lt"/>
                <a:ea typeface="+mn-ea"/>
                <a:cs typeface="+mn-cs"/>
              </a:rPr>
              <a:t>70</a:t>
            </a:r>
            <a:r>
              <a:rPr lang="en-GB" sz="1200" kern="1200" dirty="0">
                <a:solidFill>
                  <a:schemeClr val="tx1"/>
                </a:solidFill>
                <a:effectLst/>
                <a:latin typeface="+mn-lt"/>
                <a:ea typeface="+mn-ea"/>
                <a:cs typeface="+mn-cs"/>
              </a:rPr>
              <a:t> years. At the start of every reign, there is hope that this king or queen will be a really good, effective monarch. We each have our own thoughts on whether Queen Elizabeth II was a good queen. It will be interesting to read the history books of the future and to see how her reign is viewed by people in the future.</a:t>
            </a:r>
            <a:r>
              <a:rPr lang="en-GB" sz="1200" kern="1200" baseline="0" dirty="0">
                <a:solidFill>
                  <a:schemeClr val="tx1"/>
                </a:solidFill>
                <a:effectLst/>
                <a:latin typeface="+mn-lt"/>
                <a:ea typeface="+mn-ea"/>
                <a:cs typeface="+mn-cs"/>
              </a:rPr>
              <a:t> </a:t>
            </a:r>
          </a:p>
          <a:p>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Images:</a:t>
            </a:r>
            <a:r>
              <a:rPr lang="en-US" sz="1200" kern="1200" baseline="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Elizabeth II in her coronation robes (1953)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a:t>
            </a:r>
            <a:r>
              <a:rPr lang="en-GB" sz="1200" b="0" i="0" kern="1200" dirty="0">
                <a:solidFill>
                  <a:schemeClr val="tx1"/>
                </a:solidFill>
                <a:effectLst/>
                <a:latin typeface="+mn-lt"/>
                <a:ea typeface="+mn-ea"/>
                <a:cs typeface="+mn-cs"/>
              </a:rPr>
              <a:t>2153177</a:t>
            </a:r>
            <a:endParaRPr lang="en-US" b="0" baseline="0" dirty="0"/>
          </a:p>
          <a:p>
            <a:r>
              <a:rPr lang="en-US" sz="1200" b="0" i="0" kern="1200" baseline="0" dirty="0">
                <a:solidFill>
                  <a:schemeClr val="tx1"/>
                </a:solidFill>
                <a:effectLst/>
                <a:latin typeface="+mn-lt"/>
                <a:ea typeface="+mn-ea"/>
                <a:cs typeface="+mn-cs"/>
              </a:rPr>
              <a:t>Westminster Abbey and surrounding areas – ©Dean &amp; Chapter of Westminster </a:t>
            </a:r>
            <a:endParaRPr lang="en-GB" sz="1200" b="0" i="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57D0DF12-07A4-4F87-A480-D8F174674C48}" type="slidenum">
              <a:rPr lang="en-GB" smtClean="0"/>
              <a:t>3</a:t>
            </a:fld>
            <a:endParaRPr lang="en-GB"/>
          </a:p>
        </p:txBody>
      </p:sp>
    </p:spTree>
    <p:extLst>
      <p:ext uri="{BB962C8B-B14F-4D97-AF65-F5344CB8AC3E}">
        <p14:creationId xmlns:p14="http://schemas.microsoft.com/office/powerpoint/2010/main" val="1403158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Over the past few days newspapers, TV and social media have been dominated by information about the life of Queen Elizabeth II. What interesting things have you discovered about her life that you would like to share today? </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Images: </a:t>
            </a:r>
          </a:p>
          <a:p>
            <a:pPr marL="0" indent="0">
              <a:buNone/>
            </a:pPr>
            <a:r>
              <a:rPr lang="en-GB" dirty="0"/>
              <a:t>Elizabeth II, with her husband Philip holding their eldest son Charles as a baby (1949) – ©</a:t>
            </a:r>
            <a:r>
              <a:rPr lang="en-GB" dirty="0" err="1"/>
              <a:t>Alamy</a:t>
            </a:r>
            <a:r>
              <a:rPr lang="en-GB" dirty="0"/>
              <a:t> Stock Photo </a:t>
            </a:r>
            <a:endParaRPr lang="en-GB" sz="1200" b="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Elizabeth</a:t>
            </a:r>
            <a:r>
              <a:rPr lang="en-US" sz="1200" b="0" kern="1200" baseline="0" dirty="0">
                <a:solidFill>
                  <a:schemeClr val="tx1"/>
                </a:solidFill>
                <a:effectLst/>
                <a:latin typeface="+mn-lt"/>
                <a:ea typeface="+mn-ea"/>
                <a:cs typeface="+mn-cs"/>
              </a:rPr>
              <a:t> II at Westminster Abbey service –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Elizabeth</a:t>
            </a:r>
            <a:r>
              <a:rPr lang="en-US" baseline="0" dirty="0"/>
              <a:t> II as a child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www.rct.uk/collection/2943653</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Elizabeth II in her coronation robes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a:t>
            </a:r>
            <a:r>
              <a:rPr lang="en-GB" sz="1200" b="0" i="0" kern="1200" dirty="0">
                <a:solidFill>
                  <a:schemeClr val="tx1"/>
                </a:solidFill>
                <a:effectLst/>
                <a:latin typeface="+mn-lt"/>
                <a:ea typeface="+mn-ea"/>
                <a:cs typeface="+mn-cs"/>
              </a:rPr>
              <a:t>2153177</a:t>
            </a: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Elizabeth</a:t>
            </a:r>
            <a:r>
              <a:rPr lang="en-GB" sz="1200" kern="1200" baseline="0" dirty="0">
                <a:solidFill>
                  <a:schemeClr val="tx1"/>
                </a:solidFill>
                <a:effectLst/>
                <a:latin typeface="+mn-lt"/>
                <a:ea typeface="+mn-ea"/>
                <a:cs typeface="+mn-cs"/>
              </a:rPr>
              <a:t> II as an ATS officer, repairing car - </a:t>
            </a:r>
            <a:r>
              <a:rPr lang="en-GB" sz="1200" kern="120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www.rct.uk/collection/2002237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Elizabeth delivering Christmas broadcast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a:t>
            </a:r>
            <a:r>
              <a:rPr lang="en-GB" sz="1200" b="0" i="0" kern="1200" dirty="0">
                <a:solidFill>
                  <a:schemeClr val="tx1"/>
                </a:solidFill>
                <a:effectLst/>
                <a:latin typeface="+mn-lt"/>
                <a:ea typeface="+mn-ea"/>
                <a:cs typeface="+mn-cs"/>
              </a:rPr>
              <a:t>2004814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Elizabeth</a:t>
            </a:r>
            <a:r>
              <a:rPr lang="en-US" sz="1200" b="0" i="0" kern="1200" baseline="0" dirty="0">
                <a:solidFill>
                  <a:schemeClr val="tx1"/>
                </a:solidFill>
                <a:effectLst/>
                <a:latin typeface="+mn-lt"/>
                <a:ea typeface="+mn-ea"/>
                <a:cs typeface="+mn-cs"/>
              </a:rPr>
              <a:t> II at Westminster Abbey service – ©Dean &amp; Chapter of Westminster </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7D0DF12-07A4-4F87-A480-D8F174674C48}" type="slidenum">
              <a:rPr lang="en-GB" smtClean="0"/>
              <a:t>4</a:t>
            </a:fld>
            <a:endParaRPr lang="en-GB"/>
          </a:p>
        </p:txBody>
      </p:sp>
    </p:spTree>
    <p:extLst>
      <p:ext uri="{BB962C8B-B14F-4D97-AF65-F5344CB8AC3E}">
        <p14:creationId xmlns:p14="http://schemas.microsoft.com/office/powerpoint/2010/main" val="1057120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latin typeface="Humanst521 Lt BT" panose="02040706040505040204" pitchFamily="18" charset="0"/>
              </a:rPr>
              <a:t>Teacher: Does a good king or queen today need to be well travelled? Is it more important to be powerful or influential? Is it more important to be good at fighting or making peace? </a:t>
            </a:r>
          </a:p>
          <a:p>
            <a:pPr marL="0" indent="0">
              <a:buNone/>
            </a:pPr>
            <a:r>
              <a:rPr lang="en-GB" dirty="0">
                <a:latin typeface="Humanst521 Lt BT" panose="02040706040505040204" pitchFamily="18" charset="0"/>
              </a:rPr>
              <a:t>If you are finding this difficult think about what skills and experience a great head teacher might need to have. </a:t>
            </a:r>
          </a:p>
          <a:p>
            <a:pPr marL="0" indent="0">
              <a:buNone/>
            </a:pPr>
            <a:r>
              <a:rPr lang="en-GB" dirty="0">
                <a:latin typeface="Humanst521 Lt BT" panose="02040706040505040204" pitchFamily="18" charset="0"/>
              </a:rPr>
              <a:t> </a:t>
            </a:r>
          </a:p>
          <a:p>
            <a:pPr marL="0" indent="0">
              <a:buNone/>
            </a:pPr>
            <a:r>
              <a:rPr lang="en-US" dirty="0">
                <a:latin typeface="Humanst521 Lt BT" panose="02040706040505040204" pitchFamily="18" charset="0"/>
              </a:rPr>
              <a:t>Images: </a:t>
            </a:r>
          </a:p>
          <a:p>
            <a:pPr marL="0" indent="0">
              <a:buNone/>
            </a:pPr>
            <a:r>
              <a:rPr lang="en-US" dirty="0">
                <a:latin typeface="Humanst521 Lt BT" panose="02040706040505040204" pitchFamily="18" charset="0"/>
              </a:rPr>
              <a:t>Warrior, depicted by row of</a:t>
            </a:r>
            <a:r>
              <a:rPr lang="en-US" baseline="0" dirty="0">
                <a:latin typeface="Humanst521 Lt BT" panose="02040706040505040204" pitchFamily="18" charset="0"/>
              </a:rPr>
              <a:t> soldiers – Image by </a:t>
            </a:r>
            <a:r>
              <a:rPr lang="en-US" baseline="0" dirty="0" err="1">
                <a:latin typeface="Humanst521 Lt BT" panose="02040706040505040204" pitchFamily="18" charset="0"/>
              </a:rPr>
              <a:t>skeeze</a:t>
            </a:r>
            <a:r>
              <a:rPr lang="en-US" baseline="0" dirty="0">
                <a:latin typeface="Humanst521 Lt BT" panose="02040706040505040204" pitchFamily="18" charset="0"/>
              </a:rPr>
              <a:t> from </a:t>
            </a:r>
            <a:r>
              <a:rPr lang="en-US" baseline="0" dirty="0" err="1">
                <a:latin typeface="Humanst521 Lt BT" panose="02040706040505040204" pitchFamily="18" charset="0"/>
              </a:rPr>
              <a:t>Pixabay</a:t>
            </a:r>
            <a:endParaRPr lang="en-US" baseline="0" dirty="0">
              <a:latin typeface="Humanst521 Lt BT" panose="02040706040505040204" pitchFamily="18" charset="0"/>
            </a:endParaRPr>
          </a:p>
          <a:p>
            <a:pPr marL="0" indent="0">
              <a:buNone/>
            </a:pPr>
            <a:r>
              <a:rPr lang="en-US" baseline="0" dirty="0">
                <a:latin typeface="Humanst521 Lt BT" panose="02040706040505040204" pitchFamily="18" charset="0"/>
              </a:rPr>
              <a:t>Clever, depicted by lightbulbs – Image by </a:t>
            </a:r>
            <a:r>
              <a:rPr lang="en-US" baseline="0" dirty="0" err="1">
                <a:latin typeface="Humanst521 Lt BT" panose="02040706040505040204" pitchFamily="18" charset="0"/>
              </a:rPr>
              <a:t>Arek</a:t>
            </a:r>
            <a:r>
              <a:rPr lang="en-US" baseline="0" dirty="0">
                <a:latin typeface="Humanst521 Lt BT" panose="02040706040505040204" pitchFamily="18" charset="0"/>
              </a:rPr>
              <a:t> </a:t>
            </a:r>
            <a:r>
              <a:rPr lang="en-US" baseline="0" dirty="0" err="1">
                <a:latin typeface="Humanst521 Lt BT" panose="02040706040505040204" pitchFamily="18" charset="0"/>
              </a:rPr>
              <a:t>Socha</a:t>
            </a:r>
            <a:r>
              <a:rPr lang="en-US" baseline="0" dirty="0">
                <a:latin typeface="Humanst521 Lt BT" panose="02040706040505040204" pitchFamily="18" charset="0"/>
              </a:rPr>
              <a:t> from </a:t>
            </a:r>
            <a:r>
              <a:rPr lang="en-US" baseline="0" dirty="0" err="1">
                <a:latin typeface="Humanst521 Lt BT" panose="02040706040505040204" pitchFamily="18" charset="0"/>
              </a:rPr>
              <a:t>Pixabay</a:t>
            </a:r>
            <a:endParaRPr lang="en-US" baseline="0" dirty="0">
              <a:latin typeface="Humanst521 Lt BT" panose="02040706040505040204" pitchFamily="18" charset="0"/>
            </a:endParaRPr>
          </a:p>
          <a:p>
            <a:pPr marL="0" indent="0">
              <a:buNone/>
            </a:pPr>
            <a:r>
              <a:rPr lang="en-US" baseline="0" dirty="0">
                <a:latin typeface="Humanst521 Lt BT" panose="02040706040505040204" pitchFamily="18" charset="0"/>
              </a:rPr>
              <a:t>Diplomatic, depicted by handshake – Image by SCY from </a:t>
            </a:r>
            <a:r>
              <a:rPr lang="en-US" baseline="0" dirty="0" err="1">
                <a:latin typeface="Humanst521 Lt BT" panose="02040706040505040204" pitchFamily="18" charset="0"/>
              </a:rPr>
              <a:t>Pixabay</a:t>
            </a:r>
            <a:endParaRPr lang="en-US" baseline="0" dirty="0">
              <a:latin typeface="Humanst521 Lt BT" panose="02040706040505040204" pitchFamily="18" charset="0"/>
            </a:endParaRPr>
          </a:p>
          <a:p>
            <a:pPr marL="0" indent="0">
              <a:buNone/>
            </a:pPr>
            <a:r>
              <a:rPr lang="en-US" baseline="0" dirty="0">
                <a:latin typeface="Humanst521 Lt BT" panose="02040706040505040204" pitchFamily="18" charset="0"/>
              </a:rPr>
              <a:t>Popular, depicted by cheering hands - Image by </a:t>
            </a:r>
            <a:r>
              <a:rPr lang="en-US" baseline="0" dirty="0" err="1">
                <a:latin typeface="Humanst521 Lt BT" panose="02040706040505040204" pitchFamily="18" charset="0"/>
              </a:rPr>
              <a:t>budi</a:t>
            </a:r>
            <a:r>
              <a:rPr lang="en-US" baseline="0" dirty="0">
                <a:latin typeface="Humanst521 Lt BT" panose="02040706040505040204" pitchFamily="18" charset="0"/>
              </a:rPr>
              <a:t> </a:t>
            </a:r>
            <a:r>
              <a:rPr lang="en-US" baseline="0" dirty="0" err="1">
                <a:latin typeface="Humanst521 Lt BT" panose="02040706040505040204" pitchFamily="18" charset="0"/>
              </a:rPr>
              <a:t>yanto</a:t>
            </a:r>
            <a:r>
              <a:rPr lang="en-US" baseline="0" dirty="0">
                <a:latin typeface="Humanst521 Lt BT" panose="02040706040505040204" pitchFamily="18" charset="0"/>
              </a:rPr>
              <a:t> from </a:t>
            </a:r>
            <a:r>
              <a:rPr lang="en-US" baseline="0" dirty="0" err="1">
                <a:latin typeface="Humanst521 Lt BT" panose="02040706040505040204" pitchFamily="18" charset="0"/>
              </a:rPr>
              <a:t>Pixabay</a:t>
            </a:r>
            <a:endParaRPr lang="en-GB" dirty="0">
              <a:latin typeface="Humanst521 Lt BT" panose="02040706040505040204" pitchFamily="18" charset="0"/>
            </a:endParaRPr>
          </a:p>
          <a:p>
            <a:endParaRPr lang="en-GB" dirty="0"/>
          </a:p>
        </p:txBody>
      </p:sp>
      <p:sp>
        <p:nvSpPr>
          <p:cNvPr id="4" name="Slide Number Placeholder 3"/>
          <p:cNvSpPr>
            <a:spLocks noGrp="1"/>
          </p:cNvSpPr>
          <p:nvPr>
            <p:ph type="sldNum" sz="quarter" idx="10"/>
          </p:nvPr>
        </p:nvSpPr>
        <p:spPr/>
        <p:txBody>
          <a:bodyPr/>
          <a:lstStyle/>
          <a:p>
            <a:fld id="{57D0DF12-07A4-4F87-A480-D8F174674C48}" type="slidenum">
              <a:rPr lang="en-GB" smtClean="0"/>
              <a:t>5</a:t>
            </a:fld>
            <a:endParaRPr lang="en-GB"/>
          </a:p>
        </p:txBody>
      </p:sp>
    </p:spTree>
    <p:extLst>
      <p:ext uri="{BB962C8B-B14F-4D97-AF65-F5344CB8AC3E}">
        <p14:creationId xmlns:p14="http://schemas.microsoft.com/office/powerpoint/2010/main" val="2197296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Teacher:</a:t>
            </a:r>
            <a:r>
              <a:rPr lang="en-GB" sz="1200" baseline="0" dirty="0"/>
              <a:t> </a:t>
            </a:r>
            <a:r>
              <a:rPr lang="en-GB" sz="1200" dirty="0"/>
              <a:t>When a school advertises for a new head teacher, it is usual to draw up a ‘person specification’. This is a list of personal qualities, skills and experience that the school feels the new head teacher must have. </a:t>
            </a:r>
          </a:p>
          <a:p>
            <a:pPr marL="0" indent="0">
              <a:buNone/>
            </a:pPr>
            <a:r>
              <a:rPr lang="en-GB" sz="1200" dirty="0"/>
              <a:t> </a:t>
            </a:r>
          </a:p>
          <a:p>
            <a:pPr marL="0" indent="0">
              <a:buNone/>
            </a:pPr>
            <a:r>
              <a:rPr lang="en-GB" sz="1200" dirty="0"/>
              <a:t>Work with your partner to create a ‘person specification’ for the job of king/queen. What skills and experience do you consider to be essential in a modern king/queen? What skills and experience would be desirable-an added bonus? </a:t>
            </a:r>
          </a:p>
          <a:p>
            <a:pPr marL="0" indent="0">
              <a:buNone/>
            </a:pPr>
            <a:r>
              <a:rPr lang="en-GB" sz="1200" dirty="0"/>
              <a:t> </a:t>
            </a:r>
          </a:p>
          <a:p>
            <a:pPr marL="0" indent="0">
              <a:buNone/>
            </a:pPr>
            <a:r>
              <a:rPr lang="en-GB" sz="1200" dirty="0"/>
              <a:t> </a:t>
            </a:r>
          </a:p>
          <a:p>
            <a:endParaRPr lang="en-GB" dirty="0"/>
          </a:p>
        </p:txBody>
      </p:sp>
      <p:sp>
        <p:nvSpPr>
          <p:cNvPr id="4" name="Slide Number Placeholder 3"/>
          <p:cNvSpPr>
            <a:spLocks noGrp="1"/>
          </p:cNvSpPr>
          <p:nvPr>
            <p:ph type="sldNum" sz="quarter" idx="10"/>
          </p:nvPr>
        </p:nvSpPr>
        <p:spPr/>
        <p:txBody>
          <a:bodyPr/>
          <a:lstStyle/>
          <a:p>
            <a:fld id="{57D0DF12-07A4-4F87-A480-D8F174674C48}" type="slidenum">
              <a:rPr lang="en-GB" smtClean="0"/>
              <a:t>6</a:t>
            </a:fld>
            <a:endParaRPr lang="en-GB"/>
          </a:p>
        </p:txBody>
      </p:sp>
    </p:spTree>
    <p:extLst>
      <p:ext uri="{BB962C8B-B14F-4D97-AF65-F5344CB8AC3E}">
        <p14:creationId xmlns:p14="http://schemas.microsoft.com/office/powerpoint/2010/main" val="745965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How did people in the </a:t>
            </a:r>
            <a:r>
              <a:rPr lang="en-GB" sz="1200" b="0" kern="1200" dirty="0">
                <a:solidFill>
                  <a:schemeClr val="tx1"/>
                </a:solidFill>
                <a:effectLst/>
                <a:latin typeface="+mn-lt"/>
                <a:ea typeface="+mn-ea"/>
                <a:cs typeface="+mn-cs"/>
              </a:rPr>
              <a:t>past judge </a:t>
            </a:r>
            <a:r>
              <a:rPr lang="en-GB" sz="1200" kern="1200" dirty="0">
                <a:solidFill>
                  <a:schemeClr val="tx1"/>
                </a:solidFill>
                <a:effectLst/>
                <a:latin typeface="+mn-lt"/>
                <a:ea typeface="+mn-ea"/>
                <a:cs typeface="+mn-cs"/>
              </a:rPr>
              <a:t>what made a good monarch?</a:t>
            </a:r>
          </a:p>
          <a:p>
            <a:r>
              <a:rPr lang="en-GB" sz="1200" kern="1200" dirty="0">
                <a:solidFill>
                  <a:schemeClr val="tx1"/>
                </a:solidFill>
                <a:effectLst/>
                <a:latin typeface="+mn-lt"/>
                <a:ea typeface="+mn-ea"/>
                <a:cs typeface="+mn-cs"/>
              </a:rPr>
              <a:t>We started the lesson with an image of Westminster Abbey. It is famous because it is the coronation church. In the past, it was also the church where many monarchs were buried. There are 30 monarchs buried at Westminster Abbey including: Edward III, Henry VII and Elizabeth I. Each monarch was given a fine tomb with an inscription on it. The inscription tells us something about that monarch’s life, personal qualities and skills. The inscriptions gives us a clue about what people in the past valued in a good monarch. Do you think that everything written about each monarch is going to be true? If not, is the inscription still useful to us? (We can still find out what people in the past valued in a good monarch</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even if not everything written down is true of that monarch.)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inscriptions are all written in Latin but I’m going to give you an English translation. Read each inscription in turn</a:t>
            </a:r>
            <a:r>
              <a:rPr lang="en-GB" sz="1200" kern="1200" baseline="0" dirty="0">
                <a:solidFill>
                  <a:schemeClr val="tx1"/>
                </a:solidFill>
                <a:effectLst/>
                <a:latin typeface="+mn-lt"/>
                <a:ea typeface="+mn-ea"/>
                <a:cs typeface="+mn-cs"/>
              </a:rPr>
              <a:t> (from handout). </a:t>
            </a:r>
            <a:r>
              <a:rPr lang="en-GB" sz="1200" kern="1200" dirty="0">
                <a:solidFill>
                  <a:schemeClr val="tx1"/>
                </a:solidFill>
                <a:effectLst/>
                <a:latin typeface="+mn-lt"/>
                <a:ea typeface="+mn-ea"/>
                <a:cs typeface="+mn-cs"/>
              </a:rPr>
              <a:t>Write down any words or phrases that describe a good monarch.</a:t>
            </a:r>
          </a:p>
          <a:p>
            <a:r>
              <a:rPr lang="en-GB" sz="1200" kern="1200" dirty="0">
                <a:solidFill>
                  <a:schemeClr val="tx1"/>
                </a:solidFill>
                <a:effectLst/>
                <a:latin typeface="+mn-lt"/>
                <a:ea typeface="+mn-ea"/>
                <a:cs typeface="+mn-cs"/>
              </a:rPr>
              <a:t> </a:t>
            </a:r>
          </a:p>
          <a:p>
            <a:r>
              <a:rPr lang="en-US" sz="1200" b="0" kern="1200" baseline="0" dirty="0">
                <a:solidFill>
                  <a:schemeClr val="tx1"/>
                </a:solidFill>
                <a:effectLst/>
                <a:latin typeface="+mn-lt"/>
                <a:ea typeface="+mn-ea"/>
                <a:cs typeface="+mn-cs"/>
              </a:rPr>
              <a:t>Images: </a:t>
            </a:r>
          </a:p>
          <a:p>
            <a:r>
              <a:rPr lang="en-US" sz="1200" b="0" kern="1200" baseline="0" dirty="0">
                <a:solidFill>
                  <a:schemeClr val="tx1"/>
                </a:solidFill>
                <a:effectLst/>
                <a:latin typeface="+mn-lt"/>
                <a:ea typeface="+mn-ea"/>
                <a:cs typeface="+mn-cs"/>
              </a:rPr>
              <a:t>Edward III tomb – ©Dean &amp; Chapter of Westminster </a:t>
            </a:r>
          </a:p>
          <a:p>
            <a:r>
              <a:rPr lang="en-US" sz="1200" b="0" kern="1200" baseline="0" dirty="0">
                <a:solidFill>
                  <a:schemeClr val="tx1"/>
                </a:solidFill>
                <a:effectLst/>
                <a:latin typeface="+mn-lt"/>
                <a:ea typeface="+mn-ea"/>
                <a:cs typeface="+mn-cs"/>
              </a:rPr>
              <a:t>Henry VIII tomb – ©Dean &amp; Chapter of Westminster</a:t>
            </a:r>
          </a:p>
          <a:p>
            <a:r>
              <a:rPr lang="en-US" sz="1200" b="0" kern="1200" baseline="0" dirty="0">
                <a:solidFill>
                  <a:schemeClr val="tx1"/>
                </a:solidFill>
                <a:effectLst/>
                <a:latin typeface="+mn-lt"/>
                <a:ea typeface="+mn-ea"/>
                <a:cs typeface="+mn-cs"/>
              </a:rPr>
              <a:t>Elizabeth I tomb - </a:t>
            </a:r>
            <a:r>
              <a:rPr lang="en-GB" sz="1200" kern="1200" dirty="0">
                <a:solidFill>
                  <a:schemeClr val="tx1"/>
                </a:solidFill>
                <a:effectLst/>
                <a:latin typeface="+mn-lt"/>
                <a:ea typeface="+mn-ea"/>
                <a:cs typeface="+mn-cs"/>
              </a:rPr>
              <a:t>Photography by Jim Dyson ©Westminster Abbey Enterprises Limited</a:t>
            </a:r>
            <a:endParaRPr lang="en-GB" sz="1200" b="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7D0DF12-07A4-4F87-A480-D8F174674C48}" type="slidenum">
              <a:rPr lang="en-GB" smtClean="0"/>
              <a:t>7</a:t>
            </a:fld>
            <a:endParaRPr lang="en-GB"/>
          </a:p>
        </p:txBody>
      </p:sp>
    </p:spTree>
    <p:extLst>
      <p:ext uri="{BB962C8B-B14F-4D97-AF65-F5344CB8AC3E}">
        <p14:creationId xmlns:p14="http://schemas.microsoft.com/office/powerpoint/2010/main" val="1373977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There is naturally a lot of attention on the life of Queen Elizabeth II at the moment. In the decades and centuries to come that attention will fade. 1,000 years from now, how will Queen Elizabeth II be remembered</a:t>
            </a:r>
            <a:r>
              <a:rPr lang="en-GB" sz="1200" kern="120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First, make a list of words that you associate with Queen Elizabeth II, write them down in a list. </a:t>
            </a:r>
          </a:p>
          <a:p>
            <a:r>
              <a:rPr lang="en-GB" sz="1200" kern="1200" dirty="0">
                <a:solidFill>
                  <a:schemeClr val="tx1"/>
                </a:solidFill>
                <a:effectLst/>
                <a:latin typeface="+mn-lt"/>
                <a:ea typeface="+mn-ea"/>
                <a:cs typeface="+mn-cs"/>
              </a:rPr>
              <a:t>Next, choose the words you think best describe what kind of a queen she was and use them to write her memorial.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 quatrain is a complete</a:t>
            </a:r>
            <a:r>
              <a:rPr lang="en-GB" sz="1200" kern="1200" baseline="0" dirty="0">
                <a:solidFill>
                  <a:schemeClr val="tx1"/>
                </a:solidFill>
                <a:effectLst/>
                <a:latin typeface="+mn-lt"/>
                <a:ea typeface="+mn-ea"/>
                <a:cs typeface="+mn-cs"/>
              </a:rPr>
              <a:t> poem consisting of four lines. </a:t>
            </a:r>
          </a:p>
          <a:p>
            <a:r>
              <a:rPr lang="en-GB" sz="1200" kern="1200" baseline="0" dirty="0">
                <a:solidFill>
                  <a:schemeClr val="tx1"/>
                </a:solidFill>
                <a:effectLst/>
                <a:latin typeface="+mn-lt"/>
                <a:ea typeface="+mn-ea"/>
                <a:cs typeface="+mn-cs"/>
              </a:rPr>
              <a:t>Can you write a memorial verse (or quatrain) about Queen Elizabeth II in no more than four lines?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Choose your words with care as there is limited space on a memorial. The words chosen might well be read 1,000 years from now. </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7D0DF12-07A4-4F87-A480-D8F174674C48}" type="slidenum">
              <a:rPr lang="en-GB" smtClean="0"/>
              <a:t>8</a:t>
            </a:fld>
            <a:endParaRPr lang="en-GB"/>
          </a:p>
        </p:txBody>
      </p:sp>
    </p:spTree>
    <p:extLst>
      <p:ext uri="{BB962C8B-B14F-4D97-AF65-F5344CB8AC3E}">
        <p14:creationId xmlns:p14="http://schemas.microsoft.com/office/powerpoint/2010/main" val="20959854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0B088A0-1B92-4B45-9C9F-E1090FFC8444}" type="datetimeFigureOut">
              <a:rPr lang="en-GB" smtClean="0"/>
              <a:t>09/09/2022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26758D5-B897-4D87-872A-02C675858C99}" type="slidenum">
              <a:rPr lang="en-GB" smtClean="0"/>
              <a:t>‹#›</a:t>
            </a:fld>
            <a:endParaRPr lang="en-GB"/>
          </a:p>
        </p:txBody>
      </p:sp>
    </p:spTree>
    <p:extLst>
      <p:ext uri="{BB962C8B-B14F-4D97-AF65-F5344CB8AC3E}">
        <p14:creationId xmlns:p14="http://schemas.microsoft.com/office/powerpoint/2010/main" val="2551488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 id="2147483681" r:id="rId16"/>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25.jpe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©Dean and Chapter of Westminster</a:t>
            </a:r>
          </a:p>
        </p:txBody>
      </p:sp>
      <p:sp>
        <p:nvSpPr>
          <p:cNvPr id="11" name="TextBox 10"/>
          <p:cNvSpPr txBox="1"/>
          <p:nvPr/>
        </p:nvSpPr>
        <p:spPr>
          <a:xfrm>
            <a:off x="352949" y="1068552"/>
            <a:ext cx="6852523" cy="523220"/>
          </a:xfrm>
          <a:prstGeom prst="rect">
            <a:avLst/>
          </a:prstGeom>
          <a:solidFill>
            <a:schemeClr val="tx2"/>
          </a:solidFill>
        </p:spPr>
        <p:txBody>
          <a:bodyPr wrap="square" rtlCol="0">
            <a:spAutoFit/>
          </a:bodyPr>
          <a:lstStyle/>
          <a:p>
            <a:r>
              <a:rPr lang="en-GB" sz="2800" b="1" dirty="0">
                <a:solidFill>
                  <a:schemeClr val="bg1"/>
                </a:solidFill>
                <a:latin typeface="+mj-lt"/>
              </a:rPr>
              <a:t>Exploring the life of Queen Elizabeth II</a:t>
            </a:r>
          </a:p>
        </p:txBody>
      </p:sp>
      <p:sp>
        <p:nvSpPr>
          <p:cNvPr id="12" name="Title 8">
            <a:extLst>
              <a:ext uri="{FF2B5EF4-FFF2-40B4-BE49-F238E27FC236}">
                <a16:creationId xmlns:a16="http://schemas.microsoft.com/office/drawing/2014/main" id="{F89B5B11-7758-448D-AC81-23E46063A519}"/>
              </a:ext>
            </a:extLst>
          </p:cNvPr>
          <p:cNvSpPr txBox="1">
            <a:spLocks/>
          </p:cNvSpPr>
          <p:nvPr/>
        </p:nvSpPr>
        <p:spPr>
          <a:xfrm>
            <a:off x="352949" y="1621350"/>
            <a:ext cx="1521571" cy="442886"/>
          </a:xfrm>
          <a:prstGeom prst="rect">
            <a:avLst/>
          </a:prstGeom>
          <a:solidFill>
            <a:schemeClr val="tx2"/>
          </a:solidFill>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000" b="0" dirty="0">
                <a:solidFill>
                  <a:schemeClr val="bg1"/>
                </a:solidFill>
              </a:rPr>
              <a:t>KS3 lesson</a:t>
            </a:r>
          </a:p>
        </p:txBody>
      </p:sp>
    </p:spTree>
    <p:extLst>
      <p:ext uri="{BB962C8B-B14F-4D97-AF65-F5344CB8AC3E}">
        <p14:creationId xmlns:p14="http://schemas.microsoft.com/office/powerpoint/2010/main" val="4213500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2752" y="2394954"/>
            <a:ext cx="8139248" cy="2414551"/>
          </a:xfrm>
        </p:spPr>
        <p:txBody>
          <a:bodyPr>
            <a:normAutofit/>
          </a:bodyPr>
          <a:lstStyle/>
          <a:p>
            <a:pPr marL="285750" lvl="0" indent="-285750">
              <a:buFont typeface="Arial" panose="020B0604020202020204" pitchFamily="34" charset="0"/>
              <a:buChar char="•"/>
            </a:pPr>
            <a:r>
              <a:rPr lang="en-GB" sz="2400" dirty="0"/>
              <a:t>To explore key events in the life of Queen Elizabeth II, in particular those relating to Westminster Abbey. </a:t>
            </a:r>
          </a:p>
          <a:p>
            <a:pPr marL="285750" lvl="0" indent="-285750">
              <a:buFont typeface="Arial" panose="020B0604020202020204" pitchFamily="34" charset="0"/>
              <a:buChar char="•"/>
            </a:pPr>
            <a:r>
              <a:rPr lang="en-GB" sz="2400" dirty="0"/>
              <a:t>To think about what made a good monarch in the past and compare it to what we value in a monarch today.</a:t>
            </a:r>
          </a:p>
          <a:p>
            <a:endParaRPr lang="en-GB" dirty="0">
              <a:latin typeface="Humanst521 Lt BT" panose="02040706040505040204" pitchFamily="18" charset="0"/>
            </a:endParaRPr>
          </a:p>
          <a:p>
            <a:r>
              <a:rPr lang="en-GB" dirty="0"/>
              <a:t> </a:t>
            </a:r>
          </a:p>
          <a:p>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itle 1"/>
          <p:cNvSpPr txBox="1">
            <a:spLocks/>
          </p:cNvSpPr>
          <p:nvPr/>
        </p:nvSpPr>
        <p:spPr>
          <a:xfrm>
            <a:off x="362752" y="1377537"/>
            <a:ext cx="8139248" cy="571037"/>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Learning objectives: </a:t>
            </a:r>
            <a:endParaRPr lang="en-GB" dirty="0"/>
          </a:p>
        </p:txBody>
      </p:sp>
    </p:spTree>
    <p:extLst>
      <p:ext uri="{BB962C8B-B14F-4D97-AF65-F5344CB8AC3E}">
        <p14:creationId xmlns:p14="http://schemas.microsoft.com/office/powerpoint/2010/main" val="1946153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99466" y="2852954"/>
            <a:ext cx="4546575" cy="3296267"/>
          </a:xfrm>
          <a:prstGeom prst="rect">
            <a:avLst/>
          </a:prstGeom>
        </p:spPr>
      </p:pic>
      <p:sp>
        <p:nvSpPr>
          <p:cNvPr id="6" name="Title 1"/>
          <p:cNvSpPr txBox="1">
            <a:spLocks/>
          </p:cNvSpPr>
          <p:nvPr/>
        </p:nvSpPr>
        <p:spPr>
          <a:xfrm>
            <a:off x="6732049" y="6454021"/>
            <a:ext cx="2013992" cy="239387"/>
          </a:xfrm>
          <a:prstGeom prst="rect">
            <a:avLst/>
          </a:prstGeom>
        </p:spPr>
        <p:txBody>
          <a:bodyPr vert="horz" lIns="0" tIns="0" rIns="0" bIns="0" rtlCol="0" anchor="b">
            <a:noAutofit/>
          </a:bodyPr>
          <a:lstStyle>
            <a:lvl1pPr algn="ctr" defTabSz="914400" rtl="0" eaLnBrk="1" latinLnBrk="0" hangingPunct="1">
              <a:lnSpc>
                <a:spcPct val="100000"/>
              </a:lnSpc>
              <a:spcBef>
                <a:spcPct val="0"/>
              </a:spcBef>
              <a:buNone/>
              <a:defRPr sz="4500" b="1" kern="1200">
                <a:solidFill>
                  <a:schemeClr val="tx1"/>
                </a:solidFill>
                <a:latin typeface="+mj-lt"/>
                <a:ea typeface="+mj-ea"/>
                <a:cs typeface="+mj-cs"/>
              </a:defRPr>
            </a:lvl1pPr>
          </a:lstStyle>
          <a:p>
            <a:pPr algn="l"/>
            <a:br>
              <a:rPr lang="en-GB" sz="2100" dirty="0">
                <a:latin typeface="Humanst521 Lt BT" panose="02040706040505040204" pitchFamily="18" charset="0"/>
              </a:rPr>
            </a:br>
            <a:br>
              <a:rPr lang="en-GB" sz="2100" dirty="0">
                <a:latin typeface="Humanst521 Lt BT" panose="02040706040505040204" pitchFamily="18" charset="0"/>
              </a:rPr>
            </a:br>
            <a:br>
              <a:rPr lang="en-GB" sz="2100" b="0" dirty="0">
                <a:latin typeface="Humanst521 Lt BT" panose="02040706040505040204" pitchFamily="18" charset="0"/>
              </a:rPr>
            </a:br>
            <a:r>
              <a:rPr lang="en-GB" sz="1800" b="0" dirty="0">
                <a:latin typeface="+mn-lt"/>
              </a:rPr>
              <a:t>Westminster Abbey</a:t>
            </a:r>
            <a:br>
              <a:rPr lang="en-GB" sz="1800" b="0" dirty="0">
                <a:latin typeface="+mn-lt"/>
              </a:rPr>
            </a:br>
            <a:endParaRPr lang="en-GB" sz="1800" b="0" dirty="0">
              <a:latin typeface="+mn-lt"/>
            </a:endParaRPr>
          </a:p>
        </p:txBody>
      </p:sp>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3587" y="952199"/>
            <a:ext cx="3692991" cy="4613355"/>
          </a:xfrm>
          <a:prstGeom prst="rect">
            <a:avLst/>
          </a:prstGeom>
        </p:spPr>
      </p:pic>
      <p:sp>
        <p:nvSpPr>
          <p:cNvPr id="7" name="Title 1"/>
          <p:cNvSpPr txBox="1">
            <a:spLocks/>
          </p:cNvSpPr>
          <p:nvPr/>
        </p:nvSpPr>
        <p:spPr>
          <a:xfrm>
            <a:off x="393587" y="5565554"/>
            <a:ext cx="3034292" cy="355612"/>
          </a:xfrm>
          <a:prstGeom prst="rect">
            <a:avLst/>
          </a:prstGeom>
        </p:spPr>
        <p:txBody>
          <a:bodyPr vert="horz" lIns="0" tIns="0" rIns="0" bIns="0" rtlCol="0" anchor="b">
            <a:noAutofit/>
          </a:bodyPr>
          <a:lstStyle>
            <a:lvl1pPr algn="ctr" defTabSz="914400" rtl="0" eaLnBrk="1" latinLnBrk="0" hangingPunct="1">
              <a:lnSpc>
                <a:spcPct val="100000"/>
              </a:lnSpc>
              <a:spcBef>
                <a:spcPct val="0"/>
              </a:spcBef>
              <a:buNone/>
              <a:defRPr sz="4500" b="1" kern="1200">
                <a:solidFill>
                  <a:schemeClr val="tx1"/>
                </a:solidFill>
                <a:latin typeface="+mj-lt"/>
                <a:ea typeface="+mj-ea"/>
                <a:cs typeface="+mj-cs"/>
              </a:defRPr>
            </a:lvl1pPr>
          </a:lstStyle>
          <a:p>
            <a:pPr algn="l"/>
            <a:br>
              <a:rPr lang="en-GB" sz="2100" dirty="0">
                <a:latin typeface="Humanst521 Lt BT" panose="02040706040505040204" pitchFamily="18" charset="0"/>
              </a:rPr>
            </a:br>
            <a:br>
              <a:rPr lang="en-GB" sz="2100" dirty="0">
                <a:latin typeface="Humanst521 Lt BT" panose="02040706040505040204" pitchFamily="18" charset="0"/>
              </a:rPr>
            </a:br>
            <a:br>
              <a:rPr lang="en-GB" sz="2100" b="0" dirty="0">
                <a:latin typeface="Humanst521 Lt BT" panose="02040706040505040204" pitchFamily="18" charset="0"/>
              </a:rPr>
            </a:br>
            <a:r>
              <a:rPr lang="en-GB" sz="1800" b="0" dirty="0">
                <a:latin typeface="+mn-lt"/>
              </a:rPr>
              <a:t>Elizabeth II, Coronation Day</a:t>
            </a:r>
          </a:p>
        </p:txBody>
      </p:sp>
    </p:spTree>
    <p:extLst>
      <p:ext uri="{BB962C8B-B14F-4D97-AF65-F5344CB8AC3E}">
        <p14:creationId xmlns:p14="http://schemas.microsoft.com/office/powerpoint/2010/main" val="2437338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263645" y="1037309"/>
            <a:ext cx="8064088" cy="461665"/>
          </a:xfrm>
          <a:prstGeom prst="rect">
            <a:avLst/>
          </a:prstGeom>
          <a:noFill/>
        </p:spPr>
        <p:txBody>
          <a:bodyPr wrap="square" rtlCol="0">
            <a:spAutoFit/>
          </a:bodyPr>
          <a:lstStyle/>
          <a:p>
            <a:r>
              <a:rPr lang="en-US" sz="2400" b="1" dirty="0">
                <a:latin typeface="+mj-lt"/>
              </a:rPr>
              <a:t>What do we know about the life of Queen Elizabeth II? </a:t>
            </a:r>
            <a:endParaRPr lang="en-GB" sz="2400" b="1" dirty="0">
              <a:latin typeface="+mj-lt"/>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07667" y="1724693"/>
            <a:ext cx="2152797" cy="2402676"/>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7462" y="1725507"/>
            <a:ext cx="1601242" cy="2401862"/>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66212" y="1724693"/>
            <a:ext cx="1923343" cy="2402676"/>
          </a:xfrm>
          <a:prstGeom prst="rect">
            <a:avLst/>
          </a:prstGeom>
        </p:spPr>
      </p:pic>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20433" y="4238856"/>
            <a:ext cx="1774469" cy="2452618"/>
          </a:xfrm>
          <a:prstGeom prst="rect">
            <a:avLst/>
          </a:prstGeom>
        </p:spPr>
      </p:pic>
      <p:pic>
        <p:nvPicPr>
          <p:cNvPr id="13" name="Picture 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31067" y="4238856"/>
            <a:ext cx="1817339" cy="2427115"/>
          </a:xfrm>
          <a:prstGeom prst="rect">
            <a:avLst/>
          </a:prstGeom>
        </p:spPr>
      </p:pic>
      <p:pic>
        <p:nvPicPr>
          <p:cNvPr id="14" name="Picture 1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66929" y="4250537"/>
            <a:ext cx="2081784" cy="2429256"/>
          </a:xfrm>
          <a:prstGeom prst="rect">
            <a:avLst/>
          </a:prstGeom>
        </p:spPr>
      </p:pic>
      <p:pic>
        <p:nvPicPr>
          <p:cNvPr id="15" name="Picture 14">
            <a:extLst>
              <a:ext uri="{FF2B5EF4-FFF2-40B4-BE49-F238E27FC236}">
                <a16:creationId xmlns:a16="http://schemas.microsoft.com/office/drawing/2014/main" id="{C3CB0041-E5C7-46C5-9D4F-3409A44B686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4612" y="1723065"/>
            <a:ext cx="1691713" cy="2401862"/>
          </a:xfrm>
          <a:prstGeom prst="rect">
            <a:avLst/>
          </a:prstGeom>
        </p:spPr>
      </p:pic>
    </p:spTree>
    <p:extLst>
      <p:ext uri="{BB962C8B-B14F-4D97-AF65-F5344CB8AC3E}">
        <p14:creationId xmlns:p14="http://schemas.microsoft.com/office/powerpoint/2010/main" val="2707873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GB" dirty="0">
                <a:latin typeface="Humanst521 Lt BT" panose="02040706040505040204" pitchFamily="18" charset="0"/>
              </a:rPr>
            </a:br>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403943" y="914280"/>
            <a:ext cx="8064088" cy="461665"/>
          </a:xfrm>
          <a:prstGeom prst="rect">
            <a:avLst/>
          </a:prstGeom>
          <a:noFill/>
        </p:spPr>
        <p:txBody>
          <a:bodyPr wrap="square" rtlCol="0">
            <a:spAutoFit/>
          </a:bodyPr>
          <a:lstStyle/>
          <a:p>
            <a:r>
              <a:rPr lang="en-US" sz="2400" b="1" dirty="0">
                <a:latin typeface="+mj-lt"/>
              </a:rPr>
              <a:t>What makes a good monarch today? </a:t>
            </a:r>
            <a:endParaRPr lang="en-GB" sz="2400" b="1" dirty="0">
              <a:latin typeface="+mj-lt"/>
            </a:endParaRPr>
          </a:p>
        </p:txBody>
      </p:sp>
      <p:sp>
        <p:nvSpPr>
          <p:cNvPr id="6" name="TextBox 5"/>
          <p:cNvSpPr txBox="1"/>
          <p:nvPr/>
        </p:nvSpPr>
        <p:spPr>
          <a:xfrm>
            <a:off x="439620" y="5274280"/>
            <a:ext cx="8075730" cy="1205458"/>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Discuss: </a:t>
            </a:r>
          </a:p>
          <a:p>
            <a:pPr>
              <a:spcAft>
                <a:spcPts val="450"/>
              </a:spcAft>
            </a:pPr>
            <a:r>
              <a:rPr lang="en-US" sz="1600" dirty="0">
                <a:solidFill>
                  <a:schemeClr val="bg1"/>
                </a:solidFill>
                <a:cs typeface="Calibri"/>
              </a:rPr>
              <a:t>What are the top three personal qualities you would expect to find in a good monarch today? </a:t>
            </a:r>
          </a:p>
          <a:p>
            <a:pPr>
              <a:spcAft>
                <a:spcPts val="450"/>
              </a:spcAft>
            </a:pPr>
            <a:r>
              <a:rPr lang="en-US" sz="1600" dirty="0">
                <a:solidFill>
                  <a:schemeClr val="bg1"/>
                </a:solidFill>
                <a:cs typeface="Calibri"/>
              </a:rPr>
              <a:t>What skills and experience should a good monarch have? </a:t>
            </a:r>
            <a:endParaRPr lang="en-GB" sz="1600" dirty="0">
              <a:solidFill>
                <a:schemeClr val="bg1"/>
              </a:solidFill>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95281" y="1405467"/>
            <a:ext cx="2589469" cy="1849043"/>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5281" y="3396615"/>
            <a:ext cx="2589469" cy="1719569"/>
          </a:xfrm>
          <a:prstGeom prst="rect">
            <a:avLst/>
          </a:prstGeom>
        </p:spPr>
      </p:pic>
      <p:pic>
        <p:nvPicPr>
          <p:cNvPr id="10" name="Picture 9"/>
          <p:cNvPicPr>
            <a:picLocks noChangeAspect="1"/>
          </p:cNvPicPr>
          <p:nvPr/>
        </p:nvPicPr>
        <p:blipFill rotWithShape="1">
          <a:blip r:embed="rId5" cstate="screen">
            <a:extLst>
              <a:ext uri="{28A0092B-C50C-407E-A947-70E740481C1C}">
                <a14:useLocalDpi xmlns:a14="http://schemas.microsoft.com/office/drawing/2010/main"/>
              </a:ext>
            </a:extLst>
          </a:blip>
          <a:srcRect b="-2310"/>
          <a:stretch/>
        </p:blipFill>
        <p:spPr>
          <a:xfrm>
            <a:off x="4572000" y="3396615"/>
            <a:ext cx="2589469" cy="1797422"/>
          </a:xfrm>
          <a:prstGeom prst="rect">
            <a:avLst/>
          </a:prstGeom>
        </p:spPr>
      </p:pic>
      <p:pic>
        <p:nvPicPr>
          <p:cNvPr id="11" name="Picture 10"/>
          <p:cNvPicPr>
            <a:picLocks noChangeAspect="1"/>
          </p:cNvPicPr>
          <p:nvPr/>
        </p:nvPicPr>
        <p:blipFill rotWithShape="1">
          <a:blip r:embed="rId6" cstate="screen">
            <a:extLst>
              <a:ext uri="{28A0092B-C50C-407E-A947-70E740481C1C}">
                <a14:useLocalDpi xmlns:a14="http://schemas.microsoft.com/office/drawing/2010/main"/>
              </a:ext>
            </a:extLst>
          </a:blip>
          <a:srcRect t="-1625"/>
          <a:stretch/>
        </p:blipFill>
        <p:spPr>
          <a:xfrm>
            <a:off x="4572000" y="1410336"/>
            <a:ext cx="2589469" cy="1846031"/>
          </a:xfrm>
          <a:prstGeom prst="rect">
            <a:avLst/>
          </a:prstGeom>
        </p:spPr>
      </p:pic>
    </p:spTree>
    <p:extLst>
      <p:ext uri="{BB962C8B-B14F-4D97-AF65-F5344CB8AC3E}">
        <p14:creationId xmlns:p14="http://schemas.microsoft.com/office/powerpoint/2010/main" val="172447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graphicFrame>
        <p:nvGraphicFramePr>
          <p:cNvPr id="5" name="Table 4"/>
          <p:cNvGraphicFramePr>
            <a:graphicFrameLocks noGrp="1"/>
          </p:cNvGraphicFramePr>
          <p:nvPr>
            <p:extLst>
              <p:ext uri="{D42A27DB-BD31-4B8C-83A1-F6EECF244321}">
                <p14:modId xmlns:p14="http://schemas.microsoft.com/office/powerpoint/2010/main" val="990348393"/>
              </p:ext>
            </p:extLst>
          </p:nvPr>
        </p:nvGraphicFramePr>
        <p:xfrm>
          <a:off x="787729" y="1021280"/>
          <a:ext cx="7695850" cy="5556650"/>
        </p:xfrm>
        <a:graphic>
          <a:graphicData uri="http://schemas.openxmlformats.org/drawingml/2006/table">
            <a:tbl>
              <a:tblPr firstRow="1" bandRow="1">
                <a:tableStyleId>{21E4AEA4-8DFA-4A89-87EB-49C32662AFE0}</a:tableStyleId>
              </a:tblPr>
              <a:tblGrid>
                <a:gridCol w="3701144">
                  <a:extLst>
                    <a:ext uri="{9D8B030D-6E8A-4147-A177-3AD203B41FA5}">
                      <a16:colId xmlns:a16="http://schemas.microsoft.com/office/drawing/2014/main" val="455060718"/>
                    </a:ext>
                  </a:extLst>
                </a:gridCol>
                <a:gridCol w="3994706">
                  <a:extLst>
                    <a:ext uri="{9D8B030D-6E8A-4147-A177-3AD203B41FA5}">
                      <a16:colId xmlns:a16="http://schemas.microsoft.com/office/drawing/2014/main" val="2301867073"/>
                    </a:ext>
                  </a:extLst>
                </a:gridCol>
              </a:tblGrid>
              <a:tr h="799864">
                <a:tc gridSpan="2">
                  <a:txBody>
                    <a:bodyPr/>
                    <a:lstStyle/>
                    <a:p>
                      <a:r>
                        <a:rPr lang="en-US" sz="2300" dirty="0"/>
                        <a:t>Person specification</a:t>
                      </a:r>
                      <a:endParaRPr lang="en-GB" sz="2300" dirty="0"/>
                    </a:p>
                  </a:txBody>
                  <a:tcPr marL="115438" marR="115438" marT="57719" marB="57719"/>
                </a:tc>
                <a:tc hMerge="1">
                  <a:txBody>
                    <a:bodyPr/>
                    <a:lstStyle/>
                    <a:p>
                      <a:endParaRPr lang="en-GB" dirty="0"/>
                    </a:p>
                  </a:txBody>
                  <a:tcPr/>
                </a:tc>
                <a:extLst>
                  <a:ext uri="{0D108BD9-81ED-4DB2-BD59-A6C34878D82A}">
                    <a16:rowId xmlns:a16="http://schemas.microsoft.com/office/drawing/2014/main" val="3889889701"/>
                  </a:ext>
                </a:extLst>
              </a:tr>
              <a:tr h="799864">
                <a:tc>
                  <a:txBody>
                    <a:bodyPr/>
                    <a:lstStyle/>
                    <a:p>
                      <a:r>
                        <a:rPr lang="en-US" sz="2300" dirty="0"/>
                        <a:t>Job</a:t>
                      </a:r>
                      <a:r>
                        <a:rPr lang="en-US" sz="2300" baseline="0" dirty="0"/>
                        <a:t> title</a:t>
                      </a:r>
                      <a:endParaRPr lang="en-GB" sz="2300" dirty="0"/>
                    </a:p>
                  </a:txBody>
                  <a:tcPr marL="115438" marR="115438" marT="57719" marB="57719"/>
                </a:tc>
                <a:tc>
                  <a:txBody>
                    <a:bodyPr/>
                    <a:lstStyle/>
                    <a:p>
                      <a:r>
                        <a:rPr lang="en-US" sz="2300" dirty="0"/>
                        <a:t>King/Queen</a:t>
                      </a:r>
                      <a:endParaRPr lang="en-GB" sz="2300" dirty="0"/>
                    </a:p>
                  </a:txBody>
                  <a:tcPr marL="115438" marR="115438" marT="57719" marB="57719"/>
                </a:tc>
                <a:extLst>
                  <a:ext uri="{0D108BD9-81ED-4DB2-BD59-A6C34878D82A}">
                    <a16:rowId xmlns:a16="http://schemas.microsoft.com/office/drawing/2014/main" val="2402344316"/>
                  </a:ext>
                </a:extLst>
              </a:tr>
              <a:tr h="799864">
                <a:tc>
                  <a:txBody>
                    <a:bodyPr/>
                    <a:lstStyle/>
                    <a:p>
                      <a:r>
                        <a:rPr lang="en-US" sz="2300" dirty="0"/>
                        <a:t>Personal qualities</a:t>
                      </a:r>
                      <a:endParaRPr lang="en-GB" sz="2300" dirty="0"/>
                    </a:p>
                  </a:txBody>
                  <a:tcPr marL="115438" marR="115438" marT="57719" marB="57719"/>
                </a:tc>
                <a:tc>
                  <a:txBody>
                    <a:bodyPr/>
                    <a:lstStyle/>
                    <a:p>
                      <a:endParaRPr lang="en-US" sz="2300" dirty="0"/>
                    </a:p>
                    <a:p>
                      <a:endParaRPr lang="en-US" sz="2300" dirty="0"/>
                    </a:p>
                    <a:p>
                      <a:endParaRPr lang="en-GB" sz="2300" dirty="0"/>
                    </a:p>
                  </a:txBody>
                  <a:tcPr marL="115438" marR="115438" marT="57719" marB="57719"/>
                </a:tc>
                <a:extLst>
                  <a:ext uri="{0D108BD9-81ED-4DB2-BD59-A6C34878D82A}">
                    <a16:rowId xmlns:a16="http://schemas.microsoft.com/office/drawing/2014/main" val="2684769975"/>
                  </a:ext>
                </a:extLst>
              </a:tr>
              <a:tr h="1394962">
                <a:tc>
                  <a:txBody>
                    <a:bodyPr/>
                    <a:lstStyle/>
                    <a:p>
                      <a:r>
                        <a:rPr lang="en-US" sz="2300" dirty="0"/>
                        <a:t>Essential</a:t>
                      </a:r>
                      <a:r>
                        <a:rPr lang="en-US" sz="2300" baseline="0" dirty="0"/>
                        <a:t> experience/skills</a:t>
                      </a:r>
                      <a:endParaRPr lang="en-GB" sz="2300" dirty="0"/>
                    </a:p>
                  </a:txBody>
                  <a:tcPr marL="115438" marR="115438" marT="57719" marB="57719"/>
                </a:tc>
                <a:tc>
                  <a:txBody>
                    <a:bodyPr/>
                    <a:lstStyle/>
                    <a:p>
                      <a:endParaRPr lang="en-GB" sz="2300" dirty="0"/>
                    </a:p>
                  </a:txBody>
                  <a:tcPr marL="115438" marR="115438" marT="57719" marB="57719"/>
                </a:tc>
                <a:extLst>
                  <a:ext uri="{0D108BD9-81ED-4DB2-BD59-A6C34878D82A}">
                    <a16:rowId xmlns:a16="http://schemas.microsoft.com/office/drawing/2014/main" val="876532781"/>
                  </a:ext>
                </a:extLst>
              </a:tr>
              <a:tr h="1394962">
                <a:tc>
                  <a:txBody>
                    <a:bodyPr/>
                    <a:lstStyle/>
                    <a:p>
                      <a:r>
                        <a:rPr lang="en-US" sz="2300" dirty="0"/>
                        <a:t>Desirable</a:t>
                      </a:r>
                      <a:r>
                        <a:rPr lang="en-US" sz="2300" baseline="0" dirty="0"/>
                        <a:t> experience/skills</a:t>
                      </a:r>
                      <a:endParaRPr lang="en-GB" sz="2300" dirty="0"/>
                    </a:p>
                  </a:txBody>
                  <a:tcPr marL="115438" marR="115438" marT="57719" marB="57719"/>
                </a:tc>
                <a:tc>
                  <a:txBody>
                    <a:bodyPr/>
                    <a:lstStyle/>
                    <a:p>
                      <a:endParaRPr lang="en-GB" sz="2300" dirty="0"/>
                    </a:p>
                  </a:txBody>
                  <a:tcPr marL="115438" marR="115438" marT="57719" marB="57719"/>
                </a:tc>
                <a:extLst>
                  <a:ext uri="{0D108BD9-81ED-4DB2-BD59-A6C34878D82A}">
                    <a16:rowId xmlns:a16="http://schemas.microsoft.com/office/drawing/2014/main" val="2482868892"/>
                  </a:ext>
                </a:extLst>
              </a:tr>
            </a:tbl>
          </a:graphicData>
        </a:graphic>
      </p:graphicFrame>
    </p:spTree>
    <p:extLst>
      <p:ext uri="{BB962C8B-B14F-4D97-AF65-F5344CB8AC3E}">
        <p14:creationId xmlns:p14="http://schemas.microsoft.com/office/powerpoint/2010/main" val="4044498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136" y="1036320"/>
            <a:ext cx="8330144" cy="902013"/>
          </a:xfrm>
        </p:spPr>
        <p:txBody>
          <a:bodyPr>
            <a:normAutofit/>
          </a:bodyPr>
          <a:lstStyle/>
          <a:p>
            <a:r>
              <a:rPr lang="en-GB" sz="2700" b="1" dirty="0"/>
              <a:t>How did people in the past judge what made a good monarch</a:t>
            </a:r>
            <a:r>
              <a:rPr lang="en-GB" sz="2700" dirty="0"/>
              <a:t>?</a:t>
            </a:r>
            <a:endParaRPr lang="en-GB" dirty="0">
              <a:latin typeface="Sabon" panose="00000700000000000000" pitchFamily="2" charset="0"/>
            </a:endParaRP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7238" y="2243293"/>
            <a:ext cx="2964059" cy="1976039"/>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16376" y="4347558"/>
            <a:ext cx="2713795" cy="2345172"/>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83073" y="2160225"/>
            <a:ext cx="3147179" cy="2098119"/>
          </a:xfrm>
          <a:prstGeom prst="rect">
            <a:avLst/>
          </a:prstGeom>
        </p:spPr>
      </p:pic>
      <p:sp>
        <p:nvSpPr>
          <p:cNvPr id="9" name="TextBox 8"/>
          <p:cNvSpPr txBox="1"/>
          <p:nvPr/>
        </p:nvSpPr>
        <p:spPr>
          <a:xfrm>
            <a:off x="485114" y="4258344"/>
            <a:ext cx="2068229" cy="369332"/>
          </a:xfrm>
          <a:prstGeom prst="rect">
            <a:avLst/>
          </a:prstGeom>
          <a:noFill/>
        </p:spPr>
        <p:txBody>
          <a:bodyPr wrap="square" rtlCol="0">
            <a:spAutoFit/>
          </a:bodyPr>
          <a:lstStyle/>
          <a:p>
            <a:r>
              <a:rPr lang="en-US" dirty="0"/>
              <a:t>Edward III</a:t>
            </a:r>
            <a:endParaRPr lang="en-GB" dirty="0"/>
          </a:p>
        </p:txBody>
      </p:sp>
      <p:sp>
        <p:nvSpPr>
          <p:cNvPr id="10" name="TextBox 9"/>
          <p:cNvSpPr txBox="1"/>
          <p:nvPr/>
        </p:nvSpPr>
        <p:spPr>
          <a:xfrm>
            <a:off x="4063386" y="3914113"/>
            <a:ext cx="1299096" cy="369332"/>
          </a:xfrm>
          <a:prstGeom prst="rect">
            <a:avLst/>
          </a:prstGeom>
          <a:noFill/>
        </p:spPr>
        <p:txBody>
          <a:bodyPr wrap="square" rtlCol="0">
            <a:spAutoFit/>
          </a:bodyPr>
          <a:lstStyle/>
          <a:p>
            <a:r>
              <a:rPr lang="en-US" dirty="0"/>
              <a:t>Henry VII</a:t>
            </a:r>
            <a:endParaRPr lang="en-GB" dirty="0"/>
          </a:p>
        </p:txBody>
      </p:sp>
      <p:sp>
        <p:nvSpPr>
          <p:cNvPr id="11" name="TextBox 10"/>
          <p:cNvSpPr txBox="1"/>
          <p:nvPr/>
        </p:nvSpPr>
        <p:spPr>
          <a:xfrm>
            <a:off x="7640214" y="4258344"/>
            <a:ext cx="2068229" cy="369332"/>
          </a:xfrm>
          <a:prstGeom prst="rect">
            <a:avLst/>
          </a:prstGeom>
          <a:noFill/>
        </p:spPr>
        <p:txBody>
          <a:bodyPr wrap="square" rtlCol="0">
            <a:spAutoFit/>
          </a:bodyPr>
          <a:lstStyle/>
          <a:p>
            <a:r>
              <a:rPr lang="en-US" dirty="0"/>
              <a:t>Elizabeth I</a:t>
            </a:r>
            <a:endParaRPr lang="en-GB" dirty="0"/>
          </a:p>
        </p:txBody>
      </p:sp>
    </p:spTree>
    <p:extLst>
      <p:ext uri="{BB962C8B-B14F-4D97-AF65-F5344CB8AC3E}">
        <p14:creationId xmlns:p14="http://schemas.microsoft.com/office/powerpoint/2010/main" val="1795413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428801" y="5983905"/>
            <a:ext cx="7873952" cy="338554"/>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Can you write a memorial verse about Queen Elizabeth II in no more than four lines? </a:t>
            </a:r>
            <a:endParaRPr lang="en-GB" sz="1600" dirty="0">
              <a:solidFill>
                <a:schemeClr val="bg1"/>
              </a:solidFill>
            </a:endParaRPr>
          </a:p>
        </p:txBody>
      </p:sp>
      <p:sp>
        <p:nvSpPr>
          <p:cNvPr id="6" name="TextBox 5"/>
          <p:cNvSpPr txBox="1"/>
          <p:nvPr/>
        </p:nvSpPr>
        <p:spPr>
          <a:xfrm>
            <a:off x="428801" y="1135997"/>
            <a:ext cx="8264095" cy="4524315"/>
          </a:xfrm>
          <a:prstGeom prst="rect">
            <a:avLst/>
          </a:prstGeom>
          <a:noFill/>
          <a:ln>
            <a:solidFill>
              <a:schemeClr val="tx1"/>
            </a:solidFill>
          </a:ln>
        </p:spPr>
        <p:txBody>
          <a:bodyPr wrap="square" rtlCol="0">
            <a:spAutoFit/>
          </a:bodyPr>
          <a:lstStyle/>
          <a:p>
            <a:r>
              <a:rPr lang="en-US" dirty="0"/>
              <a:t>Words we associate with Queen Elizabeth II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508632533"/>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A8FCA32-2CE3-4D98-AC76-60D9555237A9}">
  <ds:schemaRef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cf8bedca-0699-49e1-97e1-14424d7eca52"/>
    <ds:schemaRef ds:uri="http://purl.org/dc/elements/1.1/"/>
    <ds:schemaRef ds:uri="http://schemas.microsoft.com/office/2006/metadata/properties"/>
    <ds:schemaRef ds:uri="40e3bd4d-ad2a-475f-b877-b0398ba3b99b"/>
    <ds:schemaRef ds:uri="http://purl.org/dc/terms/"/>
    <ds:schemaRef ds:uri="http://www.w3.org/XML/1998/namespace"/>
  </ds:schemaRefs>
</ds:datastoreItem>
</file>

<file path=customXml/itemProps2.xml><?xml version="1.0" encoding="utf-8"?>
<ds:datastoreItem xmlns:ds="http://schemas.openxmlformats.org/officeDocument/2006/customXml" ds:itemID="{70A60B26-89C4-40FD-99E8-D04571505294}">
  <ds:schemaRefs>
    <ds:schemaRef ds:uri="http://schemas.microsoft.com/sharepoint/v3/contenttype/forms"/>
  </ds:schemaRefs>
</ds:datastoreItem>
</file>

<file path=customXml/itemProps3.xml><?xml version="1.0" encoding="utf-8"?>
<ds:datastoreItem xmlns:ds="http://schemas.openxmlformats.org/officeDocument/2006/customXml" ds:itemID="{988367F1-9BC7-4F0C-ACB1-19768BC0D8EF}"/>
</file>

<file path=docProps/app.xml><?xml version="1.0" encoding="utf-8"?>
<Properties xmlns="http://schemas.openxmlformats.org/officeDocument/2006/extended-properties" xmlns:vt="http://schemas.openxmlformats.org/officeDocument/2006/docPropsVTypes">
  <Template>Office Theme</Template>
  <TotalTime>2632</TotalTime>
  <Words>1187</Words>
  <Application>Microsoft Office PowerPoint</Application>
  <PresentationFormat>On-screen Show (4:3)</PresentationFormat>
  <Paragraphs>110</Paragraphs>
  <Slides>8</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Humanst521 Lt BT</vt:lpstr>
      <vt:lpstr>Palatino</vt:lpstr>
      <vt:lpstr>Sabon</vt:lpstr>
      <vt:lpstr>Office Theme</vt:lpstr>
      <vt:lpstr>PowerPoint Presentation</vt:lpstr>
      <vt:lpstr>PowerPoint Presentation</vt:lpstr>
      <vt:lpstr>PowerPoint Presentation</vt:lpstr>
      <vt:lpstr>PowerPoint Presentation</vt:lpstr>
      <vt:lpstr> </vt:lpstr>
      <vt:lpstr>PowerPoint Presentation</vt:lpstr>
      <vt:lpstr>How did people in the past judge what made a good monarch?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229</cp:revision>
  <dcterms:created xsi:type="dcterms:W3CDTF">2019-02-11T11:01:41Z</dcterms:created>
  <dcterms:modified xsi:type="dcterms:W3CDTF">2022-09-09T08:00:05Z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2549600</vt:r8>
  </property>
</Properties>
</file>