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367" r:id="rId5"/>
    <p:sldId id="366" r:id="rId6"/>
    <p:sldId id="277" r:id="rId7"/>
    <p:sldId id="316" r:id="rId8"/>
    <p:sldId id="301" r:id="rId9"/>
    <p:sldId id="318" r:id="rId10"/>
    <p:sldId id="368" r:id="rId11"/>
    <p:sldId id="319" r:id="rId12"/>
    <p:sldId id="320" r:id="rId13"/>
    <p:sldId id="321" r:id="rId14"/>
    <p:sldId id="356" r:id="rId15"/>
    <p:sldId id="357" r:id="rId16"/>
    <p:sldId id="304" r:id="rId17"/>
    <p:sldId id="323" r:id="rId18"/>
    <p:sldId id="330" r:id="rId19"/>
    <p:sldId id="309" r:id="rId20"/>
    <p:sldId id="326" r:id="rId21"/>
    <p:sldId id="327" r:id="rId22"/>
    <p:sldId id="328" r:id="rId23"/>
    <p:sldId id="33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89" autoAdjust="0"/>
    <p:restoredTop sz="71084" autoAdjust="0"/>
  </p:normalViewPr>
  <p:slideViewPr>
    <p:cSldViewPr snapToGrid="0">
      <p:cViewPr varScale="1">
        <p:scale>
          <a:sx n="80" d="100"/>
          <a:sy n="80" d="100"/>
        </p:scale>
        <p:origin x="2484" y="9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426C8FC2-6430-27F3-1E54-B9AEEA8580F7}"/>
    <pc:docChg chg="modSld sldOrd">
      <pc:chgData name="Lou Cash" userId="S::lou.cash@westminster-abbey.org::86be4a58-c22e-4e67-b9c9-cb87f0968146" providerId="AD" clId="Web-{426C8FC2-6430-27F3-1E54-B9AEEA8580F7}" dt="2021-12-02T15:03:40.814" v="51" actId="20577"/>
      <pc:docMkLst>
        <pc:docMk/>
      </pc:docMkLst>
      <pc:sldChg chg="modSp ord">
        <pc:chgData name="Lou Cash" userId="S::lou.cash@westminster-abbey.org::86be4a58-c22e-4e67-b9c9-cb87f0968146" providerId="AD" clId="Web-{426C8FC2-6430-27F3-1E54-B9AEEA8580F7}" dt="2021-12-02T15:03:40.814" v="51" actId="20577"/>
        <pc:sldMkLst>
          <pc:docMk/>
          <pc:sldMk cId="1631031865" sldId="366"/>
        </pc:sldMkLst>
        <pc:spChg chg="mod">
          <ac:chgData name="Lou Cash" userId="S::lou.cash@westminster-abbey.org::86be4a58-c22e-4e67-b9c9-cb87f0968146" providerId="AD" clId="Web-{426C8FC2-6430-27F3-1E54-B9AEEA8580F7}" dt="2021-12-02T15:03:40.814" v="51" actId="20577"/>
          <ac:spMkLst>
            <pc:docMk/>
            <pc:sldMk cId="1631031865" sldId="366"/>
            <ac:spMk id="11" creationId="{9DC6E8CD-F385-1742-8A3A-93E1A6C062FE}"/>
          </ac:spMkLst>
        </pc:spChg>
      </pc:sldChg>
    </pc:docChg>
  </pc:docChgLst>
  <pc:docChgLst>
    <pc:chgData name="Work Experience1" userId="S::work.experience1@westminster-abbey.org::57e63021-8621-439d-a682-6f6d170830c6" providerId="AD" clId="Web-{0036B0EA-DDF6-D771-18BB-ADD7127A3BBF}"/>
    <pc:docChg chg="addSld modSld sldOrd">
      <pc:chgData name="Work Experience1" userId="S::work.experience1@westminster-abbey.org::57e63021-8621-439d-a682-6f6d170830c6" providerId="AD" clId="Web-{0036B0EA-DDF6-D771-18BB-ADD7127A3BBF}" dt="2022-08-08T10:11:39.459" v="43"/>
      <pc:docMkLst>
        <pc:docMk/>
      </pc:docMkLst>
      <pc:sldChg chg="modNotes">
        <pc:chgData name="Work Experience1" userId="S::work.experience1@westminster-abbey.org::57e63021-8621-439d-a682-6f6d170830c6" providerId="AD" clId="Web-{0036B0EA-DDF6-D771-18BB-ADD7127A3BBF}" dt="2022-08-08T10:11:39.459" v="43"/>
        <pc:sldMkLst>
          <pc:docMk/>
          <pc:sldMk cId="3466743086" sldId="320"/>
        </pc:sldMkLst>
      </pc:sldChg>
      <pc:sldChg chg="addSp delSp modSp new ord modNotes">
        <pc:chgData name="Work Experience1" userId="S::work.experience1@westminster-abbey.org::57e63021-8621-439d-a682-6f6d170830c6" providerId="AD" clId="Web-{0036B0EA-DDF6-D771-18BB-ADD7127A3BBF}" dt="2022-08-08T10:09:23.122" v="41"/>
        <pc:sldMkLst>
          <pc:docMk/>
          <pc:sldMk cId="1157174785" sldId="368"/>
        </pc:sldMkLst>
        <pc:spChg chg="del">
          <ac:chgData name="Work Experience1" userId="S::work.experience1@westminster-abbey.org::57e63021-8621-439d-a682-6f6d170830c6" providerId="AD" clId="Web-{0036B0EA-DDF6-D771-18BB-ADD7127A3BBF}" dt="2022-08-08T10:01:58.452" v="13"/>
          <ac:spMkLst>
            <pc:docMk/>
            <pc:sldMk cId="1157174785" sldId="368"/>
            <ac:spMk id="3" creationId="{2AAE1EEA-8D22-F942-79AF-D2435150649D}"/>
          </ac:spMkLst>
        </pc:spChg>
        <pc:spChg chg="del">
          <ac:chgData name="Work Experience1" userId="S::work.experience1@westminster-abbey.org::57e63021-8621-439d-a682-6f6d170830c6" providerId="AD" clId="Web-{0036B0EA-DDF6-D771-18BB-ADD7127A3BBF}" dt="2022-08-08T10:01:26.466" v="2"/>
          <ac:spMkLst>
            <pc:docMk/>
            <pc:sldMk cId="1157174785" sldId="368"/>
            <ac:spMk id="4" creationId="{A5B0E2F5-95EC-D5A8-B3FD-3053B90A3E39}"/>
          </ac:spMkLst>
        </pc:spChg>
        <pc:spChg chg="del">
          <ac:chgData name="Work Experience1" userId="S::work.experience1@westminster-abbey.org::57e63021-8621-439d-a682-6f6d170830c6" providerId="AD" clId="Web-{0036B0EA-DDF6-D771-18BB-ADD7127A3BBF}" dt="2022-08-08T10:01:28.935" v="3"/>
          <ac:spMkLst>
            <pc:docMk/>
            <pc:sldMk cId="1157174785" sldId="368"/>
            <ac:spMk id="5" creationId="{99E20B06-0502-BB56-1FFB-82930528BC79}"/>
          </ac:spMkLst>
        </pc:spChg>
        <pc:spChg chg="add">
          <ac:chgData name="Work Experience1" userId="S::work.experience1@westminster-abbey.org::57e63021-8621-439d-a682-6f6d170830c6" providerId="AD" clId="Web-{0036B0EA-DDF6-D771-18BB-ADD7127A3BBF}" dt="2022-08-08T10:01:23.247" v="1"/>
          <ac:spMkLst>
            <pc:docMk/>
            <pc:sldMk cId="1157174785" sldId="368"/>
            <ac:spMk id="7" creationId="{3D34AB88-D39B-3B59-2A30-1F64AC450FA5}"/>
          </ac:spMkLst>
        </pc:spChg>
        <pc:picChg chg="add mod ord">
          <ac:chgData name="Work Experience1" userId="S::work.experience1@westminster-abbey.org::57e63021-8621-439d-a682-6f6d170830c6" providerId="AD" clId="Web-{0036B0EA-DDF6-D771-18BB-ADD7127A3BBF}" dt="2022-08-08T10:02:05.594" v="16" actId="1076"/>
          <ac:picMkLst>
            <pc:docMk/>
            <pc:sldMk cId="1157174785" sldId="368"/>
            <ac:picMk id="8" creationId="{D5242D12-6CF1-C033-7E5C-F395B071E67E}"/>
          </ac:picMkLst>
        </pc:picChg>
      </pc:sldChg>
    </pc:docChg>
  </pc:docChgLst>
  <pc:docChgLst>
    <pc:chgData name="Sian Shaw" userId="cf930bf7-ba7f-4ec0-9225-526cb0af2be3" providerId="ADAL" clId="{7B9837EA-59AE-4925-9E46-55E4EB5F6666}"/>
    <pc:docChg chg="undo custSel modSld">
      <pc:chgData name="Sian Shaw" userId="cf930bf7-ba7f-4ec0-9225-526cb0af2be3" providerId="ADAL" clId="{7B9837EA-59AE-4925-9E46-55E4EB5F6666}" dt="2023-06-19T09:20:13.476" v="28" actId="1076"/>
      <pc:docMkLst>
        <pc:docMk/>
      </pc:docMkLst>
      <pc:sldChg chg="modNotesTx">
        <pc:chgData name="Sian Shaw" userId="cf930bf7-ba7f-4ec0-9225-526cb0af2be3" providerId="ADAL" clId="{7B9837EA-59AE-4925-9E46-55E4EB5F6666}" dt="2023-06-19T09:19:24.164" v="9" actId="313"/>
        <pc:sldMkLst>
          <pc:docMk/>
          <pc:sldMk cId="46863256" sldId="277"/>
        </pc:sldMkLst>
      </pc:sldChg>
      <pc:sldChg chg="modNotesTx">
        <pc:chgData name="Sian Shaw" userId="cf930bf7-ba7f-4ec0-9225-526cb0af2be3" providerId="ADAL" clId="{7B9837EA-59AE-4925-9E46-55E4EB5F6666}" dt="2023-06-19T09:19:27.595" v="12" actId="313"/>
        <pc:sldMkLst>
          <pc:docMk/>
          <pc:sldMk cId="1262385059" sldId="301"/>
        </pc:sldMkLst>
      </pc:sldChg>
      <pc:sldChg chg="modNotesTx">
        <pc:chgData name="Sian Shaw" userId="cf930bf7-ba7f-4ec0-9225-526cb0af2be3" providerId="ADAL" clId="{7B9837EA-59AE-4925-9E46-55E4EB5F6666}" dt="2023-06-19T09:19:38.393" v="19" actId="313"/>
        <pc:sldMkLst>
          <pc:docMk/>
          <pc:sldMk cId="1565581168" sldId="304"/>
        </pc:sldMkLst>
      </pc:sldChg>
      <pc:sldChg chg="modNotesTx">
        <pc:chgData name="Sian Shaw" userId="cf930bf7-ba7f-4ec0-9225-526cb0af2be3" providerId="ADAL" clId="{7B9837EA-59AE-4925-9E46-55E4EB5F6666}" dt="2023-06-19T09:19:40.580" v="22" actId="313"/>
        <pc:sldMkLst>
          <pc:docMk/>
          <pc:sldMk cId="3674646939" sldId="309"/>
        </pc:sldMkLst>
      </pc:sldChg>
      <pc:sldChg chg="modNotesTx">
        <pc:chgData name="Sian Shaw" userId="cf930bf7-ba7f-4ec0-9225-526cb0af2be3" providerId="ADAL" clId="{7B9837EA-59AE-4925-9E46-55E4EB5F6666}" dt="2023-06-19T09:19:29.902" v="14" actId="313"/>
        <pc:sldMkLst>
          <pc:docMk/>
          <pc:sldMk cId="1878963451" sldId="318"/>
        </pc:sldMkLst>
      </pc:sldChg>
      <pc:sldChg chg="modNotesTx">
        <pc:chgData name="Sian Shaw" userId="cf930bf7-ba7f-4ec0-9225-526cb0af2be3" providerId="ADAL" clId="{7B9837EA-59AE-4925-9E46-55E4EB5F6666}" dt="2023-06-19T09:19:31.411" v="15" actId="313"/>
        <pc:sldMkLst>
          <pc:docMk/>
          <pc:sldMk cId="253015107" sldId="319"/>
        </pc:sldMkLst>
      </pc:sldChg>
      <pc:sldChg chg="modNotesTx">
        <pc:chgData name="Sian Shaw" userId="cf930bf7-ba7f-4ec0-9225-526cb0af2be3" providerId="ADAL" clId="{7B9837EA-59AE-4925-9E46-55E4EB5F6666}" dt="2023-06-19T09:19:33.911" v="16" actId="313"/>
        <pc:sldMkLst>
          <pc:docMk/>
          <pc:sldMk cId="3466743086" sldId="320"/>
        </pc:sldMkLst>
      </pc:sldChg>
      <pc:sldChg chg="modNotesTx">
        <pc:chgData name="Sian Shaw" userId="cf930bf7-ba7f-4ec0-9225-526cb0af2be3" providerId="ADAL" clId="{7B9837EA-59AE-4925-9E46-55E4EB5F6666}" dt="2023-06-19T09:19:34.849" v="17" actId="313"/>
        <pc:sldMkLst>
          <pc:docMk/>
          <pc:sldMk cId="3853059181" sldId="321"/>
        </pc:sldMkLst>
      </pc:sldChg>
      <pc:sldChg chg="modNotesTx">
        <pc:chgData name="Sian Shaw" userId="cf930bf7-ba7f-4ec0-9225-526cb0af2be3" providerId="ADAL" clId="{7B9837EA-59AE-4925-9E46-55E4EB5F6666}" dt="2023-06-19T09:19:39.299" v="20" actId="313"/>
        <pc:sldMkLst>
          <pc:docMk/>
          <pc:sldMk cId="2896916813" sldId="323"/>
        </pc:sldMkLst>
      </pc:sldChg>
      <pc:sldChg chg="modNotesTx">
        <pc:chgData name="Sian Shaw" userId="cf930bf7-ba7f-4ec0-9225-526cb0af2be3" providerId="ADAL" clId="{7B9837EA-59AE-4925-9E46-55E4EB5F6666}" dt="2023-06-19T09:19:41.109" v="23" actId="313"/>
        <pc:sldMkLst>
          <pc:docMk/>
          <pc:sldMk cId="3593749340" sldId="326"/>
        </pc:sldMkLst>
      </pc:sldChg>
      <pc:sldChg chg="modNotesTx">
        <pc:chgData name="Sian Shaw" userId="cf930bf7-ba7f-4ec0-9225-526cb0af2be3" providerId="ADAL" clId="{7B9837EA-59AE-4925-9E46-55E4EB5F6666}" dt="2023-06-19T09:19:55.050" v="27" actId="20577"/>
        <pc:sldMkLst>
          <pc:docMk/>
          <pc:sldMk cId="3264069433" sldId="328"/>
        </pc:sldMkLst>
      </pc:sldChg>
      <pc:sldChg chg="modNotesTx">
        <pc:chgData name="Sian Shaw" userId="cf930bf7-ba7f-4ec0-9225-526cb0af2be3" providerId="ADAL" clId="{7B9837EA-59AE-4925-9E46-55E4EB5F6666}" dt="2023-06-19T09:19:39.931" v="21" actId="313"/>
        <pc:sldMkLst>
          <pc:docMk/>
          <pc:sldMk cId="837030786" sldId="330"/>
        </pc:sldMkLst>
      </pc:sldChg>
      <pc:sldChg chg="modNotesTx">
        <pc:chgData name="Sian Shaw" userId="cf930bf7-ba7f-4ec0-9225-526cb0af2be3" providerId="ADAL" clId="{7B9837EA-59AE-4925-9E46-55E4EB5F6666}" dt="2023-06-19T09:19:36.477" v="18" actId="313"/>
        <pc:sldMkLst>
          <pc:docMk/>
          <pc:sldMk cId="3261324916" sldId="356"/>
        </pc:sldMkLst>
      </pc:sldChg>
      <pc:sldChg chg="modNotesTx">
        <pc:chgData name="Sian Shaw" userId="cf930bf7-ba7f-4ec0-9225-526cb0af2be3" providerId="ADAL" clId="{7B9837EA-59AE-4925-9E46-55E4EB5F6666}" dt="2023-06-19T09:19:22.239" v="8" actId="313"/>
        <pc:sldMkLst>
          <pc:docMk/>
          <pc:sldMk cId="1631031865" sldId="366"/>
        </pc:sldMkLst>
      </pc:sldChg>
      <pc:sldChg chg="modSp mod modNotesTx">
        <pc:chgData name="Sian Shaw" userId="cf930bf7-ba7f-4ec0-9225-526cb0af2be3" providerId="ADAL" clId="{7B9837EA-59AE-4925-9E46-55E4EB5F6666}" dt="2023-06-19T09:20:13.476" v="28" actId="1076"/>
        <pc:sldMkLst>
          <pc:docMk/>
          <pc:sldMk cId="2946119146" sldId="367"/>
        </pc:sldMkLst>
        <pc:spChg chg="mod">
          <ac:chgData name="Sian Shaw" userId="cf930bf7-ba7f-4ec0-9225-526cb0af2be3" providerId="ADAL" clId="{7B9837EA-59AE-4925-9E46-55E4EB5F6666}" dt="2023-06-19T09:20:13.476" v="28" actId="1076"/>
          <ac:spMkLst>
            <pc:docMk/>
            <pc:sldMk cId="2946119146" sldId="367"/>
            <ac:spMk id="9" creationId="{67291C8C-ED9E-4751-A1A9-74DAE54EFDCA}"/>
          </ac:spMkLst>
        </pc:spChg>
        <pc:spChg chg="mod">
          <ac:chgData name="Sian Shaw" userId="cf930bf7-ba7f-4ec0-9225-526cb0af2be3" providerId="ADAL" clId="{7B9837EA-59AE-4925-9E46-55E4EB5F6666}" dt="2023-06-19T09:19:10.447" v="7" actId="20577"/>
          <ac:spMkLst>
            <pc:docMk/>
            <pc:sldMk cId="2946119146" sldId="367"/>
            <ac:spMk id="11" creationId="{9DF1C1B0-F1BD-47BC-A23E-BFC4BDF8B58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19/06/2023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westminster-abbey.org/worship-music"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westminster-abbey.org/learning/virtual-tour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westminster-abbey.org/learning/virtual-tou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churchofengland.org/prayer-and-worship/worship-texts-and-resources"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westminster-abbey.org/worship-music"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estminster-abbey.org/worship-music/services-tim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faithsurvey.co.uk/uk-christianity.html"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www.britsocat.com/" TargetMode="External"/><Relationship Id="rId4" Type="http://schemas.openxmlformats.org/officeDocument/2006/relationships/hyperlink" Target="https://humanism.org.uk/campaigns/religion-and-belief-some-surveys-and-statistic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baseline="0" dirty="0">
                <a:cs typeface="Calibri"/>
              </a:rPr>
              <a:t>©</a:t>
            </a:r>
            <a:r>
              <a:rPr lang="en-US" dirty="0"/>
              <a:t>2023 Dean</a:t>
            </a:r>
            <a:r>
              <a:rPr lang="en-US" baseline="0" dirty="0"/>
              <a:t> &amp; Chapter of Westminster </a:t>
            </a:r>
            <a:r>
              <a:rPr lang="en-US" baseline="0" dirty="0">
                <a:cs typeface="Calibri"/>
              </a:rPr>
              <a:t> </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2925498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Direction to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If your classroom PC is connected to the internet you can visit the Westminster Abbey website as</a:t>
            </a:r>
            <a:r>
              <a:rPr lang="en-GB" dirty="0"/>
              <a:t> a whole class to find out what services are taking place/ have already taken place today </a:t>
            </a:r>
            <a:r>
              <a:rPr lang="en-GB" dirty="0">
                <a:hlinkClick r:id="rId3"/>
              </a:rPr>
              <a:t>https://www.westminster-abbey.org/worship-music</a:t>
            </a:r>
            <a:r>
              <a:rPr lang="en-GB" dirty="0"/>
              <a:t>.  If you do not have access to the internet instead you can use the sample service day shown on slide 8. To find the locations of the services on the plan of the Abbey use the plan of the Abbey on slide 10. Again if you are connected to the internet you may like to visit these using the Westminster Abbey digital tour </a:t>
            </a:r>
            <a:r>
              <a:rPr lang="en-GB" dirty="0">
                <a:hlinkClick r:id="rId4"/>
              </a:rPr>
              <a:t>https://www.westminster-abbey.org/learning/virtual-tours</a:t>
            </a:r>
            <a:r>
              <a:rPr lang="en-GB" dirty="0"/>
              <a:t>. Please allow additional time if you are choosing to do this. </a:t>
            </a:r>
          </a:p>
          <a:p>
            <a:endParaRPr lang="en-US" dirty="0"/>
          </a:p>
          <a:p>
            <a:r>
              <a:rPr lang="en-US" dirty="0"/>
              <a:t>Image:</a:t>
            </a:r>
          </a:p>
          <a:p>
            <a:r>
              <a:rPr lang="en-US" baseline="0" dirty="0">
                <a:cs typeface="Calibri"/>
              </a:rPr>
              <a:t>©</a:t>
            </a:r>
            <a:r>
              <a:rPr lang="en-US" dirty="0"/>
              <a:t>2023 Dean</a:t>
            </a:r>
            <a:r>
              <a:rPr lang="en-US" baseline="0" dirty="0"/>
              <a:t> &amp; Chapter of Westminster </a:t>
            </a:r>
            <a:r>
              <a:rPr lang="en-US" baseline="0" dirty="0">
                <a:cs typeface="Calibri"/>
              </a:rPr>
              <a:t> </a:t>
            </a:r>
          </a:p>
          <a:p>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F2AF41C-9F30-405A-B3D3-866D2C1DF3EB}" type="slidenum">
              <a:rPr lang="en-GB" smtClean="0"/>
              <a:t>10</a:t>
            </a:fld>
            <a:endParaRPr lang="en-GB"/>
          </a:p>
        </p:txBody>
      </p:sp>
    </p:spTree>
    <p:extLst>
      <p:ext uri="{BB962C8B-B14F-4D97-AF65-F5344CB8AC3E}">
        <p14:creationId xmlns:p14="http://schemas.microsoft.com/office/powerpoint/2010/main" val="298882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a:p>
            <a:endParaRPr lang="en-US" b="0" dirty="0">
              <a:cs typeface="Calibri"/>
            </a:endParaRPr>
          </a:p>
        </p:txBody>
      </p:sp>
      <p:sp>
        <p:nvSpPr>
          <p:cNvPr id="4" name="Slide Number Placeholder 3"/>
          <p:cNvSpPr>
            <a:spLocks noGrp="1"/>
          </p:cNvSpPr>
          <p:nvPr>
            <p:ph type="sldNum" sz="quarter" idx="5"/>
          </p:nvPr>
        </p:nvSpPr>
        <p:spPr/>
        <p:txBody>
          <a:bodyPr/>
          <a:lstStyle/>
          <a:p>
            <a:fld id="{5F2AF41C-9F30-405A-B3D3-866D2C1DF3EB}" type="slidenum">
              <a:rPr lang="en-GB"/>
              <a:t>11</a:t>
            </a:fld>
            <a:endParaRPr lang="en-GB"/>
          </a:p>
        </p:txBody>
      </p:sp>
    </p:spTree>
    <p:extLst>
      <p:ext uri="{BB962C8B-B14F-4D97-AF65-F5344CB8AC3E}">
        <p14:creationId xmlns:p14="http://schemas.microsoft.com/office/powerpoint/2010/main" val="3705119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10"/>
          </p:nvPr>
        </p:nvSpPr>
        <p:spPr/>
        <p:txBody>
          <a:bodyPr/>
          <a:lstStyle/>
          <a:p>
            <a:fld id="{5F2AF41C-9F30-405A-B3D3-866D2C1DF3EB}" type="slidenum">
              <a:rPr lang="en-GB" smtClean="0"/>
              <a:t>12</a:t>
            </a:fld>
            <a:endParaRPr lang="en-GB"/>
          </a:p>
        </p:txBody>
      </p:sp>
    </p:spTree>
    <p:extLst>
      <p:ext uri="{BB962C8B-B14F-4D97-AF65-F5344CB8AC3E}">
        <p14:creationId xmlns:p14="http://schemas.microsoft.com/office/powerpoint/2010/main" val="4126358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Direction for teachers:</a:t>
            </a:r>
            <a:endParaRPr lang="en-GB" dirty="0"/>
          </a:p>
          <a:p>
            <a:r>
              <a:rPr lang="en-GB" dirty="0">
                <a:cs typeface="Calibri"/>
              </a:rPr>
              <a:t>Pupils identify the location of the services performed either today or on the sample day given on slide 9 using the plan of the Abbey. As indicated on slide 9 you may wish to visit these areas using the digital tour if you are able </a:t>
            </a:r>
            <a:r>
              <a:rPr lang="en-GB" dirty="0">
                <a:hlinkClick r:id="rId3"/>
              </a:rPr>
              <a:t>https://www.westminster-abbey.org/learning/virtual-tours</a:t>
            </a:r>
            <a:r>
              <a:rPr lang="en-GB" dirty="0"/>
              <a:t>.</a:t>
            </a:r>
          </a:p>
          <a:p>
            <a:endParaRPr lang="en-GB" dirty="0">
              <a:cs typeface="Calibri"/>
            </a:endParaRPr>
          </a:p>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AF03554-603D-4342-AA6E-65A2430FDE8A}" type="slidenum">
              <a:rPr lang="en-US"/>
              <a:t>13</a:t>
            </a:fld>
            <a:endParaRPr lang="en-US"/>
          </a:p>
        </p:txBody>
      </p:sp>
    </p:spTree>
    <p:extLst>
      <p:ext uri="{BB962C8B-B14F-4D97-AF65-F5344CB8AC3E}">
        <p14:creationId xmlns:p14="http://schemas.microsoft.com/office/powerpoint/2010/main" val="4275324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GB" dirty="0"/>
              <a:t>Further information about liturgy and </a:t>
            </a:r>
            <a:r>
              <a:rPr lang="en-GB" i="1" dirty="0"/>
              <a:t>The Book of Common Prayer </a:t>
            </a:r>
            <a:r>
              <a:rPr lang="en-GB" dirty="0"/>
              <a:t>in the Church of England can be found here: </a:t>
            </a:r>
            <a:r>
              <a:rPr lang="en-GB" dirty="0">
                <a:hlinkClick r:id="rId3"/>
              </a:rPr>
              <a:t>https://www.churchofengland.org/prayer-and-worship/worship-texts-and-resources</a:t>
            </a:r>
            <a:r>
              <a:rPr lang="en-GB" dirty="0"/>
              <a:t> </a:t>
            </a:r>
          </a:p>
          <a:p>
            <a:r>
              <a:rPr lang="en-GB" dirty="0"/>
              <a:t>You can find out further information about services that take place throughout the year at Westminster Abbey here: </a:t>
            </a:r>
            <a:r>
              <a:rPr lang="en-GB" dirty="0">
                <a:hlinkClick r:id="rId4"/>
              </a:rPr>
              <a:t>https://www.westminster-abbey.org/worship-music</a:t>
            </a:r>
            <a:r>
              <a:rPr lang="en-GB" dirty="0"/>
              <a:t> </a:t>
            </a:r>
            <a:r>
              <a:rPr lang="en-US" dirty="0"/>
              <a:t>These include special services at Advent and Christmas, Holy Week and Easter, and Edwardtide.</a:t>
            </a:r>
          </a:p>
          <a:p>
            <a:endParaRPr lang="en-US" dirty="0"/>
          </a:p>
          <a:p>
            <a:r>
              <a:rPr lang="en-US" dirty="0"/>
              <a:t>Image:</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a:p>
            <a:endParaRPr lang="en-US" baseline="0" dirty="0"/>
          </a:p>
          <a:p>
            <a:endParaRPr lang="en-GB" dirty="0"/>
          </a:p>
        </p:txBody>
      </p:sp>
      <p:sp>
        <p:nvSpPr>
          <p:cNvPr id="4" name="Slide Number Placeholder 3"/>
          <p:cNvSpPr>
            <a:spLocks noGrp="1"/>
          </p:cNvSpPr>
          <p:nvPr>
            <p:ph type="sldNum" sz="quarter" idx="5"/>
          </p:nvPr>
        </p:nvSpPr>
        <p:spPr/>
        <p:txBody>
          <a:bodyPr/>
          <a:lstStyle/>
          <a:p>
            <a:fld id="{5F2AF41C-9F30-405A-B3D3-866D2C1DF3EB}" type="slidenum">
              <a:rPr lang="en-GB" smtClean="0"/>
              <a:t>14</a:t>
            </a:fld>
            <a:endParaRPr lang="en-GB"/>
          </a:p>
        </p:txBody>
      </p:sp>
    </p:spTree>
    <p:extLst>
      <p:ext uri="{BB962C8B-B14F-4D97-AF65-F5344CB8AC3E}">
        <p14:creationId xmlns:p14="http://schemas.microsoft.com/office/powerpoint/2010/main" val="3347946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Notes for teachers: </a:t>
            </a:r>
            <a:endParaRPr lang="en-US" dirty="0"/>
          </a:p>
          <a:p>
            <a:r>
              <a:rPr lang="en-US" dirty="0">
                <a:cs typeface="Calibri"/>
              </a:rPr>
              <a:t>Your pupils may already be familiar with the Holy Communion service. If this is the case, use this slide to check and refresh their knowledge.</a:t>
            </a:r>
          </a:p>
          <a:p>
            <a:endParaRPr lang="en-US" dirty="0">
              <a:cs typeface="Calibri"/>
            </a:endParaRPr>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p:txBody>
      </p:sp>
      <p:sp>
        <p:nvSpPr>
          <p:cNvPr id="4" name="Slide Number Placeholder 3"/>
          <p:cNvSpPr>
            <a:spLocks noGrp="1"/>
          </p:cNvSpPr>
          <p:nvPr>
            <p:ph type="sldNum" sz="quarter" idx="5"/>
          </p:nvPr>
        </p:nvSpPr>
        <p:spPr/>
        <p:txBody>
          <a:bodyPr/>
          <a:lstStyle/>
          <a:p>
            <a:fld id="{2AF03554-603D-4342-AA6E-65A2430FDE8A}" type="slidenum">
              <a:rPr lang="en-US"/>
              <a:t>15</a:t>
            </a:fld>
            <a:endParaRPr lang="en-US"/>
          </a:p>
        </p:txBody>
      </p:sp>
    </p:spTree>
    <p:extLst>
      <p:ext uri="{BB962C8B-B14F-4D97-AF65-F5344CB8AC3E}">
        <p14:creationId xmlns:p14="http://schemas.microsoft.com/office/powerpoint/2010/main" val="3359747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 </a:t>
            </a:r>
            <a:endParaRPr lang="en-US" dirty="0"/>
          </a:p>
          <a:p>
            <a:r>
              <a:rPr lang="en-GB" dirty="0"/>
              <a:t>The painting behind the High Altar at Westminster Abbey is of the Last Supper. At the Last Supper Jesus asked his disciples to perform the Eucharist  'in remembrance of me'.  </a:t>
            </a:r>
          </a:p>
          <a:p>
            <a:endParaRPr lang="en-US" dirty="0">
              <a:cs typeface="Calibri" panose="020F0502020204030204"/>
            </a:endParaRPr>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2AF03554-603D-4342-AA6E-65A2430FDE8A}" type="slidenum">
              <a:rPr lang="en-US"/>
              <a:t>16</a:t>
            </a:fld>
            <a:endParaRPr lang="en-US"/>
          </a:p>
        </p:txBody>
      </p:sp>
    </p:spTree>
    <p:extLst>
      <p:ext uri="{BB962C8B-B14F-4D97-AF65-F5344CB8AC3E}">
        <p14:creationId xmlns:p14="http://schemas.microsoft.com/office/powerpoint/2010/main" val="3746870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Direction to teachers:</a:t>
            </a:r>
          </a:p>
          <a:p>
            <a:r>
              <a:rPr lang="en-GB" dirty="0"/>
              <a:t>This video clip is just over 8 minutes long (you may wish to only use part of it). Pupils should be able to identify the elements of public and liturgical worship covered in the previous slides. </a:t>
            </a:r>
          </a:p>
          <a:p>
            <a:endParaRPr lang="en-US" dirty="0"/>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a:p>
            <a:endParaRPr lang="en-GB" dirty="0"/>
          </a:p>
        </p:txBody>
      </p:sp>
      <p:sp>
        <p:nvSpPr>
          <p:cNvPr id="4" name="Slide Number Placeholder 3"/>
          <p:cNvSpPr>
            <a:spLocks noGrp="1"/>
          </p:cNvSpPr>
          <p:nvPr>
            <p:ph type="sldNum" sz="quarter" idx="5"/>
          </p:nvPr>
        </p:nvSpPr>
        <p:spPr/>
        <p:txBody>
          <a:bodyPr/>
          <a:lstStyle/>
          <a:p>
            <a:fld id="{5F2AF41C-9F30-405A-B3D3-866D2C1DF3EB}" type="slidenum">
              <a:rPr lang="en-GB" smtClean="0"/>
              <a:t>17</a:t>
            </a:fld>
            <a:endParaRPr lang="en-GB"/>
          </a:p>
        </p:txBody>
      </p:sp>
    </p:spTree>
    <p:extLst>
      <p:ext uri="{BB962C8B-B14F-4D97-AF65-F5344CB8AC3E}">
        <p14:creationId xmlns:p14="http://schemas.microsoft.com/office/powerpoint/2010/main" val="629946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Direction for teachers:</a:t>
            </a:r>
          </a:p>
          <a:p>
            <a:r>
              <a:rPr lang="en-GB" dirty="0">
                <a:cs typeface="Calibri"/>
              </a:rPr>
              <a:t>Highlight to pupils the importance of the Christian community coming together to worship God. </a:t>
            </a:r>
          </a:p>
          <a:p>
            <a:endParaRPr lang="en-GB" b="1" dirty="0"/>
          </a:p>
        </p:txBody>
      </p:sp>
      <p:sp>
        <p:nvSpPr>
          <p:cNvPr id="4" name="Slide Number Placeholder 3"/>
          <p:cNvSpPr>
            <a:spLocks noGrp="1"/>
          </p:cNvSpPr>
          <p:nvPr>
            <p:ph type="sldNum" sz="quarter" idx="5"/>
          </p:nvPr>
        </p:nvSpPr>
        <p:spPr/>
        <p:txBody>
          <a:bodyPr/>
          <a:lstStyle/>
          <a:p>
            <a:fld id="{5F2AF41C-9F30-405A-B3D3-866D2C1DF3EB}" type="slidenum">
              <a:rPr lang="en-GB" smtClean="0"/>
              <a:t>18</a:t>
            </a:fld>
            <a:endParaRPr lang="en-GB"/>
          </a:p>
        </p:txBody>
      </p:sp>
    </p:spTree>
    <p:extLst>
      <p:ext uri="{BB962C8B-B14F-4D97-AF65-F5344CB8AC3E}">
        <p14:creationId xmlns:p14="http://schemas.microsoft.com/office/powerpoint/2010/main" val="1262724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GB" dirty="0"/>
              <a:t>Answers will include reference to:</a:t>
            </a:r>
          </a:p>
          <a:p>
            <a:pPr marL="228600" indent="-228600">
              <a:buAutoNum type="arabicPeriod"/>
            </a:pPr>
            <a:r>
              <a:rPr lang="en-GB" dirty="0"/>
              <a:t>Any act that honours God or shows God’s worth.</a:t>
            </a:r>
          </a:p>
          <a:p>
            <a:pPr marL="228600" indent="-228600">
              <a:buAutoNum type="arabicPeriod"/>
            </a:pPr>
            <a:r>
              <a:rPr lang="en-GB" dirty="0"/>
              <a:t>It allows Christians to show their love for God and learn more about God together. (Other examples acceptable)</a:t>
            </a:r>
          </a:p>
          <a:p>
            <a:pPr marL="228600" indent="-228600">
              <a:buAutoNum type="arabicPeriod"/>
            </a:pPr>
            <a:r>
              <a:rPr lang="en-GB" dirty="0"/>
              <a:t>Liturgical worship.</a:t>
            </a:r>
          </a:p>
          <a:p>
            <a:pPr marL="228600" indent="-228600">
              <a:buAutoNum type="arabicPeriod"/>
            </a:pPr>
            <a:r>
              <a:rPr lang="en-GB" dirty="0"/>
              <a:t>The Bible and </a:t>
            </a:r>
            <a:r>
              <a:rPr lang="en-GB" i="1" dirty="0"/>
              <a:t>The Book of Common Prayer</a:t>
            </a:r>
            <a:r>
              <a:rPr lang="en-GB" dirty="0"/>
              <a:t>.</a:t>
            </a:r>
          </a:p>
          <a:p>
            <a:pPr marL="228600" indent="-228600">
              <a:buAutoNum type="arabicPeriod"/>
            </a:pPr>
            <a:r>
              <a:rPr lang="en-GB" dirty="0"/>
              <a:t>That the worship has a set form or pattern (from the word liturgy).</a:t>
            </a:r>
          </a:p>
          <a:p>
            <a:pPr marL="228600" indent="-228600">
              <a:buAutoNum type="arabicPeriod"/>
            </a:pPr>
            <a:r>
              <a:rPr lang="en-GB" dirty="0"/>
              <a:t>The Eucharist or Holy Communion, symbolising the Last Supper. </a:t>
            </a:r>
          </a:p>
          <a:p>
            <a:pPr marL="0" indent="0">
              <a:buNone/>
            </a:pPr>
            <a:endParaRPr lang="en-US" dirty="0"/>
          </a:p>
          <a:p>
            <a:r>
              <a:rPr lang="en-US" dirty="0">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a:t>
            </a:r>
            <a:r>
              <a:rPr lang="en-US" dirty="0"/>
              <a:t>2023 Dean</a:t>
            </a:r>
            <a:r>
              <a:rPr lang="en-US" baseline="0" dirty="0"/>
              <a:t> &amp; Chapter of Westminster </a:t>
            </a:r>
            <a:endParaRPr lang="en-US" dirty="0"/>
          </a:p>
          <a:p>
            <a:pPr marL="0" indent="0">
              <a:buNone/>
            </a:pPr>
            <a:endParaRPr lang="en-GB" dirty="0"/>
          </a:p>
          <a:p>
            <a:endParaRPr lang="en-GB" b="1" dirty="0"/>
          </a:p>
        </p:txBody>
      </p:sp>
      <p:sp>
        <p:nvSpPr>
          <p:cNvPr id="4" name="Slide Number Placeholder 3"/>
          <p:cNvSpPr>
            <a:spLocks noGrp="1"/>
          </p:cNvSpPr>
          <p:nvPr>
            <p:ph type="sldNum" sz="quarter" idx="5"/>
          </p:nvPr>
        </p:nvSpPr>
        <p:spPr/>
        <p:txBody>
          <a:bodyPr/>
          <a:lstStyle/>
          <a:p>
            <a:fld id="{5F2AF41C-9F30-405A-B3D3-866D2C1DF3EB}" type="slidenum">
              <a:rPr lang="en-GB" smtClean="0"/>
              <a:t>19</a:t>
            </a:fld>
            <a:endParaRPr lang="en-GB"/>
          </a:p>
        </p:txBody>
      </p:sp>
    </p:spTree>
    <p:extLst>
      <p:ext uri="{BB962C8B-B14F-4D97-AF65-F5344CB8AC3E}">
        <p14:creationId xmlns:p14="http://schemas.microsoft.com/office/powerpoint/2010/main" val="177431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1952322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GB" dirty="0"/>
              <a:t>You may want to use this as a practice GCSE evaluation question. </a:t>
            </a:r>
          </a:p>
          <a:p>
            <a:endParaRPr lang="en-US" dirty="0"/>
          </a:p>
          <a:p>
            <a:r>
              <a:rPr lang="en-US" dirty="0"/>
              <a:t>Image: </a:t>
            </a:r>
          </a:p>
          <a:p>
            <a:r>
              <a:rPr lang="en-US" dirty="0"/>
              <a:t>Photo by </a:t>
            </a:r>
            <a:r>
              <a:rPr lang="en-US" dirty="0" err="1"/>
              <a:t>Mishal</a:t>
            </a:r>
            <a:r>
              <a:rPr lang="en-US" dirty="0"/>
              <a:t> Ibrahim on </a:t>
            </a:r>
            <a:r>
              <a:rPr lang="en-US" dirty="0" err="1"/>
              <a:t>Unsplash</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1253053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 for teachers:</a:t>
            </a:r>
            <a:endParaRPr lang="en-US" dirty="0">
              <a:cs typeface="Calibri"/>
            </a:endParaRPr>
          </a:p>
          <a:p>
            <a:r>
              <a:rPr lang="en-US" dirty="0"/>
              <a:t>Explore the location of the Abbey through Google Maps. </a:t>
            </a:r>
            <a:endParaRPr lang="en-US" dirty="0">
              <a:cs typeface="Calibri"/>
            </a:endParaRPr>
          </a:p>
          <a:p>
            <a:r>
              <a:rPr lang="en-US" dirty="0">
                <a:cs typeface="Calibri"/>
              </a:rPr>
              <a:t>Notes for teachers:</a:t>
            </a:r>
            <a:endParaRPr lang="en-US" dirty="0"/>
          </a:p>
          <a:p>
            <a:r>
              <a:rPr lang="en-US" dirty="0">
                <a:cs typeface="Calibri"/>
              </a:rPr>
              <a:t>As a Royal Peculiar, Westminster Abbey is neither a parish church nor a cathedral. Instead it is directly accountable to the monarch. The Abbey was rebuilt in its Gothic style by Henry III in 1245AD. Westminster Abbey was a Catholic monastery until the reign on Henry VIII.</a:t>
            </a:r>
          </a:p>
          <a:p>
            <a:endParaRPr lang="en-US" dirty="0">
              <a:cs typeface="Calibri"/>
            </a:endParaRPr>
          </a:p>
          <a:p>
            <a:r>
              <a:rPr lang="en-US" dirty="0">
                <a:cs typeface="Calibri"/>
              </a:rPr>
              <a:t>Images:</a:t>
            </a:r>
            <a:r>
              <a:rPr lang="en-US" baseline="0" dirty="0">
                <a:cs typeface="Calibri"/>
              </a:rPr>
              <a:t> </a:t>
            </a:r>
          </a:p>
          <a:p>
            <a:r>
              <a:rPr lang="en-US" baseline="0" dirty="0">
                <a:cs typeface="Calibri"/>
              </a:rPr>
              <a:t>North Transept - ©</a:t>
            </a:r>
            <a:r>
              <a:rPr lang="en-US" dirty="0"/>
              <a:t>2023 Dean</a:t>
            </a:r>
            <a:r>
              <a:rPr lang="en-US" baseline="0" dirty="0"/>
              <a:t> &amp; Chapter of Westminster </a:t>
            </a:r>
            <a:r>
              <a:rPr lang="en-US" baseline="0" dirty="0">
                <a:cs typeface="Calibri"/>
              </a:rPr>
              <a:t> </a:t>
            </a:r>
          </a:p>
          <a:p>
            <a:r>
              <a:rPr lang="en-US" baseline="0" dirty="0">
                <a:cs typeface="Calibri"/>
              </a:rPr>
              <a:t>Henry VIII - Image by David Mark from </a:t>
            </a:r>
            <a:r>
              <a:rPr lang="en-US" baseline="0" dirty="0" err="1">
                <a:cs typeface="Calibri"/>
              </a:rPr>
              <a:t>Pixabay</a:t>
            </a:r>
            <a:endParaRPr lang="en-US" dirty="0">
              <a:cs typeface="Calibri"/>
            </a:endParaRPr>
          </a:p>
          <a:p>
            <a:r>
              <a:rPr lang="en-US" dirty="0">
                <a:cs typeface="Calibri"/>
              </a:rPr>
              <a:t>Elizabeth I - Image by </a:t>
            </a:r>
            <a:r>
              <a:rPr lang="en-US" dirty="0" err="1">
                <a:cs typeface="Calibri"/>
              </a:rPr>
              <a:t>WikiImages</a:t>
            </a:r>
            <a:r>
              <a:rPr lang="en-US" dirty="0">
                <a:cs typeface="Calibri"/>
              </a:rPr>
              <a:t> from </a:t>
            </a:r>
            <a:r>
              <a:rPr lang="en-US" dirty="0" err="1">
                <a:cs typeface="Calibri"/>
              </a:rPr>
              <a:t>Pixabay</a:t>
            </a:r>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3</a:t>
            </a:fld>
            <a:endParaRPr lang="en-US"/>
          </a:p>
        </p:txBody>
      </p:sp>
    </p:spTree>
    <p:extLst>
      <p:ext uri="{BB962C8B-B14F-4D97-AF65-F5344CB8AC3E}">
        <p14:creationId xmlns:p14="http://schemas.microsoft.com/office/powerpoint/2010/main" val="307136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Direction for teachers:</a:t>
            </a:r>
          </a:p>
          <a:p>
            <a:r>
              <a:rPr lang="en-GB" dirty="0">
                <a:cs typeface="Calibri"/>
              </a:rPr>
              <a:t>Pupils will discuss in pairs what they think worship/Christian worship is share these ideas with the class. Aim to arrive at an agreed class definition for worship. </a:t>
            </a:r>
          </a:p>
          <a:p>
            <a:endParaRPr lang="en-US" dirty="0"/>
          </a:p>
          <a:p>
            <a:r>
              <a:rPr lang="en-US" dirty="0"/>
              <a:t>Image: </a:t>
            </a:r>
          </a:p>
          <a:p>
            <a:r>
              <a:rPr lang="en-US" dirty="0"/>
              <a:t>Image by </a:t>
            </a:r>
            <a:r>
              <a:rPr lang="en-US" dirty="0" err="1"/>
              <a:t>astize</a:t>
            </a:r>
            <a:r>
              <a:rPr lang="en-US" dirty="0"/>
              <a:t> from </a:t>
            </a:r>
            <a:r>
              <a:rPr lang="en-US" dirty="0" err="1"/>
              <a:t>Pixabay</a:t>
            </a:r>
            <a:endParaRPr lang="en-GB" dirty="0"/>
          </a:p>
        </p:txBody>
      </p:sp>
      <p:sp>
        <p:nvSpPr>
          <p:cNvPr id="4" name="Slide Number Placeholder 3"/>
          <p:cNvSpPr>
            <a:spLocks noGrp="1"/>
          </p:cNvSpPr>
          <p:nvPr>
            <p:ph type="sldNum" sz="quarter" idx="5"/>
          </p:nvPr>
        </p:nvSpPr>
        <p:spPr/>
        <p:txBody>
          <a:bodyPr/>
          <a:lstStyle/>
          <a:p>
            <a:fld id="{5F2AF41C-9F30-405A-B3D3-866D2C1DF3EB}" type="slidenum">
              <a:rPr lang="en-GB" smtClean="0"/>
              <a:t>4</a:t>
            </a:fld>
            <a:endParaRPr lang="en-GB"/>
          </a:p>
        </p:txBody>
      </p:sp>
    </p:spTree>
    <p:extLst>
      <p:ext uri="{BB962C8B-B14F-4D97-AF65-F5344CB8AC3E}">
        <p14:creationId xmlns:p14="http://schemas.microsoft.com/office/powerpoint/2010/main" val="1758792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Gather a list of examples on the board. You will refer back to these in a future activity where pupils consider what is public worship and what is private. </a:t>
            </a:r>
          </a:p>
          <a:p>
            <a:endParaRPr lang="en-US" dirty="0">
              <a:cs typeface="Calibri"/>
            </a:endParaRPr>
          </a:p>
          <a:p>
            <a:r>
              <a:rPr lang="en-US" dirty="0">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Eucharist –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Choristers –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a:p>
            <a:r>
              <a:rPr lang="en-US" b="0" dirty="0">
                <a:cs typeface="Calibri"/>
              </a:rPr>
              <a:t>Congregation – </a:t>
            </a:r>
            <a:r>
              <a:rPr lang="en-US" b="0" baseline="0" dirty="0">
                <a:cs typeface="Calibri"/>
              </a:rPr>
              <a:t>©</a:t>
            </a:r>
            <a:r>
              <a:rPr lang="en-US" dirty="0"/>
              <a:t>2023 Dean</a:t>
            </a:r>
            <a:r>
              <a:rPr lang="en-US" baseline="0" dirty="0"/>
              <a:t> &amp; Chapter of Westminster </a:t>
            </a:r>
            <a:endParaRPr lang="en-US" b="1" dirty="0">
              <a:cs typeface="Calibri"/>
            </a:endParaRPr>
          </a:p>
          <a:p>
            <a:r>
              <a:rPr lang="en-US" dirty="0">
                <a:cs typeface="Calibri"/>
              </a:rPr>
              <a:t>People worshipping – Image by </a:t>
            </a:r>
            <a:r>
              <a:rPr lang="en-US" dirty="0" err="1">
                <a:cs typeface="Calibri"/>
              </a:rPr>
              <a:t>StockSnap</a:t>
            </a:r>
            <a:r>
              <a:rPr lang="en-US" dirty="0">
                <a:cs typeface="Calibri"/>
              </a:rPr>
              <a:t> from </a:t>
            </a:r>
            <a:r>
              <a:rPr lang="en-US" dirty="0" err="1">
                <a:cs typeface="Calibri"/>
              </a:rPr>
              <a:t>Pixabay</a:t>
            </a:r>
            <a:endParaRPr lang="en-US" dirty="0">
              <a:cs typeface="Calibri"/>
            </a:endParaRPr>
          </a:p>
          <a:p>
            <a:r>
              <a:rPr lang="en-US" dirty="0">
                <a:cs typeface="Calibri"/>
              </a:rPr>
              <a:t>Person</a:t>
            </a:r>
            <a:r>
              <a:rPr lang="en-US" baseline="0" dirty="0">
                <a:cs typeface="Calibri"/>
              </a:rPr>
              <a:t>al prayer - Photo by </a:t>
            </a:r>
            <a:r>
              <a:rPr lang="en-US" baseline="0" dirty="0" err="1">
                <a:cs typeface="Calibri"/>
              </a:rPr>
              <a:t>Naassom</a:t>
            </a:r>
            <a:r>
              <a:rPr lang="en-US" baseline="0" dirty="0">
                <a:cs typeface="Calibri"/>
              </a:rPr>
              <a:t> </a:t>
            </a:r>
            <a:r>
              <a:rPr lang="en-US" baseline="0" dirty="0" err="1">
                <a:cs typeface="Calibri"/>
              </a:rPr>
              <a:t>Azevedo</a:t>
            </a:r>
            <a:r>
              <a:rPr lang="en-US" baseline="0" dirty="0">
                <a:cs typeface="Calibri"/>
              </a:rPr>
              <a:t> on </a:t>
            </a:r>
            <a:r>
              <a:rPr lang="en-US" baseline="0" dirty="0" err="1">
                <a:cs typeface="Calibri"/>
              </a:rPr>
              <a:t>Unsplash</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5</a:t>
            </a:fld>
            <a:endParaRPr lang="en-US"/>
          </a:p>
        </p:txBody>
      </p:sp>
    </p:spTree>
    <p:extLst>
      <p:ext uri="{BB962C8B-B14F-4D97-AF65-F5344CB8AC3E}">
        <p14:creationId xmlns:p14="http://schemas.microsoft.com/office/powerpoint/2010/main" val="342687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Norman Abbey and Palace –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Benedictine monks pictured</a:t>
            </a:r>
            <a:r>
              <a:rPr lang="en-US" baseline="0" dirty="0">
                <a:cs typeface="Calibri"/>
              </a:rPr>
              <a:t> in Litlyngton Missal - ©</a:t>
            </a:r>
            <a:r>
              <a:rPr lang="en-US" dirty="0"/>
              <a:t>2023 Dean</a:t>
            </a:r>
            <a:r>
              <a:rPr lang="en-US" baseline="0" dirty="0"/>
              <a:t> &amp; Chapter of Westminster </a:t>
            </a:r>
            <a:r>
              <a:rPr lang="en-US" baseline="0" dirty="0">
                <a:cs typeface="Calibri"/>
              </a:rPr>
              <a:t> </a:t>
            </a:r>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6</a:t>
            </a:fld>
            <a:endParaRPr lang="en-US"/>
          </a:p>
        </p:txBody>
      </p:sp>
    </p:spTree>
    <p:extLst>
      <p:ext uri="{BB962C8B-B14F-4D97-AF65-F5344CB8AC3E}">
        <p14:creationId xmlns:p14="http://schemas.microsoft.com/office/powerpoint/2010/main" val="1031023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dirty="0"/>
              <a:t>The film introduces us to the worship at Westminster Abbey from the past to the present.</a:t>
            </a:r>
            <a:endParaRPr lang="zh-TW" altLang="en-US" dirty="0"/>
          </a:p>
          <a:p>
            <a:endParaRPr lang="en-US" dirty="0">
              <a:ea typeface="Calibri"/>
              <a:cs typeface="Calibri"/>
            </a:endParaRPr>
          </a:p>
          <a:p>
            <a:r>
              <a:rPr lang="en-US" dirty="0">
                <a:ea typeface="Calibri"/>
                <a:cs typeface="Calibri"/>
              </a:rPr>
              <a:t>Video:</a:t>
            </a:r>
            <a:endParaRPr lang="en-US" altLang="zh-TW" dirty="0">
              <a:ea typeface="Calibri"/>
              <a:cs typeface="Calibri"/>
            </a:endParaRPr>
          </a:p>
          <a:p>
            <a:r>
              <a:rPr lang="en-US" dirty="0"/>
              <a:t>©Dean &amp; Chapter of Westminster  </a:t>
            </a:r>
            <a:endParaRPr lang="en-US" dirty="0">
              <a:ea typeface="Calibri"/>
              <a:cs typeface="Calibri"/>
            </a:endParaRPr>
          </a:p>
          <a:p>
            <a:endParaRPr lang="en-US" dirty="0">
              <a:ea typeface="Calibri"/>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2290950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for teachers:</a:t>
            </a:r>
          </a:p>
          <a:p>
            <a:r>
              <a:rPr lang="en-US" dirty="0"/>
              <a:t>Should you require, further information on Westminster Abbey services can be found at </a:t>
            </a:r>
            <a:r>
              <a:rPr lang="en-US" dirty="0">
                <a:hlinkClick r:id="rId3"/>
              </a:rPr>
              <a:t>https://www.westminster-abbey.org/worship-music/services-times</a:t>
            </a:r>
            <a:r>
              <a:rPr lang="en-US" dirty="0"/>
              <a:t>. These include special services at Advent and Christmas, Holy Week and Easter, and Edwardtide.</a:t>
            </a:r>
            <a:endParaRPr lang="en-US" dirty="0">
              <a:cs typeface="Calibri"/>
            </a:endParaRPr>
          </a:p>
          <a:p>
            <a:endParaRPr lang="en-US" dirty="0"/>
          </a:p>
          <a:p>
            <a:r>
              <a:rPr lang="en-US" dirty="0"/>
              <a:t>Image:</a:t>
            </a:r>
          </a:p>
          <a:p>
            <a:r>
              <a:rPr lang="en-US" baseline="0" dirty="0">
                <a:cs typeface="Calibri"/>
              </a:rPr>
              <a:t>©</a:t>
            </a:r>
            <a:r>
              <a:rPr lang="en-US" dirty="0"/>
              <a:t>2023 Dean</a:t>
            </a:r>
            <a:r>
              <a:rPr lang="en-US" baseline="0" dirty="0"/>
              <a:t> &amp; Chapter of Westminster </a:t>
            </a:r>
            <a:r>
              <a:rPr lang="en-US" baseline="0" dirty="0">
                <a:cs typeface="Calibri"/>
              </a:rPr>
              <a:t> </a:t>
            </a:r>
          </a:p>
          <a:p>
            <a:endParaRPr lang="en-US" dirty="0"/>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8</a:t>
            </a:fld>
            <a:endParaRPr lang="en-US"/>
          </a:p>
        </p:txBody>
      </p:sp>
    </p:spTree>
    <p:extLst>
      <p:ext uri="{BB962C8B-B14F-4D97-AF65-F5344CB8AC3E}">
        <p14:creationId xmlns:p14="http://schemas.microsoft.com/office/powerpoint/2010/main" val="2539437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Direction to teachers:</a:t>
            </a:r>
          </a:p>
          <a:p>
            <a:r>
              <a:rPr lang="en-GB" dirty="0">
                <a:cs typeface="Calibri"/>
              </a:rPr>
              <a:t>Refer pupils back to the list of examples of worship you collected on the board earlier (slide 5). Pupils can identify the examples as a class (write public or private next to each example), alternatively ask them to create a table and put each example in the correct column. </a:t>
            </a:r>
            <a:endParaRPr lang="en-GB" dirty="0">
              <a:ea typeface="Calibri"/>
              <a:cs typeface="Calibri"/>
            </a:endParaRPr>
          </a:p>
          <a:p>
            <a:endParaRPr lang="en-GB" dirty="0">
              <a:cs typeface="Calibri"/>
            </a:endParaRPr>
          </a:p>
          <a:p>
            <a:r>
              <a:rPr lang="en-GB" dirty="0"/>
              <a:t>Notes for teachers:</a:t>
            </a:r>
            <a:endParaRPr lang="en-GB" dirty="0">
              <a:cs typeface="Calibri"/>
            </a:endParaRPr>
          </a:p>
          <a:p>
            <a:r>
              <a:rPr lang="en-GB" dirty="0"/>
              <a:t>The number of people attending Church of England Services has dropped in recent years to 2% of the population. </a:t>
            </a:r>
            <a:endParaRPr lang="en-GB" dirty="0">
              <a:cs typeface="Calibri"/>
            </a:endParaRPr>
          </a:p>
          <a:p>
            <a:r>
              <a:rPr lang="en-GB" dirty="0"/>
              <a:t>Details of the Church Statistics report can be found here: </a:t>
            </a:r>
            <a:r>
              <a:rPr lang="en-GB" dirty="0">
                <a:hlinkClick r:id="rId3"/>
              </a:rPr>
              <a:t>https://faithsurvey.co.uk/uk-christianity.html</a:t>
            </a:r>
            <a:endParaRPr lang="en-GB" dirty="0"/>
          </a:p>
          <a:p>
            <a:r>
              <a:rPr lang="en-GB" dirty="0"/>
              <a:t>Further statistics can be found on </a:t>
            </a:r>
            <a:r>
              <a:rPr lang="en-GB" dirty="0">
                <a:hlinkClick r:id="rId4"/>
              </a:rPr>
              <a:t>https://humanism.org.uk/campaigns/religion-and-belief-some-surveys-and-statistics/</a:t>
            </a:r>
            <a:endParaRPr lang="en-GB" dirty="0"/>
          </a:p>
          <a:p>
            <a:r>
              <a:rPr lang="en-GB" dirty="0"/>
              <a:t>“</a:t>
            </a:r>
            <a:r>
              <a:rPr lang="en-GB" sz="1200" b="0" i="0" kern="1200" dirty="0">
                <a:solidFill>
                  <a:schemeClr val="tx1"/>
                </a:solidFill>
                <a:effectLst/>
                <a:latin typeface="+mn-lt"/>
                <a:ea typeface="+mn-ea"/>
                <a:cs typeface="+mn-cs"/>
              </a:rPr>
              <a:t>The </a:t>
            </a:r>
            <a:r>
              <a:rPr lang="en-GB" sz="1200" b="0" i="0" u="none" strike="noStrike" kern="1200" dirty="0">
                <a:solidFill>
                  <a:schemeClr val="tx1"/>
                </a:solidFill>
                <a:effectLst/>
                <a:latin typeface="+mn-lt"/>
                <a:ea typeface="+mn-ea"/>
                <a:cs typeface="+mn-cs"/>
                <a:hlinkClick r:id="rId5"/>
              </a:rPr>
              <a:t>2014 British Social Attitudes Survey</a:t>
            </a:r>
            <a:r>
              <a:rPr lang="en-GB" sz="1200" b="0" i="0" kern="1200" dirty="0">
                <a:solidFill>
                  <a:schemeClr val="tx1"/>
                </a:solidFill>
                <a:effectLst/>
                <a:latin typeface="+mn-lt"/>
                <a:ea typeface="+mn-ea"/>
                <a:cs typeface="+mn-cs"/>
              </a:rPr>
              <a:t> found that 58.4% of the population never attend religious services while only 13.1% of people report going to a religious service once a week or more. Of the 16% of people who define as belonging to the Church of England, 51.9% never attend services and in fact only 10.7% of people who identify with the Church of England report attending church at least weekly. More generally, the 2014 BSA Survey discovered that 58.3% of people who were brought up in a religion never attend services, and only 12.8% do so on a weekly basis.”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Congregation - </a:t>
            </a:r>
            <a:r>
              <a:rPr lang="en-US" baseline="0" dirty="0">
                <a:cs typeface="Calibri"/>
              </a:rPr>
              <a:t>©</a:t>
            </a:r>
            <a:r>
              <a:rPr lang="en-US" dirty="0"/>
              <a:t>2023 Dean</a:t>
            </a:r>
            <a:r>
              <a:rPr lang="en-US" baseline="0" dirty="0"/>
              <a:t> &amp; Chapter of Westminster </a:t>
            </a:r>
            <a:r>
              <a:rPr lang="en-US" baseline="0" dirty="0">
                <a:cs typeface="Calibri"/>
              </a:rPr>
              <a:t> </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Private prayer</a:t>
            </a:r>
            <a:r>
              <a:rPr lang="en-US" sz="1200" b="0" i="0" kern="1200" baseline="0" dirty="0">
                <a:solidFill>
                  <a:schemeClr val="tx1"/>
                </a:solidFill>
                <a:effectLst/>
                <a:latin typeface="+mn-lt"/>
                <a:ea typeface="+mn-ea"/>
                <a:cs typeface="+mn-cs"/>
              </a:rPr>
              <a:t> - Photo by </a:t>
            </a:r>
            <a:r>
              <a:rPr lang="en-US" sz="1200" b="0" i="0" kern="1200" baseline="0" dirty="0" err="1">
                <a:solidFill>
                  <a:schemeClr val="tx1"/>
                </a:solidFill>
                <a:effectLst/>
                <a:latin typeface="+mn-lt"/>
                <a:ea typeface="+mn-ea"/>
                <a:cs typeface="+mn-cs"/>
              </a:rPr>
              <a:t>Naassom</a:t>
            </a:r>
            <a:r>
              <a:rPr lang="en-US" sz="1200" b="0" i="0" kern="1200" baseline="0" dirty="0">
                <a:solidFill>
                  <a:schemeClr val="tx1"/>
                </a:solidFill>
                <a:effectLst/>
                <a:latin typeface="+mn-lt"/>
                <a:ea typeface="+mn-ea"/>
                <a:cs typeface="+mn-cs"/>
              </a:rPr>
              <a:t> Azevedo on </a:t>
            </a:r>
            <a:r>
              <a:rPr lang="en-US" sz="1200" b="0" i="0" kern="1200" baseline="0" dirty="0" err="1">
                <a:solidFill>
                  <a:schemeClr val="tx1"/>
                </a:solidFill>
                <a:effectLst/>
                <a:latin typeface="+mn-lt"/>
                <a:ea typeface="+mn-ea"/>
                <a:cs typeface="+mn-cs"/>
              </a:rPr>
              <a:t>Unsplash</a:t>
            </a:r>
            <a:endParaRPr lang="en-GB" sz="1200" b="0" i="0" kern="1200" dirty="0">
              <a:solidFill>
                <a:schemeClr val="tx1"/>
              </a:solidFill>
              <a:effectLst/>
              <a:latin typeface="+mn-lt"/>
              <a:cs typeface="Calibri"/>
            </a:endParaRPr>
          </a:p>
          <a:p>
            <a:endParaRPr lang="en-GB" dirty="0"/>
          </a:p>
        </p:txBody>
      </p:sp>
      <p:sp>
        <p:nvSpPr>
          <p:cNvPr id="4" name="Slide Number Placeholder 3"/>
          <p:cNvSpPr>
            <a:spLocks noGrp="1"/>
          </p:cNvSpPr>
          <p:nvPr>
            <p:ph type="sldNum" sz="quarter" idx="5"/>
          </p:nvPr>
        </p:nvSpPr>
        <p:spPr/>
        <p:txBody>
          <a:bodyPr/>
          <a:lstStyle/>
          <a:p>
            <a:fld id="{5F2AF41C-9F30-405A-B3D3-866D2C1DF3EB}" type="slidenum">
              <a:rPr lang="en-GB" smtClean="0"/>
              <a:t>9</a:t>
            </a:fld>
            <a:endParaRPr lang="en-GB"/>
          </a:p>
        </p:txBody>
      </p:sp>
    </p:spTree>
    <p:extLst>
      <p:ext uri="{BB962C8B-B14F-4D97-AF65-F5344CB8AC3E}">
        <p14:creationId xmlns:p14="http://schemas.microsoft.com/office/powerpoint/2010/main" val="18391351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978082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798D57F-91D0-422A-878C-9D366433288B}" type="datetimeFigureOut">
              <a:rPr lang="en-GB" smtClean="0"/>
              <a:t>19/06/2023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F40877B-2650-4135-9D2E-37E881A0E02F}" type="slidenum">
              <a:rPr lang="en-GB" smtClean="0"/>
              <a:t>‹#›</a:t>
            </a:fld>
            <a:endParaRPr lang="en-GB"/>
          </a:p>
        </p:txBody>
      </p:sp>
    </p:spTree>
    <p:extLst>
      <p:ext uri="{BB962C8B-B14F-4D97-AF65-F5344CB8AC3E}">
        <p14:creationId xmlns:p14="http://schemas.microsoft.com/office/powerpoint/2010/main" val="37002795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798D57F-91D0-422A-878C-9D366433288B}" type="datetimeFigureOut">
              <a:rPr lang="en-GB" smtClean="0"/>
              <a:t>19/06/2023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F40877B-2650-4135-9D2E-37E881A0E02F}" type="slidenum">
              <a:rPr lang="en-GB" smtClean="0"/>
              <a:t>‹#›</a:t>
            </a:fld>
            <a:endParaRPr lang="en-GB"/>
          </a:p>
        </p:txBody>
      </p:sp>
    </p:spTree>
    <p:extLst>
      <p:ext uri="{BB962C8B-B14F-4D97-AF65-F5344CB8AC3E}">
        <p14:creationId xmlns:p14="http://schemas.microsoft.com/office/powerpoint/2010/main" val="3308669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798D57F-91D0-422A-878C-9D366433288B}" type="datetimeFigureOut">
              <a:rPr lang="en-GB" smtClean="0"/>
              <a:t>19/06/2023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F40877B-2650-4135-9D2E-37E881A0E02F}" type="slidenum">
              <a:rPr lang="en-GB" smtClean="0"/>
              <a:t>‹#›</a:t>
            </a:fld>
            <a:endParaRPr lang="en-GB"/>
          </a:p>
        </p:txBody>
      </p:sp>
    </p:spTree>
    <p:extLst>
      <p:ext uri="{BB962C8B-B14F-4D97-AF65-F5344CB8AC3E}">
        <p14:creationId xmlns:p14="http://schemas.microsoft.com/office/powerpoint/2010/main" val="2364526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dirty="0"/>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80" r:id="rId16"/>
    <p:sldLayoutId id="2147483681" r:id="rId17"/>
    <p:sldLayoutId id="2147483684" r:id="rId18"/>
    <p:sldLayoutId id="2147483685" r:id="rId19"/>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l1wHyMR_SCA" TargetMode="External"/><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goo.gl/maps/6cajcLW6u2PUPRmG7"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https://www.youtube.com/embed/0rw5H10N54k?feature=oembed" TargetMode="Externa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9" name="Title 1">
            <a:extLst>
              <a:ext uri="{FF2B5EF4-FFF2-40B4-BE49-F238E27FC236}">
                <a16:creationId xmlns:a16="http://schemas.microsoft.com/office/drawing/2014/main" id="{67291C8C-ED9E-4751-A1A9-74DAE54EFDCA}"/>
              </a:ext>
            </a:extLst>
          </p:cNvPr>
          <p:cNvSpPr txBox="1">
            <a:spLocks/>
          </p:cNvSpPr>
          <p:nvPr/>
        </p:nvSpPr>
        <p:spPr>
          <a:xfrm>
            <a:off x="521119" y="1610900"/>
            <a:ext cx="4508079" cy="606164"/>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cs typeface="Calibri Light"/>
              </a:rPr>
              <a:t>Worship in Christianity</a:t>
            </a:r>
            <a:endParaRPr lang="en-GB" dirty="0">
              <a:solidFill>
                <a:schemeClr val="bg1"/>
              </a:solidFill>
            </a:endParaRPr>
          </a:p>
        </p:txBody>
      </p:sp>
      <p:sp>
        <p:nvSpPr>
          <p:cNvPr id="11"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Tree>
    <p:extLst>
      <p:ext uri="{BB962C8B-B14F-4D97-AF65-F5344CB8AC3E}">
        <p14:creationId xmlns:p14="http://schemas.microsoft.com/office/powerpoint/2010/main" val="29461191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2BAB6-66F0-43C9-9162-9291715E9CC4}"/>
              </a:ext>
            </a:extLst>
          </p:cNvPr>
          <p:cNvSpPr>
            <a:spLocks noGrp="1"/>
          </p:cNvSpPr>
          <p:nvPr>
            <p:ph type="title"/>
          </p:nvPr>
        </p:nvSpPr>
        <p:spPr>
          <a:xfrm>
            <a:off x="382773" y="975689"/>
            <a:ext cx="8291801" cy="847793"/>
          </a:xfrm>
        </p:spPr>
        <p:txBody>
          <a:bodyPr anchor="b">
            <a:noAutofit/>
          </a:bodyPr>
          <a:lstStyle/>
          <a:p>
            <a:r>
              <a:rPr lang="en-GB" dirty="0"/>
              <a:t>Where does worship in Westminster Abbey take place?</a:t>
            </a:r>
          </a:p>
        </p:txBody>
      </p:sp>
      <p:sp>
        <p:nvSpPr>
          <p:cNvPr id="3" name="Content Placeholder 2">
            <a:extLst>
              <a:ext uri="{FF2B5EF4-FFF2-40B4-BE49-F238E27FC236}">
                <a16:creationId xmlns:a16="http://schemas.microsoft.com/office/drawing/2014/main" id="{CE0A04B3-2FE9-459D-BD70-3C57F345733C}"/>
              </a:ext>
            </a:extLst>
          </p:cNvPr>
          <p:cNvSpPr>
            <a:spLocks noGrp="1"/>
          </p:cNvSpPr>
          <p:nvPr>
            <p:ph idx="1"/>
          </p:nvPr>
        </p:nvSpPr>
        <p:spPr>
          <a:xfrm>
            <a:off x="3957989" y="2401437"/>
            <a:ext cx="4716585" cy="4084424"/>
          </a:xfrm>
        </p:spPr>
        <p:txBody>
          <a:bodyPr>
            <a:normAutofit/>
          </a:bodyPr>
          <a:lstStyle/>
          <a:p>
            <a:r>
              <a:rPr lang="en-GB" dirty="0"/>
              <a:t>Main services take place in front of the High Altar in the Sanctuary at Westminster Abbey. </a:t>
            </a:r>
          </a:p>
          <a:p>
            <a:r>
              <a:rPr lang="en-GB" dirty="0"/>
              <a:t>The Abbey Choir sings their part in services from the Quire and the congregation will sit in the Nave. They may also sit in the North and South Transepts.</a:t>
            </a:r>
            <a:endParaRPr lang="en-GB" dirty="0">
              <a:cs typeface="Calibri"/>
            </a:endParaRPr>
          </a:p>
          <a:p>
            <a:r>
              <a:rPr lang="en-GB" dirty="0"/>
              <a:t>Daily Holy Communion and other services take place at each of the different chapels that exist within the Abbey, at the Shrine of Edward the Confessor, and in the Nave itself.</a:t>
            </a:r>
            <a:endParaRPr lang="en-GB" dirty="0">
              <a:cs typeface="Calibri"/>
            </a:endParaRPr>
          </a:p>
          <a:p>
            <a:r>
              <a:rPr lang="en-GB" dirty="0"/>
              <a:t>Which services are taking place at Westminster Abbey today? As a class find out and mark each service in the correct location on the plan of the Abbey.</a:t>
            </a:r>
            <a:endParaRPr lang="en-GB" dirty="0">
              <a:cs typeface="Calibri" panose="020F0502020204030204"/>
            </a:endParaRPr>
          </a:p>
          <a:p>
            <a:endParaRPr lang="en-GB" sz="1500" dirty="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1984692"/>
            <a:ext cx="3510912" cy="4501169"/>
          </a:xfrm>
          <a:prstGeom prst="rect">
            <a:avLst/>
          </a:prstGeom>
        </p:spPr>
      </p:pic>
    </p:spTree>
    <p:extLst>
      <p:ext uri="{BB962C8B-B14F-4D97-AF65-F5344CB8AC3E}">
        <p14:creationId xmlns:p14="http://schemas.microsoft.com/office/powerpoint/2010/main" val="3853059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49AA0-07BA-4564-A69E-2059137F2B6D}"/>
              </a:ext>
            </a:extLst>
          </p:cNvPr>
          <p:cNvSpPr>
            <a:spLocks noGrp="1"/>
          </p:cNvSpPr>
          <p:nvPr>
            <p:ph type="title"/>
          </p:nvPr>
        </p:nvSpPr>
        <p:spPr>
          <a:xfrm>
            <a:off x="453233" y="978418"/>
            <a:ext cx="8371790" cy="994172"/>
          </a:xfrm>
        </p:spPr>
        <p:txBody>
          <a:bodyPr/>
          <a:lstStyle/>
          <a:p>
            <a:r>
              <a:rPr lang="en-GB" dirty="0">
                <a:cs typeface="Calibri Light"/>
              </a:rPr>
              <a:t>Which services are taking place at Westminster Abbey today?</a:t>
            </a:r>
          </a:p>
        </p:txBody>
      </p:sp>
      <p:sp>
        <p:nvSpPr>
          <p:cNvPr id="3" name="Content Placeholder 2">
            <a:extLst>
              <a:ext uri="{FF2B5EF4-FFF2-40B4-BE49-F238E27FC236}">
                <a16:creationId xmlns:a16="http://schemas.microsoft.com/office/drawing/2014/main" id="{D0FA0974-2045-48F2-99FD-3832A0C3C2A0}"/>
              </a:ext>
            </a:extLst>
          </p:cNvPr>
          <p:cNvSpPr>
            <a:spLocks noGrp="1"/>
          </p:cNvSpPr>
          <p:nvPr>
            <p:ph sz="half" idx="1"/>
          </p:nvPr>
        </p:nvSpPr>
        <p:spPr>
          <a:xfrm>
            <a:off x="357539" y="2457720"/>
            <a:ext cx="4232477" cy="2549129"/>
          </a:xfrm>
        </p:spPr>
        <p:txBody>
          <a:bodyPr vert="horz" lIns="68580" tIns="34290" rIns="68580" bIns="34290" rtlCol="0" anchor="t">
            <a:noAutofit/>
          </a:bodyPr>
          <a:lstStyle/>
          <a:p>
            <a:r>
              <a:rPr lang="en-GB" sz="1800" dirty="0">
                <a:cs typeface="Calibri"/>
              </a:rPr>
              <a:t>7.30am: Morning Prayer (said) </a:t>
            </a:r>
            <a:endParaRPr lang="en-US" sz="1800" dirty="0">
              <a:cs typeface="Calibri"/>
            </a:endParaRPr>
          </a:p>
          <a:p>
            <a:r>
              <a:rPr lang="en-GB" sz="1800" dirty="0">
                <a:cs typeface="Calibri"/>
              </a:rPr>
              <a:t>in St Faith's Chapel</a:t>
            </a:r>
            <a:endParaRPr lang="en-US" sz="1800" dirty="0">
              <a:cs typeface="Calibri"/>
            </a:endParaRPr>
          </a:p>
          <a:p>
            <a:r>
              <a:rPr lang="en-GB" sz="1800" dirty="0">
                <a:cs typeface="Calibri"/>
              </a:rPr>
              <a:t>8.00am: Holy Communion (said)</a:t>
            </a:r>
          </a:p>
          <a:p>
            <a:r>
              <a:rPr lang="en-GB" sz="1800" dirty="0">
                <a:cs typeface="Calibri"/>
              </a:rPr>
              <a:t>in the Edward Shrine</a:t>
            </a:r>
            <a:endParaRPr lang="en-GB" sz="1800" dirty="0"/>
          </a:p>
          <a:p>
            <a:r>
              <a:rPr lang="en-GB" sz="1800" dirty="0">
                <a:cs typeface="Calibri"/>
              </a:rPr>
              <a:t>12.30pm: Holy Communion (said)</a:t>
            </a:r>
          </a:p>
          <a:p>
            <a:r>
              <a:rPr lang="en-GB" sz="1800" dirty="0">
                <a:cs typeface="Calibri"/>
              </a:rPr>
              <a:t>in the Nave</a:t>
            </a:r>
            <a:endParaRPr lang="en-GB" sz="1800" dirty="0"/>
          </a:p>
          <a:p>
            <a:r>
              <a:rPr lang="en-GB" sz="1800" dirty="0">
                <a:cs typeface="Calibri"/>
              </a:rPr>
              <a:t>5.00pm: Evensong (sung by choristers)</a:t>
            </a:r>
          </a:p>
          <a:p>
            <a:r>
              <a:rPr lang="en-GB" sz="1800" dirty="0">
                <a:cs typeface="Calibri"/>
              </a:rPr>
              <a:t>in the Quire</a:t>
            </a:r>
            <a:endParaRPr lang="en-GB" sz="1800" dirty="0"/>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639128" y="2482802"/>
            <a:ext cx="4167720" cy="2780465"/>
          </a:xfrm>
          <a:prstGeom prst="rect">
            <a:avLst/>
          </a:prstGeom>
        </p:spPr>
      </p:pic>
      <p:sp>
        <p:nvSpPr>
          <p:cNvPr id="8" name="TextBox 7"/>
          <p:cNvSpPr txBox="1"/>
          <p:nvPr/>
        </p:nvSpPr>
        <p:spPr>
          <a:xfrm>
            <a:off x="4865618" y="5263267"/>
            <a:ext cx="4136065" cy="307777"/>
          </a:xfrm>
          <a:prstGeom prst="rect">
            <a:avLst/>
          </a:prstGeom>
          <a:noFill/>
        </p:spPr>
        <p:txBody>
          <a:bodyPr wrap="square" rtlCol="0">
            <a:spAutoFit/>
          </a:bodyPr>
          <a:lstStyle/>
          <a:p>
            <a:r>
              <a:rPr lang="en-US" sz="1400" dirty="0"/>
              <a:t>Example of special order of service</a:t>
            </a:r>
            <a:endParaRPr lang="en-GB" sz="1400" dirty="0"/>
          </a:p>
        </p:txBody>
      </p:sp>
      <p:sp>
        <p:nvSpPr>
          <p:cNvPr id="4" name="TextBox 3"/>
          <p:cNvSpPr txBox="1"/>
          <p:nvPr/>
        </p:nvSpPr>
        <p:spPr>
          <a:xfrm>
            <a:off x="263646" y="6078422"/>
            <a:ext cx="3448916" cy="369332"/>
          </a:xfrm>
          <a:prstGeom prst="rect">
            <a:avLst/>
          </a:prstGeom>
          <a:noFill/>
        </p:spPr>
        <p:txBody>
          <a:bodyPr wrap="square" rtlCol="0">
            <a:spAutoFit/>
          </a:bodyPr>
          <a:lstStyle/>
          <a:p>
            <a:r>
              <a:rPr lang="en-US" dirty="0"/>
              <a:t>This is a weekday example</a:t>
            </a:r>
            <a:r>
              <a:rPr lang="en-US" sz="1400" dirty="0"/>
              <a:t>.</a:t>
            </a:r>
            <a:endParaRPr lang="en-GB" sz="1400" dirty="0"/>
          </a:p>
        </p:txBody>
      </p:sp>
    </p:spTree>
    <p:extLst>
      <p:ext uri="{BB962C8B-B14F-4D97-AF65-F5344CB8AC3E}">
        <p14:creationId xmlns:p14="http://schemas.microsoft.com/office/powerpoint/2010/main" val="3261324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2A683E9-6050-4002-B82B-0D69E071F6AF}"/>
              </a:ext>
            </a:extLst>
          </p:cNvPr>
          <p:cNvSpPr>
            <a:spLocks noGrp="1"/>
          </p:cNvSpPr>
          <p:nvPr>
            <p:ph type="title"/>
          </p:nvPr>
        </p:nvSpPr>
        <p:spPr>
          <a:xfrm>
            <a:off x="263646" y="1453267"/>
            <a:ext cx="1848736" cy="4059690"/>
          </a:xfrm>
        </p:spPr>
        <p:txBody>
          <a:bodyPr vert="horz" lIns="68580" tIns="34290" rIns="68580" bIns="34290" rtlCol="0" anchor="ctr">
            <a:normAutofit/>
          </a:bodyPr>
          <a:lstStyle/>
          <a:p>
            <a:r>
              <a:rPr lang="en-US" kern="1200" dirty="0">
                <a:solidFill>
                  <a:schemeClr val="tx1"/>
                </a:solidFill>
                <a:latin typeface="+mj-lt"/>
                <a:ea typeface="+mj-ea"/>
                <a:cs typeface="+mj-cs"/>
              </a:rPr>
              <a:t>Keywords </a:t>
            </a:r>
          </a:p>
        </p:txBody>
      </p:sp>
      <p:sp>
        <p:nvSpPr>
          <p:cNvPr id="3" name="Content Placeholder 2">
            <a:extLst>
              <a:ext uri="{FF2B5EF4-FFF2-40B4-BE49-F238E27FC236}">
                <a16:creationId xmlns:a16="http://schemas.microsoft.com/office/drawing/2014/main" id="{2A6D7774-DE71-4CA0-A23F-6E2DFF357904}"/>
              </a:ext>
            </a:extLst>
          </p:cNvPr>
          <p:cNvSpPr>
            <a:spLocks noGrp="1"/>
          </p:cNvSpPr>
          <p:nvPr>
            <p:ph idx="4294967295"/>
          </p:nvPr>
        </p:nvSpPr>
        <p:spPr>
          <a:xfrm>
            <a:off x="2190308" y="1158949"/>
            <a:ext cx="6660367" cy="4455041"/>
          </a:xfrm>
        </p:spPr>
        <p:txBody>
          <a:bodyPr vert="horz" lIns="68580" tIns="34290" rIns="68580" bIns="34290" rtlCol="0" anchor="ctr">
            <a:noAutofit/>
          </a:bodyPr>
          <a:lstStyle/>
          <a:p>
            <a:r>
              <a:rPr lang="en-US" sz="1425" b="1" dirty="0"/>
              <a:t>Nave</a:t>
            </a:r>
            <a:endParaRPr lang="en-US" dirty="0"/>
          </a:p>
          <a:p>
            <a:pPr>
              <a:spcBef>
                <a:spcPts val="375"/>
              </a:spcBef>
            </a:pPr>
            <a:r>
              <a:rPr lang="en-US" sz="1425" dirty="0"/>
              <a:t>This is the area of Westminster Abbey where the congregation sits. The Nave is found immediately as you enter by the West Door. The congregation may also sit in the north and south transepts.</a:t>
            </a:r>
            <a:endParaRPr lang="en-US" sz="1425" dirty="0">
              <a:cs typeface="Calibri"/>
            </a:endParaRPr>
          </a:p>
          <a:p>
            <a:r>
              <a:rPr lang="en-US" sz="1425" b="1" dirty="0"/>
              <a:t>Sanctuary</a:t>
            </a:r>
            <a:endParaRPr lang="en-US" sz="1425" b="1" dirty="0">
              <a:cs typeface="Calibri"/>
            </a:endParaRPr>
          </a:p>
          <a:p>
            <a:pPr>
              <a:spcBef>
                <a:spcPts val="375"/>
              </a:spcBef>
            </a:pPr>
            <a:r>
              <a:rPr lang="en-US" sz="1425" dirty="0"/>
              <a:t>This area is between the quire and the Henry VII Lady Chapel and between the north and south transepts. The high altar is in the sanctuary.</a:t>
            </a:r>
            <a:endParaRPr lang="en-US" sz="1425" dirty="0">
              <a:cs typeface="Calibri"/>
            </a:endParaRPr>
          </a:p>
          <a:p>
            <a:r>
              <a:rPr lang="en-US" sz="1425" b="1" dirty="0"/>
              <a:t>Quire</a:t>
            </a:r>
            <a:endParaRPr lang="en-US" sz="1425" b="1" dirty="0">
              <a:cs typeface="Calibri"/>
            </a:endParaRPr>
          </a:p>
          <a:p>
            <a:pPr>
              <a:spcBef>
                <a:spcPts val="375"/>
              </a:spcBef>
            </a:pPr>
            <a:r>
              <a:rPr lang="en-US" sz="1425" dirty="0"/>
              <a:t>The area of the Abbey where the choir and clergy sit (and sing from) during services. The quire is separated from the nave by the quire screen.</a:t>
            </a:r>
            <a:endParaRPr lang="en-US" sz="1425" dirty="0">
              <a:cs typeface="Calibri"/>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988684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a:stretch>
            <a:fillRect/>
          </a:stretch>
        </p:blipFill>
        <p:spPr>
          <a:xfrm>
            <a:off x="1174750" y="1369247"/>
            <a:ext cx="6286500" cy="4429125"/>
          </a:xfrm>
          <a:prstGeom prst="rect">
            <a:avLst/>
          </a:prstGeom>
        </p:spPr>
      </p:pic>
      <p:sp>
        <p:nvSpPr>
          <p:cNvPr id="8" name="TextBox 7"/>
          <p:cNvSpPr txBox="1"/>
          <p:nvPr/>
        </p:nvSpPr>
        <p:spPr>
          <a:xfrm>
            <a:off x="7061200" y="4409876"/>
            <a:ext cx="1581150" cy="307777"/>
          </a:xfrm>
          <a:prstGeom prst="rect">
            <a:avLst/>
          </a:prstGeom>
          <a:noFill/>
        </p:spPr>
        <p:txBody>
          <a:bodyPr wrap="square" rtlCol="0">
            <a:spAutoFit/>
          </a:bodyPr>
          <a:lstStyle/>
          <a:p>
            <a:r>
              <a:rPr lang="en-US" sz="1400" dirty="0"/>
              <a:t>Great West Door</a:t>
            </a:r>
            <a:endParaRPr lang="en-GB" sz="1400" dirty="0"/>
          </a:p>
        </p:txBody>
      </p:sp>
      <p:sp>
        <p:nvSpPr>
          <p:cNvPr id="10" name="TextBox 9"/>
          <p:cNvSpPr txBox="1"/>
          <p:nvPr/>
        </p:nvSpPr>
        <p:spPr>
          <a:xfrm>
            <a:off x="4568825" y="5307352"/>
            <a:ext cx="641350" cy="307777"/>
          </a:xfrm>
          <a:prstGeom prst="rect">
            <a:avLst/>
          </a:prstGeom>
          <a:noFill/>
        </p:spPr>
        <p:txBody>
          <a:bodyPr wrap="square" rtlCol="0">
            <a:spAutoFit/>
          </a:bodyPr>
          <a:lstStyle/>
          <a:p>
            <a:r>
              <a:rPr lang="en-US" sz="1400" dirty="0"/>
              <a:t>quire</a:t>
            </a:r>
            <a:endParaRPr lang="en-GB" sz="1400" dirty="0"/>
          </a:p>
        </p:txBody>
      </p:sp>
      <p:sp>
        <p:nvSpPr>
          <p:cNvPr id="11" name="TextBox 10"/>
          <p:cNvSpPr txBox="1"/>
          <p:nvPr/>
        </p:nvSpPr>
        <p:spPr>
          <a:xfrm>
            <a:off x="5387975" y="5309589"/>
            <a:ext cx="616204" cy="307777"/>
          </a:xfrm>
          <a:prstGeom prst="rect">
            <a:avLst/>
          </a:prstGeom>
          <a:noFill/>
        </p:spPr>
        <p:txBody>
          <a:bodyPr wrap="square" rtlCol="0">
            <a:spAutoFit/>
          </a:bodyPr>
          <a:lstStyle/>
          <a:p>
            <a:r>
              <a:rPr lang="en-US" sz="1400" dirty="0"/>
              <a:t>nave</a:t>
            </a:r>
            <a:endParaRPr lang="en-GB" sz="1400" dirty="0"/>
          </a:p>
        </p:txBody>
      </p:sp>
      <p:sp>
        <p:nvSpPr>
          <p:cNvPr id="12" name="TextBox 11"/>
          <p:cNvSpPr txBox="1"/>
          <p:nvPr/>
        </p:nvSpPr>
        <p:spPr>
          <a:xfrm>
            <a:off x="263646" y="4343161"/>
            <a:ext cx="1257554" cy="523220"/>
          </a:xfrm>
          <a:prstGeom prst="rect">
            <a:avLst/>
          </a:prstGeom>
          <a:noFill/>
        </p:spPr>
        <p:txBody>
          <a:bodyPr wrap="square" rtlCol="0">
            <a:spAutoFit/>
          </a:bodyPr>
          <a:lstStyle/>
          <a:p>
            <a:r>
              <a:rPr lang="en-US" sz="1400" dirty="0"/>
              <a:t>Henry VII</a:t>
            </a:r>
          </a:p>
          <a:p>
            <a:r>
              <a:rPr lang="en-US" sz="1400" dirty="0"/>
              <a:t>Lady Chapel</a:t>
            </a:r>
            <a:endParaRPr lang="en-GB" sz="1400" dirty="0"/>
          </a:p>
        </p:txBody>
      </p:sp>
      <p:sp>
        <p:nvSpPr>
          <p:cNvPr id="13" name="TextBox 12"/>
          <p:cNvSpPr txBox="1"/>
          <p:nvPr/>
        </p:nvSpPr>
        <p:spPr>
          <a:xfrm>
            <a:off x="3164654" y="5932605"/>
            <a:ext cx="1623946" cy="307777"/>
          </a:xfrm>
          <a:prstGeom prst="rect">
            <a:avLst/>
          </a:prstGeom>
          <a:noFill/>
        </p:spPr>
        <p:txBody>
          <a:bodyPr wrap="square" rtlCol="0">
            <a:spAutoFit/>
          </a:bodyPr>
          <a:lstStyle/>
          <a:p>
            <a:r>
              <a:rPr lang="en-US" sz="1400" dirty="0"/>
              <a:t>Great North Door</a:t>
            </a:r>
            <a:endParaRPr lang="en-GB" sz="1400" dirty="0"/>
          </a:p>
        </p:txBody>
      </p:sp>
      <p:sp>
        <p:nvSpPr>
          <p:cNvPr id="14" name="TextBox 13"/>
          <p:cNvSpPr txBox="1"/>
          <p:nvPr/>
        </p:nvSpPr>
        <p:spPr>
          <a:xfrm>
            <a:off x="1988436" y="5307352"/>
            <a:ext cx="1416558" cy="307777"/>
          </a:xfrm>
          <a:prstGeom prst="rect">
            <a:avLst/>
          </a:prstGeom>
          <a:noFill/>
        </p:spPr>
        <p:txBody>
          <a:bodyPr wrap="square" rtlCol="0">
            <a:spAutoFit/>
          </a:bodyPr>
          <a:lstStyle/>
          <a:p>
            <a:r>
              <a:rPr lang="en-US" sz="1400" dirty="0"/>
              <a:t>north transept</a:t>
            </a:r>
            <a:endParaRPr lang="en-GB" sz="1400" dirty="0"/>
          </a:p>
        </p:txBody>
      </p:sp>
      <p:sp>
        <p:nvSpPr>
          <p:cNvPr id="15" name="TextBox 14"/>
          <p:cNvSpPr txBox="1"/>
          <p:nvPr/>
        </p:nvSpPr>
        <p:spPr>
          <a:xfrm>
            <a:off x="1587500" y="3466533"/>
            <a:ext cx="1416558" cy="307777"/>
          </a:xfrm>
          <a:prstGeom prst="rect">
            <a:avLst/>
          </a:prstGeom>
          <a:noFill/>
        </p:spPr>
        <p:txBody>
          <a:bodyPr wrap="square" rtlCol="0">
            <a:spAutoFit/>
          </a:bodyPr>
          <a:lstStyle/>
          <a:p>
            <a:r>
              <a:rPr lang="en-US" sz="1400" dirty="0"/>
              <a:t>south transept</a:t>
            </a:r>
            <a:endParaRPr lang="en-GB" sz="1400" dirty="0"/>
          </a:p>
        </p:txBody>
      </p:sp>
      <p:cxnSp>
        <p:nvCxnSpPr>
          <p:cNvPr id="17" name="Straight Arrow Connector 16"/>
          <p:cNvCxnSpPr/>
          <p:nvPr/>
        </p:nvCxnSpPr>
        <p:spPr>
          <a:xfrm>
            <a:off x="1371600" y="4563765"/>
            <a:ext cx="774700"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a:xfrm>
            <a:off x="2801361" y="3755429"/>
            <a:ext cx="1113801" cy="15311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flipV="1">
            <a:off x="2801361" y="5173119"/>
            <a:ext cx="1175266" cy="1401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p:cNvCxnSpPr>
            <a:stCxn id="13" idx="0"/>
          </p:cNvCxnSpPr>
          <p:nvPr/>
        </p:nvCxnSpPr>
        <p:spPr>
          <a:xfrm flipV="1">
            <a:off x="3976627" y="5485746"/>
            <a:ext cx="0" cy="4468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0" name="Straight Arrow Connector 29"/>
          <p:cNvCxnSpPr/>
          <p:nvPr/>
        </p:nvCxnSpPr>
        <p:spPr>
          <a:xfrm flipV="1">
            <a:off x="4889500" y="4717654"/>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2" name="Straight Arrow Connector 31"/>
          <p:cNvCxnSpPr/>
          <p:nvPr/>
        </p:nvCxnSpPr>
        <p:spPr>
          <a:xfrm flipV="1">
            <a:off x="5721477" y="4717653"/>
            <a:ext cx="0" cy="5896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9" name="Straight Arrow Connector 38"/>
          <p:cNvCxnSpPr/>
          <p:nvPr/>
        </p:nvCxnSpPr>
        <p:spPr>
          <a:xfrm flipH="1">
            <a:off x="6705600" y="4563765"/>
            <a:ext cx="35560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0" name="Title 1">
            <a:extLst>
              <a:ext uri="{FF2B5EF4-FFF2-40B4-BE49-F238E27FC236}">
                <a16:creationId xmlns:a16="http://schemas.microsoft.com/office/drawing/2014/main" id="{4523E4DA-CB35-447B-B4D3-AE7BC598F701}"/>
              </a:ext>
            </a:extLst>
          </p:cNvPr>
          <p:cNvSpPr txBox="1">
            <a:spLocks/>
          </p:cNvSpPr>
          <p:nvPr/>
        </p:nvSpPr>
        <p:spPr>
          <a:xfrm>
            <a:off x="263646" y="1074532"/>
            <a:ext cx="8437720" cy="320964"/>
          </a:xfrm>
          <a:prstGeom prst="rect">
            <a:avLst/>
          </a:prstGeom>
          <a:solidFill>
            <a:schemeClr val="accent2"/>
          </a:solidFill>
        </p:spPr>
        <p:txBody>
          <a:bodyPr>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1400" dirty="0">
                <a:solidFill>
                  <a:schemeClr val="bg1"/>
                </a:solidFill>
                <a:latin typeface="+mn-lt"/>
              </a:rPr>
              <a:t>Activity: Where does worship in Westminster Abbey take place?</a:t>
            </a:r>
            <a:endParaRPr lang="en-GB" sz="1400" dirty="0">
              <a:latin typeface="+mn-lt"/>
            </a:endParaRPr>
          </a:p>
        </p:txBody>
      </p:sp>
      <p:sp>
        <p:nvSpPr>
          <p:cNvPr id="41" name="TextBox 40"/>
          <p:cNvSpPr txBox="1"/>
          <p:nvPr/>
        </p:nvSpPr>
        <p:spPr>
          <a:xfrm>
            <a:off x="375407" y="5033057"/>
            <a:ext cx="1257554" cy="307777"/>
          </a:xfrm>
          <a:prstGeom prst="rect">
            <a:avLst/>
          </a:prstGeom>
          <a:noFill/>
        </p:spPr>
        <p:txBody>
          <a:bodyPr wrap="square" rtlCol="0">
            <a:spAutoFit/>
          </a:bodyPr>
          <a:lstStyle/>
          <a:p>
            <a:r>
              <a:rPr lang="en-US" sz="1400" dirty="0"/>
              <a:t>sanctuary</a:t>
            </a:r>
            <a:endParaRPr lang="en-GB" sz="1400" dirty="0"/>
          </a:p>
        </p:txBody>
      </p:sp>
      <p:cxnSp>
        <p:nvCxnSpPr>
          <p:cNvPr id="42" name="Straight Arrow Connector 41"/>
          <p:cNvCxnSpPr/>
          <p:nvPr/>
        </p:nvCxnSpPr>
        <p:spPr>
          <a:xfrm flipV="1">
            <a:off x="1472560" y="4630882"/>
            <a:ext cx="2277054" cy="55018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65581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87793-8D70-4AA5-B1A7-000ADE8D32CC}"/>
              </a:ext>
            </a:extLst>
          </p:cNvPr>
          <p:cNvSpPr>
            <a:spLocks noGrp="1"/>
          </p:cNvSpPr>
          <p:nvPr>
            <p:ph type="title"/>
          </p:nvPr>
        </p:nvSpPr>
        <p:spPr>
          <a:xfrm>
            <a:off x="455032" y="1012865"/>
            <a:ext cx="4435945" cy="1193998"/>
          </a:xfrm>
          <a:solidFill>
            <a:schemeClr val="bg1"/>
          </a:solidFill>
        </p:spPr>
        <p:txBody>
          <a:bodyPr/>
          <a:lstStyle/>
          <a:p>
            <a:r>
              <a:rPr lang="en-GB" dirty="0"/>
              <a:t>Liturgical worship and </a:t>
            </a:r>
            <a:r>
              <a:rPr lang="en-GB" i="1" dirty="0"/>
              <a:t>The Book of Common Prayer</a:t>
            </a:r>
          </a:p>
        </p:txBody>
      </p:sp>
      <p:sp>
        <p:nvSpPr>
          <p:cNvPr id="3" name="Content Placeholder 2">
            <a:extLst>
              <a:ext uri="{FF2B5EF4-FFF2-40B4-BE49-F238E27FC236}">
                <a16:creationId xmlns:a16="http://schemas.microsoft.com/office/drawing/2014/main" id="{68C14A93-AC9C-4182-8305-3CCB6091A96A}"/>
              </a:ext>
            </a:extLst>
          </p:cNvPr>
          <p:cNvSpPr>
            <a:spLocks noGrp="1"/>
          </p:cNvSpPr>
          <p:nvPr>
            <p:ph idx="1"/>
          </p:nvPr>
        </p:nvSpPr>
        <p:spPr>
          <a:xfrm>
            <a:off x="455032" y="2371677"/>
            <a:ext cx="4373327" cy="3986090"/>
          </a:xfrm>
          <a:solidFill>
            <a:schemeClr val="bg1"/>
          </a:solidFill>
        </p:spPr>
        <p:txBody>
          <a:bodyPr>
            <a:normAutofit lnSpcReduction="10000"/>
          </a:bodyPr>
          <a:lstStyle/>
          <a:p>
            <a:r>
              <a:rPr lang="en-GB" dirty="0"/>
              <a:t>All services that take place at Westminster Abbey are liturgical. Liturgical services always follow set order and have set prayers.</a:t>
            </a:r>
          </a:p>
          <a:p>
            <a:r>
              <a:rPr lang="en-GB" dirty="0"/>
              <a:t>‘Liturgical’ comes from the word ‘liturgy’ which refers to the patterns, forms, words and actions through which public worship is conducted. </a:t>
            </a:r>
          </a:p>
          <a:p>
            <a:r>
              <a:rPr lang="en-GB" dirty="0"/>
              <a:t>The Liturgical year refers to the set pattern or order of services take place in through the year. For example special services will take place at Easter or Advent. </a:t>
            </a:r>
          </a:p>
          <a:p>
            <a:r>
              <a:rPr lang="en-GB" dirty="0"/>
              <a:t>Anglican Christians use </a:t>
            </a:r>
            <a:r>
              <a:rPr lang="en-GB" i="1" dirty="0"/>
              <a:t>The Book of Common Prayer </a:t>
            </a:r>
            <a:r>
              <a:rPr lang="en-GB" dirty="0"/>
              <a:t>to help guide them through these services. </a:t>
            </a:r>
          </a:p>
          <a:p>
            <a:r>
              <a:rPr lang="en-GB" i="1" dirty="0"/>
              <a:t>The Book of Common Prayer </a:t>
            </a:r>
            <a:r>
              <a:rPr lang="en-GB" dirty="0"/>
              <a:t>is a collection of books that contain the service order and set prayers for every service that takes place in an Anglican Church.</a:t>
            </a:r>
          </a:p>
          <a:p>
            <a:r>
              <a:rPr lang="en-GB" dirty="0"/>
              <a:t>Holy Communion is one of the most important acts of liturgical Christian worship.</a:t>
            </a:r>
          </a:p>
          <a:p>
            <a:endParaRPr lang="en-GB" sz="1500" dirty="0"/>
          </a:p>
          <a:p>
            <a:endParaRPr lang="en-GB" sz="1500" dirty="0"/>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262090" y="1012865"/>
            <a:ext cx="3198698" cy="5207182"/>
          </a:xfrm>
          <a:prstGeom prst="rect">
            <a:avLst/>
          </a:prstGeom>
        </p:spPr>
      </p:pic>
    </p:spTree>
    <p:extLst>
      <p:ext uri="{BB962C8B-B14F-4D97-AF65-F5344CB8AC3E}">
        <p14:creationId xmlns:p14="http://schemas.microsoft.com/office/powerpoint/2010/main" val="2896916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1F7E6-B723-4D83-B8CE-381FF84C6477}"/>
              </a:ext>
            </a:extLst>
          </p:cNvPr>
          <p:cNvSpPr>
            <a:spLocks noGrp="1"/>
          </p:cNvSpPr>
          <p:nvPr>
            <p:ph type="title"/>
          </p:nvPr>
        </p:nvSpPr>
        <p:spPr>
          <a:xfrm>
            <a:off x="491491" y="1168399"/>
            <a:ext cx="3840086" cy="553101"/>
          </a:xfrm>
        </p:spPr>
        <p:txBody>
          <a:bodyPr>
            <a:normAutofit/>
          </a:bodyPr>
          <a:lstStyle/>
          <a:p>
            <a:r>
              <a:rPr lang="en-GB" dirty="0">
                <a:cs typeface="Calibri Light"/>
              </a:rPr>
              <a:t>Holy Communion</a:t>
            </a:r>
          </a:p>
        </p:txBody>
      </p:sp>
      <p:sp>
        <p:nvSpPr>
          <p:cNvPr id="3" name="Content Placeholder 2">
            <a:extLst>
              <a:ext uri="{FF2B5EF4-FFF2-40B4-BE49-F238E27FC236}">
                <a16:creationId xmlns:a16="http://schemas.microsoft.com/office/drawing/2014/main" id="{92FBD4CC-C3C9-4A80-81EC-E2F762142A09}"/>
              </a:ext>
            </a:extLst>
          </p:cNvPr>
          <p:cNvSpPr>
            <a:spLocks noGrp="1"/>
          </p:cNvSpPr>
          <p:nvPr>
            <p:ph idx="1"/>
          </p:nvPr>
        </p:nvSpPr>
        <p:spPr>
          <a:xfrm>
            <a:off x="491491" y="1966074"/>
            <a:ext cx="3712209" cy="3510674"/>
          </a:xfrm>
          <a:solidFill>
            <a:schemeClr val="bg1"/>
          </a:solidFill>
        </p:spPr>
        <p:txBody>
          <a:bodyPr vert="horz" lIns="68580" tIns="34290" rIns="68580" bIns="34290" rtlCol="0" anchor="t">
            <a:normAutofit fontScale="92500"/>
          </a:bodyPr>
          <a:lstStyle/>
          <a:p>
            <a:r>
              <a:rPr lang="en-GB" sz="1500" dirty="0"/>
              <a:t>Formal prayers, like The Lord's Prayer, are said during services at Westminster Abbey.</a:t>
            </a:r>
          </a:p>
          <a:p>
            <a:r>
              <a:rPr lang="en-GB" sz="1500" dirty="0"/>
              <a:t>The Eucharist, or Holy Communion, is one these services.</a:t>
            </a:r>
            <a:endParaRPr lang="en-GB" sz="1500" dirty="0">
              <a:cs typeface="Calibri"/>
            </a:endParaRPr>
          </a:p>
          <a:p>
            <a:r>
              <a:rPr lang="en-GB" sz="1500" dirty="0">
                <a:cs typeface="Calibri"/>
              </a:rPr>
              <a:t>At Westminster Abbey, Holy Communion takes place every day and a special sung Eucharist service happens every Sunday.</a:t>
            </a:r>
          </a:p>
          <a:p>
            <a:r>
              <a:rPr lang="en-GB" sz="1500" dirty="0"/>
              <a:t>In this important service, Christians come together to remember the Last Supper and celebrate the death and resurrection of Jesus. </a:t>
            </a:r>
          </a:p>
          <a:p>
            <a:r>
              <a:rPr lang="en-GB" sz="1500" dirty="0"/>
              <a:t>They share prayers and bread and wine that represent the body and blood of Christ. </a:t>
            </a:r>
            <a:endParaRPr lang="en-GB" sz="1500" dirty="0">
              <a:cs typeface="Calibri"/>
            </a:endParaRP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331577" y="2077495"/>
            <a:ext cx="4138404" cy="2861411"/>
          </a:xfrm>
          <a:prstGeom prst="rect">
            <a:avLst/>
          </a:prstGeom>
        </p:spPr>
      </p:pic>
    </p:spTree>
    <p:extLst>
      <p:ext uri="{BB962C8B-B14F-4D97-AF65-F5344CB8AC3E}">
        <p14:creationId xmlns:p14="http://schemas.microsoft.com/office/powerpoint/2010/main" val="837030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7B0401-A694-4D27-8B68-C3ED503C1A62}"/>
              </a:ext>
            </a:extLst>
          </p:cNvPr>
          <p:cNvSpPr txBox="1"/>
          <p:nvPr/>
        </p:nvSpPr>
        <p:spPr>
          <a:xfrm>
            <a:off x="105258" y="5810206"/>
            <a:ext cx="8657049" cy="623248"/>
          </a:xfrm>
          <a:prstGeom prst="rect">
            <a:avLst/>
          </a:prstGeom>
          <a:solidFill>
            <a:schemeClr val="bg1"/>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GB" dirty="0">
                <a:cs typeface="Calibri"/>
              </a:rPr>
              <a:t>The painting behind the High Altar at Westminster Abbey shows the first Eucharist taking place at The Last Supper.</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63646" y="1779677"/>
            <a:ext cx="8642500" cy="3111300"/>
          </a:xfrm>
          <a:prstGeom prst="rect">
            <a:avLst/>
          </a:prstGeom>
        </p:spPr>
      </p:pic>
    </p:spTree>
    <p:extLst>
      <p:ext uri="{BB962C8B-B14F-4D97-AF65-F5344CB8AC3E}">
        <p14:creationId xmlns:p14="http://schemas.microsoft.com/office/powerpoint/2010/main" val="3674646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DFEA3-D4AA-46D5-B425-4009A1B31B34}"/>
              </a:ext>
            </a:extLst>
          </p:cNvPr>
          <p:cNvSpPr>
            <a:spLocks noGrp="1"/>
          </p:cNvSpPr>
          <p:nvPr>
            <p:ph type="title"/>
          </p:nvPr>
        </p:nvSpPr>
        <p:spPr>
          <a:xfrm>
            <a:off x="297308" y="1046161"/>
            <a:ext cx="6999913" cy="453188"/>
          </a:xfrm>
        </p:spPr>
        <p:txBody>
          <a:bodyPr/>
          <a:lstStyle/>
          <a:p>
            <a:r>
              <a:rPr lang="en-GB" dirty="0"/>
              <a:t>Special services at Westminster Abbey</a:t>
            </a:r>
          </a:p>
        </p:txBody>
      </p:sp>
      <p:sp>
        <p:nvSpPr>
          <p:cNvPr id="3" name="Content Placeholder 2">
            <a:extLst>
              <a:ext uri="{FF2B5EF4-FFF2-40B4-BE49-F238E27FC236}">
                <a16:creationId xmlns:a16="http://schemas.microsoft.com/office/drawing/2014/main" id="{4037FF0D-786D-431F-8D6F-CCD63C074448}"/>
              </a:ext>
            </a:extLst>
          </p:cNvPr>
          <p:cNvSpPr>
            <a:spLocks noGrp="1"/>
          </p:cNvSpPr>
          <p:nvPr>
            <p:ph idx="1"/>
          </p:nvPr>
        </p:nvSpPr>
        <p:spPr>
          <a:xfrm>
            <a:off x="371736" y="1733106"/>
            <a:ext cx="4702838" cy="4688746"/>
          </a:xfrm>
        </p:spPr>
        <p:txBody>
          <a:bodyPr>
            <a:normAutofit fontScale="92500" lnSpcReduction="20000"/>
          </a:bodyPr>
          <a:lstStyle/>
          <a:p>
            <a:r>
              <a:rPr lang="en-GB" sz="1500" dirty="0">
                <a:hlinkClick r:id="rId3"/>
              </a:rPr>
              <a:t>Watch this clip from part of the special Christmas service that takes place at Westminster Abbey each year.</a:t>
            </a:r>
            <a:endParaRPr lang="en-GB" sz="1500" dirty="0"/>
          </a:p>
          <a:p>
            <a:endParaRPr lang="en-GB" sz="1500" dirty="0"/>
          </a:p>
          <a:p>
            <a:r>
              <a:rPr lang="en-GB" sz="1500" dirty="0">
                <a:cs typeface="Calibri"/>
              </a:rPr>
              <a:t>How do we know this is a liturgical service? Make a list of the elements you notice as you watch the video. </a:t>
            </a:r>
          </a:p>
          <a:p>
            <a:pPr marL="285750" indent="-285750">
              <a:lnSpc>
                <a:spcPct val="110000"/>
              </a:lnSpc>
              <a:buFont typeface="Arial" panose="020B0604020202020204" pitchFamily="34" charset="0"/>
              <a:buChar char="•"/>
            </a:pPr>
            <a:r>
              <a:rPr lang="en-GB" sz="1500" dirty="0">
                <a:cs typeface="Calibri"/>
              </a:rPr>
              <a:t>Set hymns </a:t>
            </a:r>
          </a:p>
          <a:p>
            <a:pPr marL="285750" indent="-285750">
              <a:lnSpc>
                <a:spcPct val="110000"/>
              </a:lnSpc>
              <a:buFont typeface="Arial" panose="020B0604020202020204" pitchFamily="34" charset="0"/>
              <a:buChar char="•"/>
            </a:pPr>
            <a:r>
              <a:rPr lang="en-GB" sz="1500" dirty="0">
                <a:cs typeface="Calibri"/>
              </a:rPr>
              <a:t>Organ music</a:t>
            </a:r>
          </a:p>
          <a:p>
            <a:pPr marL="285750" indent="-285750">
              <a:lnSpc>
                <a:spcPct val="110000"/>
              </a:lnSpc>
              <a:buFont typeface="Arial" panose="020B0604020202020204" pitchFamily="34" charset="0"/>
              <a:buChar char="•"/>
            </a:pPr>
            <a:r>
              <a:rPr lang="en-GB" sz="1500" dirty="0">
                <a:cs typeface="Calibri"/>
              </a:rPr>
              <a:t>Set prayers</a:t>
            </a:r>
          </a:p>
          <a:p>
            <a:pPr marL="285750" indent="-285750">
              <a:lnSpc>
                <a:spcPct val="110000"/>
              </a:lnSpc>
              <a:buFont typeface="Arial" panose="020B0604020202020204" pitchFamily="34" charset="0"/>
              <a:buChar char="•"/>
            </a:pPr>
            <a:r>
              <a:rPr lang="en-GB" sz="1500" dirty="0">
                <a:cs typeface="Calibri"/>
              </a:rPr>
              <a:t>Prayers led by a priest/member of the clergy</a:t>
            </a:r>
          </a:p>
          <a:p>
            <a:pPr marL="285750" indent="-285750">
              <a:lnSpc>
                <a:spcPct val="110000"/>
              </a:lnSpc>
              <a:buFont typeface="Arial" panose="020B0604020202020204" pitchFamily="34" charset="0"/>
              <a:buChar char="•"/>
            </a:pPr>
            <a:r>
              <a:rPr lang="en-GB" sz="1500" dirty="0">
                <a:cs typeface="Calibri"/>
              </a:rPr>
              <a:t>Members of the congregation using a prayer book or service sheet</a:t>
            </a:r>
          </a:p>
          <a:p>
            <a:pPr marL="285750" indent="-285750">
              <a:lnSpc>
                <a:spcPct val="110000"/>
              </a:lnSpc>
              <a:buFont typeface="Arial" panose="020B0604020202020204" pitchFamily="34" charset="0"/>
              <a:buChar char="•"/>
            </a:pPr>
            <a:r>
              <a:rPr lang="en-GB" sz="1500" dirty="0">
                <a:cs typeface="Calibri"/>
              </a:rPr>
              <a:t>A call and response structure (verses of the hymn separated by prayers)</a:t>
            </a:r>
          </a:p>
          <a:p>
            <a:pPr marL="285750" indent="-285750">
              <a:lnSpc>
                <a:spcPct val="110000"/>
              </a:lnSpc>
              <a:buFont typeface="Arial" panose="020B0604020202020204" pitchFamily="34" charset="0"/>
              <a:buChar char="•"/>
            </a:pPr>
            <a:r>
              <a:rPr lang="en-GB" sz="1500" dirty="0">
                <a:cs typeface="Calibri"/>
              </a:rPr>
              <a:t>A special service taking place at a specific point in the Church year</a:t>
            </a:r>
          </a:p>
          <a:p>
            <a:pPr marL="285750" indent="-285750">
              <a:lnSpc>
                <a:spcPct val="110000"/>
              </a:lnSpc>
              <a:buFont typeface="Arial" panose="020B0604020202020204" pitchFamily="34" charset="0"/>
              <a:buChar char="•"/>
            </a:pPr>
            <a:r>
              <a:rPr lang="en-GB" sz="1500" dirty="0">
                <a:cs typeface="Calibri"/>
              </a:rPr>
              <a:t>Bread and wine on the High Altar for Holy Communion</a:t>
            </a:r>
          </a:p>
          <a:p>
            <a:pPr>
              <a:buFontTx/>
              <a:buChar char="-"/>
            </a:pPr>
            <a:endParaRPr lang="en-GB" sz="2500" dirty="0">
              <a:cs typeface="Calibri"/>
            </a:endParaRPr>
          </a:p>
          <a:p>
            <a:pPr>
              <a:buFontTx/>
              <a:buChar char="-"/>
            </a:pPr>
            <a:endParaRPr lang="en-GB" sz="1500" dirty="0">
              <a:cs typeface="Calibri"/>
            </a:endParaRPr>
          </a:p>
          <a:p>
            <a:endParaRPr lang="en-GB" sz="1500" dirty="0"/>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074574" y="2732568"/>
            <a:ext cx="3718550" cy="2480804"/>
          </a:xfrm>
          <a:prstGeom prst="rect">
            <a:avLst/>
          </a:prstGeom>
        </p:spPr>
      </p:pic>
    </p:spTree>
    <p:extLst>
      <p:ext uri="{BB962C8B-B14F-4D97-AF65-F5344CB8AC3E}">
        <p14:creationId xmlns:p14="http://schemas.microsoft.com/office/powerpoint/2010/main" val="3593749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0D50D-C4A8-4E85-95A7-6C120B632061}"/>
              </a:ext>
            </a:extLst>
          </p:cNvPr>
          <p:cNvSpPr>
            <a:spLocks noGrp="1"/>
          </p:cNvSpPr>
          <p:nvPr>
            <p:ph type="title"/>
          </p:nvPr>
        </p:nvSpPr>
        <p:spPr>
          <a:xfrm>
            <a:off x="518204" y="1148315"/>
            <a:ext cx="8296188" cy="467305"/>
          </a:xfrm>
        </p:spPr>
        <p:txBody>
          <a:bodyPr/>
          <a:lstStyle/>
          <a:p>
            <a:r>
              <a:rPr lang="en-GB" dirty="0">
                <a:cs typeface="Calibri Light"/>
              </a:rPr>
              <a:t>Why is worship important to Christians?</a:t>
            </a:r>
            <a:endParaRPr lang="en-GB" dirty="0"/>
          </a:p>
        </p:txBody>
      </p:sp>
      <p:sp>
        <p:nvSpPr>
          <p:cNvPr id="3" name="Content Placeholder 2">
            <a:extLst>
              <a:ext uri="{FF2B5EF4-FFF2-40B4-BE49-F238E27FC236}">
                <a16:creationId xmlns:a16="http://schemas.microsoft.com/office/drawing/2014/main" id="{40FFBA46-90CD-4313-A510-3CD0FA405921}"/>
              </a:ext>
            </a:extLst>
          </p:cNvPr>
          <p:cNvSpPr>
            <a:spLocks noGrp="1"/>
          </p:cNvSpPr>
          <p:nvPr>
            <p:ph idx="1"/>
          </p:nvPr>
        </p:nvSpPr>
        <p:spPr>
          <a:xfrm>
            <a:off x="518204" y="1951531"/>
            <a:ext cx="7647601" cy="871508"/>
          </a:xfrm>
          <a:solidFill>
            <a:schemeClr val="accent2"/>
          </a:solidFill>
        </p:spPr>
        <p:txBody>
          <a:bodyPr vert="horz" lIns="68580" tIns="34290" rIns="68580" bIns="34290" rtlCol="0" anchor="t">
            <a:noAutofit/>
          </a:bodyPr>
          <a:lstStyle/>
          <a:p>
            <a:r>
              <a:rPr lang="en-GB" sz="2000" dirty="0">
                <a:solidFill>
                  <a:schemeClr val="bg1"/>
                </a:solidFill>
                <a:cs typeface="Calibri"/>
              </a:rPr>
              <a:t>Activity:</a:t>
            </a:r>
            <a:endParaRPr lang="en-US" sz="2000" dirty="0">
              <a:solidFill>
                <a:schemeClr val="bg1"/>
              </a:solidFill>
            </a:endParaRPr>
          </a:p>
          <a:p>
            <a:r>
              <a:rPr lang="en-GB" sz="2000" dirty="0">
                <a:solidFill>
                  <a:schemeClr val="bg1"/>
                </a:solidFill>
                <a:cs typeface="Calibri"/>
              </a:rPr>
              <a:t>Discuss in pairs why you think worship is important to Christians. </a:t>
            </a:r>
          </a:p>
        </p:txBody>
      </p:sp>
      <p:sp>
        <p:nvSpPr>
          <p:cNvPr id="4" name="TextBox 3">
            <a:extLst>
              <a:ext uri="{FF2B5EF4-FFF2-40B4-BE49-F238E27FC236}">
                <a16:creationId xmlns:a16="http://schemas.microsoft.com/office/drawing/2014/main" id="{AA881837-7535-4A91-A50E-A6CAB037053B}"/>
              </a:ext>
            </a:extLst>
          </p:cNvPr>
          <p:cNvSpPr txBox="1"/>
          <p:nvPr/>
        </p:nvSpPr>
        <p:spPr>
          <a:xfrm>
            <a:off x="518204" y="3313882"/>
            <a:ext cx="8157964" cy="2421176"/>
          </a:xfrm>
          <a:prstGeom prst="rect">
            <a:avLst/>
          </a:prstGeom>
          <a:noFill/>
        </p:spPr>
        <p:txBody>
          <a:bodyPr wrap="square" rtlCol="0">
            <a:spAutoFit/>
          </a:bodyPr>
          <a:lstStyle/>
          <a:p>
            <a:pPr>
              <a:spcAft>
                <a:spcPts val="900"/>
              </a:spcAft>
            </a:pPr>
            <a:r>
              <a:rPr lang="en-GB" sz="1600" dirty="0"/>
              <a:t>Worship allows Christians to show their love for God and because of this Christians feel closer to God through worship.</a:t>
            </a:r>
          </a:p>
          <a:p>
            <a:pPr>
              <a:spcAft>
                <a:spcPts val="900"/>
              </a:spcAft>
            </a:pPr>
            <a:r>
              <a:rPr lang="en-GB" sz="1600" dirty="0"/>
              <a:t>Christians believe that worshipping as a community helps them to achieve a deeper understanding of the Bible, the life of Jesus and Christian teachings.</a:t>
            </a:r>
          </a:p>
          <a:p>
            <a:pPr>
              <a:spcAft>
                <a:spcPts val="450"/>
              </a:spcAft>
            </a:pPr>
            <a:r>
              <a:rPr lang="en-GB" sz="1600" dirty="0"/>
              <a:t>Christians believe God is more likely to be present when they worship together because Jesus said: </a:t>
            </a:r>
          </a:p>
          <a:p>
            <a:pPr>
              <a:spcAft>
                <a:spcPts val="450"/>
              </a:spcAft>
            </a:pPr>
            <a:r>
              <a:rPr lang="en-GB" sz="1600" dirty="0"/>
              <a:t>‘</a:t>
            </a:r>
            <a:r>
              <a:rPr lang="en-US" altLang="en-US" sz="1600" dirty="0"/>
              <a:t>For where two or three gather in my name, there am I with them.’ </a:t>
            </a:r>
          </a:p>
          <a:p>
            <a:pPr>
              <a:spcAft>
                <a:spcPts val="450"/>
              </a:spcAft>
            </a:pPr>
            <a:r>
              <a:rPr lang="en-US" altLang="en-US" sz="1600" b="1" dirty="0"/>
              <a:t>Matthew 18:20</a:t>
            </a:r>
            <a:r>
              <a:rPr lang="en-US" altLang="en-US" sz="1600" dirty="0"/>
              <a:t> </a:t>
            </a:r>
            <a:r>
              <a:rPr lang="en-GB" sz="1600" dirty="0"/>
              <a:t> </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4441077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85BC8-7384-44BE-A27C-71743E934624}"/>
              </a:ext>
            </a:extLst>
          </p:cNvPr>
          <p:cNvSpPr>
            <a:spLocks noGrp="1"/>
          </p:cNvSpPr>
          <p:nvPr>
            <p:ph type="title"/>
          </p:nvPr>
        </p:nvSpPr>
        <p:spPr>
          <a:xfrm>
            <a:off x="393181" y="1073888"/>
            <a:ext cx="4826928" cy="428073"/>
          </a:xfrm>
          <a:solidFill>
            <a:schemeClr val="bg1"/>
          </a:solidFill>
        </p:spPr>
        <p:txBody>
          <a:bodyPr/>
          <a:lstStyle/>
          <a:p>
            <a:r>
              <a:rPr lang="en-GB" dirty="0">
                <a:cs typeface="Calibri Light"/>
              </a:rPr>
              <a:t>Test your knowledge</a:t>
            </a:r>
            <a:endParaRPr lang="en-GB" dirty="0"/>
          </a:p>
        </p:txBody>
      </p:sp>
      <p:sp>
        <p:nvSpPr>
          <p:cNvPr id="8" name="Content Placeholder 7">
            <a:extLst>
              <a:ext uri="{FF2B5EF4-FFF2-40B4-BE49-F238E27FC236}">
                <a16:creationId xmlns:a16="http://schemas.microsoft.com/office/drawing/2014/main" id="{8E8EDC1F-60A2-4E15-9765-0A9FB230532C}"/>
              </a:ext>
            </a:extLst>
          </p:cNvPr>
          <p:cNvSpPr txBox="1">
            <a:spLocks noGrp="1"/>
          </p:cNvSpPr>
          <p:nvPr>
            <p:ph idx="1"/>
          </p:nvPr>
        </p:nvSpPr>
        <p:spPr>
          <a:xfrm>
            <a:off x="393181" y="1918289"/>
            <a:ext cx="4125656" cy="3970318"/>
          </a:xfrm>
          <a:prstGeom prst="rect">
            <a:avLst/>
          </a:prstGeom>
          <a:solidFill>
            <a:schemeClr val="bg1"/>
          </a:solidFill>
          <a:ln>
            <a:solidFill>
              <a:schemeClr val="bg1"/>
            </a:solidFill>
          </a:ln>
        </p:spPr>
        <p:txBody>
          <a:bodyPr wrap="square" rtlCol="0">
            <a:spAutoFit/>
          </a:bodyPr>
          <a:lstStyle/>
          <a:p>
            <a:r>
              <a:rPr lang="en-GB" sz="1600" dirty="0"/>
              <a:t>Answer in full sentences:</a:t>
            </a:r>
          </a:p>
          <a:p>
            <a:pPr marL="342900" indent="-342900">
              <a:buFont typeface="+mj-lt"/>
              <a:buAutoNum type="arabicPeriod"/>
            </a:pPr>
            <a:r>
              <a:rPr lang="en-GB" sz="1600" dirty="0"/>
              <a:t>What is Christian worship?</a:t>
            </a:r>
            <a:endParaRPr lang="en-GB" sz="1600" dirty="0">
              <a:cs typeface="Calibri"/>
            </a:endParaRPr>
          </a:p>
          <a:p>
            <a:pPr marL="342900" indent="-342900">
              <a:buFont typeface="+mj-lt"/>
              <a:buAutoNum type="arabicPeriod"/>
            </a:pPr>
            <a:r>
              <a:rPr lang="en-GB" sz="1600" dirty="0"/>
              <a:t>Why is taking part in worship important to Christians?</a:t>
            </a:r>
            <a:endParaRPr lang="en-GB" sz="1600" dirty="0">
              <a:cs typeface="Calibri"/>
            </a:endParaRPr>
          </a:p>
          <a:p>
            <a:pPr marL="342900" indent="-342900">
              <a:buFont typeface="+mj-lt"/>
              <a:buAutoNum type="arabicPeriod"/>
            </a:pPr>
            <a:r>
              <a:rPr lang="en-GB" sz="1600" dirty="0"/>
              <a:t>What kind of worship takes place at Westminster Abbey?</a:t>
            </a:r>
            <a:endParaRPr lang="en-GB" sz="1600" dirty="0">
              <a:cs typeface="Calibri"/>
            </a:endParaRPr>
          </a:p>
          <a:p>
            <a:pPr marL="342900" indent="-342900">
              <a:buFont typeface="+mj-lt"/>
              <a:buAutoNum type="arabicPeriod"/>
            </a:pPr>
            <a:r>
              <a:rPr lang="en-GB" sz="1600" dirty="0"/>
              <a:t>Which two books (or collections of books) are used by Anglican Christians when they worship God in public?</a:t>
            </a:r>
            <a:endParaRPr lang="en-GB" sz="1600" dirty="0">
              <a:cs typeface="Calibri"/>
            </a:endParaRPr>
          </a:p>
          <a:p>
            <a:pPr marL="342900" indent="-342900">
              <a:buFont typeface="+mj-lt"/>
              <a:buAutoNum type="arabicPeriod"/>
            </a:pPr>
            <a:r>
              <a:rPr lang="en-GB" sz="1600" dirty="0"/>
              <a:t>What does liturgical mean?</a:t>
            </a:r>
            <a:endParaRPr lang="en-GB" sz="1600" dirty="0">
              <a:cs typeface="Calibri"/>
            </a:endParaRPr>
          </a:p>
          <a:p>
            <a:pPr marL="342900" indent="-342900">
              <a:buFont typeface="+mj-lt"/>
              <a:buAutoNum type="arabicPeriod"/>
            </a:pPr>
            <a:r>
              <a:rPr lang="en-GB" sz="1600" dirty="0"/>
              <a:t>Which important liturgical service takes place every day at Westminster Abbey? What does it symbolise?</a:t>
            </a:r>
            <a:endParaRPr lang="en-GB" sz="1600" dirty="0">
              <a:cs typeface="Calibri"/>
            </a:endParaRP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717312" y="2366416"/>
            <a:ext cx="3895060" cy="2598561"/>
          </a:xfrm>
          <a:prstGeom prst="rect">
            <a:avLst/>
          </a:prstGeom>
        </p:spPr>
      </p:pic>
    </p:spTree>
    <p:extLst>
      <p:ext uri="{BB962C8B-B14F-4D97-AF65-F5344CB8AC3E}">
        <p14:creationId xmlns:p14="http://schemas.microsoft.com/office/powerpoint/2010/main" val="3264069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1631031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20</a:t>
            </a:fld>
            <a:endParaRPr lang="en-GB" sz="700">
              <a:solidFill>
                <a:schemeClr val="bg1"/>
              </a:solidFill>
            </a:endParaRPr>
          </a:p>
        </p:txBody>
      </p:sp>
      <p:sp>
        <p:nvSpPr>
          <p:cNvPr id="9" name="Title 1">
            <a:extLst>
              <a:ext uri="{FF2B5EF4-FFF2-40B4-BE49-F238E27FC236}">
                <a16:creationId xmlns:a16="http://schemas.microsoft.com/office/drawing/2014/main" id="{67291C8C-ED9E-4751-A1A9-74DAE54EFDCA}"/>
              </a:ext>
            </a:extLst>
          </p:cNvPr>
          <p:cNvSpPr txBox="1">
            <a:spLocks/>
          </p:cNvSpPr>
          <p:nvPr/>
        </p:nvSpPr>
        <p:spPr>
          <a:xfrm>
            <a:off x="542386" y="1136073"/>
            <a:ext cx="3997716" cy="606164"/>
          </a:xfrm>
          <a:prstGeom prst="rect">
            <a:avLst/>
          </a:prstGeom>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cs typeface="Calibri Light"/>
              </a:rPr>
              <a:t>Challenge question</a:t>
            </a:r>
            <a:endParaRPr lang="en-GB" dirty="0">
              <a:solidFill>
                <a:schemeClr val="bg1"/>
              </a:solidFill>
            </a:endParaRPr>
          </a:p>
        </p:txBody>
      </p:sp>
      <p:sp>
        <p:nvSpPr>
          <p:cNvPr id="10" name="Content Placeholder 2">
            <a:extLst>
              <a:ext uri="{FF2B5EF4-FFF2-40B4-BE49-F238E27FC236}">
                <a16:creationId xmlns:a16="http://schemas.microsoft.com/office/drawing/2014/main" id="{4F681C84-1387-45F6-8644-79831934DD75}"/>
              </a:ext>
            </a:extLst>
          </p:cNvPr>
          <p:cNvSpPr txBox="1">
            <a:spLocks/>
          </p:cNvSpPr>
          <p:nvPr/>
        </p:nvSpPr>
        <p:spPr>
          <a:xfrm>
            <a:off x="457326" y="1742237"/>
            <a:ext cx="4816423" cy="1605517"/>
          </a:xfrm>
          <a:prstGeom prst="rect">
            <a:avLst/>
          </a:prstGeom>
        </p:spPr>
        <p:txBody>
          <a:bodyPr vert="horz" lIns="68580" tIns="34290" rIns="68580" bIns="3429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dirty="0">
                <a:solidFill>
                  <a:schemeClr val="bg1"/>
                </a:solidFill>
                <a:ea typeface="+mn-lt"/>
                <a:cs typeface="+mn-lt"/>
              </a:rPr>
              <a:t>“Christians should worship in public and in private if they want to lead a truly Christian life.” </a:t>
            </a:r>
          </a:p>
          <a:p>
            <a:r>
              <a:rPr lang="en-GB" sz="2200" dirty="0">
                <a:solidFill>
                  <a:schemeClr val="bg1"/>
                </a:solidFill>
                <a:ea typeface="+mn-lt"/>
                <a:cs typeface="+mn-lt"/>
              </a:rPr>
              <a:t>Do you agree? Explain your answer.</a:t>
            </a:r>
            <a:endParaRPr lang="en-US" sz="2200" dirty="0">
              <a:solidFill>
                <a:schemeClr val="bg1"/>
              </a:solidFill>
            </a:endParaRPr>
          </a:p>
        </p:txBody>
      </p:sp>
    </p:spTree>
    <p:extLst>
      <p:ext uri="{BB962C8B-B14F-4D97-AF65-F5344CB8AC3E}">
        <p14:creationId xmlns:p14="http://schemas.microsoft.com/office/powerpoint/2010/main" val="3573936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287416" y="1182325"/>
            <a:ext cx="3115179" cy="4016764"/>
          </a:xfrm>
          <a:prstGeom prst="rect">
            <a:avLst/>
          </a:prstGeom>
        </p:spPr>
      </p:pic>
      <p:sp>
        <p:nvSpPr>
          <p:cNvPr id="2" name="Title 1">
            <a:extLst>
              <a:ext uri="{FF2B5EF4-FFF2-40B4-BE49-F238E27FC236}">
                <a16:creationId xmlns:a16="http://schemas.microsoft.com/office/drawing/2014/main" id="{8FA07858-F0D4-462E-8C80-A0172CC1CF13}"/>
              </a:ext>
            </a:extLst>
          </p:cNvPr>
          <p:cNvSpPr>
            <a:spLocks noGrp="1"/>
          </p:cNvSpPr>
          <p:nvPr>
            <p:ph type="title"/>
          </p:nvPr>
        </p:nvSpPr>
        <p:spPr>
          <a:xfrm>
            <a:off x="552177" y="1171763"/>
            <a:ext cx="3982902" cy="421945"/>
          </a:xfrm>
        </p:spPr>
        <p:txBody>
          <a:bodyPr>
            <a:normAutofit fontScale="90000"/>
          </a:bodyPr>
          <a:lstStyle/>
          <a:p>
            <a:r>
              <a:rPr lang="en-GB" dirty="0"/>
              <a:t>Westminster Abbey </a:t>
            </a:r>
          </a:p>
        </p:txBody>
      </p:sp>
      <p:sp>
        <p:nvSpPr>
          <p:cNvPr id="14" name="TextBox 13">
            <a:extLst>
              <a:ext uri="{FF2B5EF4-FFF2-40B4-BE49-F238E27FC236}">
                <a16:creationId xmlns:a16="http://schemas.microsoft.com/office/drawing/2014/main" id="{6EA43FAE-F2A0-446C-A700-EF55E8FBD372}"/>
              </a:ext>
            </a:extLst>
          </p:cNvPr>
          <p:cNvSpPr txBox="1"/>
          <p:nvPr/>
        </p:nvSpPr>
        <p:spPr>
          <a:xfrm>
            <a:off x="510185" y="5680766"/>
            <a:ext cx="3489424" cy="28469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400" dirty="0">
                <a:hlinkClick r:id="rId4"/>
              </a:rPr>
              <a:t>View Westminster Abbey on Google Maps</a:t>
            </a:r>
            <a:endParaRPr lang="en-US" sz="1400" dirty="0"/>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53562" y="5256627"/>
            <a:ext cx="1822133" cy="1417664"/>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6713" y="5259101"/>
            <a:ext cx="1822133" cy="1415190"/>
          </a:xfrm>
          <a:prstGeom prst="rect">
            <a:avLst/>
          </a:prstGeom>
        </p:spPr>
      </p:pic>
      <p:sp>
        <p:nvSpPr>
          <p:cNvPr id="3" name="Content Placeholder 2">
            <a:extLst>
              <a:ext uri="{FF2B5EF4-FFF2-40B4-BE49-F238E27FC236}">
                <a16:creationId xmlns:a16="http://schemas.microsoft.com/office/drawing/2014/main" id="{1F64241F-11B0-4CB8-AC1F-8851B6418B23}"/>
              </a:ext>
            </a:extLst>
          </p:cNvPr>
          <p:cNvSpPr>
            <a:spLocks noGrp="1"/>
          </p:cNvSpPr>
          <p:nvPr>
            <p:ph idx="1"/>
          </p:nvPr>
        </p:nvSpPr>
        <p:spPr>
          <a:xfrm>
            <a:off x="510185" y="1912353"/>
            <a:ext cx="4364536" cy="3286736"/>
          </a:xfrm>
          <a:solidFill>
            <a:schemeClr val="bg1"/>
          </a:solidFill>
        </p:spPr>
        <p:txBody>
          <a:bodyPr vert="horz" lIns="68580" tIns="34290" rIns="68580" bIns="34290" rtlCol="0" anchor="ctr">
            <a:normAutofit/>
          </a:bodyPr>
          <a:lstStyle/>
          <a:p>
            <a:pPr>
              <a:spcBef>
                <a:spcPts val="1575"/>
              </a:spcBef>
            </a:pPr>
            <a:r>
              <a:rPr lang="en-GB" dirty="0"/>
              <a:t>Westminster Abbey today is an Anglican church in the centre of London. </a:t>
            </a:r>
            <a:endParaRPr lang="en-GB" dirty="0">
              <a:ea typeface="+mn-lt"/>
              <a:cs typeface="+mn-lt"/>
            </a:endParaRPr>
          </a:p>
          <a:p>
            <a:r>
              <a:rPr lang="en-GB" dirty="0">
                <a:ea typeface="+mn-lt"/>
                <a:cs typeface="+mn-lt"/>
              </a:rPr>
              <a:t>Built by Benedictine monks in 960AD, it was made part of the Church of England by Henry VIII. </a:t>
            </a:r>
          </a:p>
          <a:p>
            <a:r>
              <a:rPr lang="en-GB" dirty="0">
                <a:ea typeface="+mn-lt"/>
                <a:cs typeface="+mn-lt"/>
              </a:rPr>
              <a:t>The Abbey was given its official name as The Collegiate Church of St Peter, Westminster, and its status as a Royal Peculiar, by Queen Elizabeth I.</a:t>
            </a:r>
            <a:endParaRPr lang="en-GB" dirty="0"/>
          </a:p>
          <a:p>
            <a:r>
              <a:rPr lang="en-GB" dirty="0">
                <a:ea typeface="+mn-lt"/>
                <a:cs typeface="+mn-lt"/>
              </a:rPr>
              <a:t>Since then it has provided a place for Anglican Christians to share in public worship for over 500 years. </a:t>
            </a:r>
          </a:p>
        </p:txBody>
      </p:sp>
    </p:spTree>
    <p:extLst>
      <p:ext uri="{BB962C8B-B14F-4D97-AF65-F5344CB8AC3E}">
        <p14:creationId xmlns:p14="http://schemas.microsoft.com/office/powerpoint/2010/main" val="46863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5B90C-6E97-4B2C-80CE-E3432F54BE4E}"/>
              </a:ext>
            </a:extLst>
          </p:cNvPr>
          <p:cNvSpPr>
            <a:spLocks noGrp="1"/>
          </p:cNvSpPr>
          <p:nvPr>
            <p:ph type="title"/>
          </p:nvPr>
        </p:nvSpPr>
        <p:spPr>
          <a:xfrm>
            <a:off x="363127" y="989715"/>
            <a:ext cx="7886700" cy="477906"/>
          </a:xfrm>
        </p:spPr>
        <p:txBody>
          <a:bodyPr/>
          <a:lstStyle/>
          <a:p>
            <a:r>
              <a:rPr lang="en-GB" dirty="0">
                <a:cs typeface="Calibri Light"/>
              </a:rPr>
              <a:t>What is Christian worship?</a:t>
            </a:r>
            <a:endParaRPr lang="en-GB" dirty="0"/>
          </a:p>
        </p:txBody>
      </p:sp>
      <p:sp>
        <p:nvSpPr>
          <p:cNvPr id="3" name="Content Placeholder 2">
            <a:extLst>
              <a:ext uri="{FF2B5EF4-FFF2-40B4-BE49-F238E27FC236}">
                <a16:creationId xmlns:a16="http://schemas.microsoft.com/office/drawing/2014/main" id="{C60500D7-88D7-4DCE-811A-779EF610950D}"/>
              </a:ext>
            </a:extLst>
          </p:cNvPr>
          <p:cNvSpPr>
            <a:spLocks noGrp="1"/>
          </p:cNvSpPr>
          <p:nvPr>
            <p:ph idx="1"/>
          </p:nvPr>
        </p:nvSpPr>
        <p:spPr>
          <a:xfrm>
            <a:off x="363127" y="1677607"/>
            <a:ext cx="8167634" cy="691679"/>
          </a:xfrm>
          <a:solidFill>
            <a:schemeClr val="accent2"/>
          </a:solidFill>
        </p:spPr>
        <p:txBody>
          <a:bodyPr vert="horz" lIns="68580" tIns="34290" rIns="68580" bIns="34290" rtlCol="0" anchor="t">
            <a:normAutofit fontScale="92500"/>
          </a:bodyPr>
          <a:lstStyle/>
          <a:p>
            <a:r>
              <a:rPr lang="en-GB" sz="1500" dirty="0">
                <a:solidFill>
                  <a:schemeClr val="bg1"/>
                </a:solidFill>
                <a:cs typeface="Calibri"/>
              </a:rPr>
              <a:t>Activity:</a:t>
            </a:r>
            <a:endParaRPr lang="en-US" sz="1500" dirty="0">
              <a:solidFill>
                <a:schemeClr val="bg1"/>
              </a:solidFill>
            </a:endParaRPr>
          </a:p>
          <a:p>
            <a:r>
              <a:rPr lang="en-GB" sz="1500" dirty="0">
                <a:solidFill>
                  <a:schemeClr val="bg1"/>
                </a:solidFill>
                <a:cs typeface="Calibri"/>
              </a:rPr>
              <a:t>What does worship mean? Discuss in pairs and then write a sentence that describes/defines worship. </a:t>
            </a:r>
          </a:p>
        </p:txBody>
      </p:sp>
      <p:sp>
        <p:nvSpPr>
          <p:cNvPr id="4" name="TextBox 3">
            <a:extLst>
              <a:ext uri="{FF2B5EF4-FFF2-40B4-BE49-F238E27FC236}">
                <a16:creationId xmlns:a16="http://schemas.microsoft.com/office/drawing/2014/main" id="{431D05C0-F0E7-4355-BE15-1B8042AB5586}"/>
              </a:ext>
            </a:extLst>
          </p:cNvPr>
          <p:cNvSpPr txBox="1"/>
          <p:nvPr/>
        </p:nvSpPr>
        <p:spPr>
          <a:xfrm>
            <a:off x="363127" y="2850500"/>
            <a:ext cx="4062569" cy="319318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spcAft>
                <a:spcPts val="900"/>
              </a:spcAft>
            </a:pPr>
            <a:r>
              <a:rPr lang="en-GB" sz="1400" b="1" dirty="0">
                <a:cs typeface="Segoe UI"/>
              </a:rPr>
              <a:t>Worship​</a:t>
            </a:r>
          </a:p>
          <a:p>
            <a:pPr>
              <a:spcAft>
                <a:spcPts val="450"/>
              </a:spcAft>
            </a:pPr>
            <a:r>
              <a:rPr lang="en-GB" sz="1400" dirty="0">
                <a:cs typeface="Segoe UI"/>
              </a:rPr>
              <a:t>The word ‘worship’ comes from the old term “worth-ship”, meaning to give someone the honour they are worth. </a:t>
            </a:r>
            <a:r>
              <a:rPr lang="en-US" sz="1400" dirty="0">
                <a:cs typeface="Segoe UI"/>
              </a:rPr>
              <a:t>​</a:t>
            </a:r>
          </a:p>
          <a:p>
            <a:pPr>
              <a:spcAft>
                <a:spcPts val="450"/>
              </a:spcAft>
            </a:pPr>
            <a:r>
              <a:rPr lang="en-GB" sz="1400" dirty="0">
                <a:cs typeface="Segoe UI"/>
              </a:rPr>
              <a:t>Christians believe the only person/being worthy of worship is the God revealed to them in the Bible.</a:t>
            </a:r>
          </a:p>
          <a:p>
            <a:r>
              <a:rPr lang="en-GB" sz="1400" dirty="0"/>
              <a:t>For Christians, the purpose of worship is to thank God for his love, ask for forgiveness for their sins and to try to understand what God wants from them.</a:t>
            </a:r>
          </a:p>
          <a:p>
            <a:pPr>
              <a:spcBef>
                <a:spcPts val="450"/>
              </a:spcBef>
            </a:pPr>
            <a:r>
              <a:rPr lang="en-GB" sz="1400" dirty="0">
                <a:cs typeface="Segoe UI"/>
              </a:rPr>
              <a:t>Any act a Christian does to pay honour to God is an act of worship.</a:t>
            </a:r>
          </a:p>
          <a:p>
            <a:endParaRPr lang="en-GB" sz="1500" dirty="0">
              <a:cs typeface="Segoe UI"/>
            </a:endParaRP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7060" y="3102558"/>
            <a:ext cx="4030449" cy="2689066"/>
          </a:xfrm>
          <a:prstGeom prst="rect">
            <a:avLst/>
          </a:prstGeom>
        </p:spPr>
      </p:pic>
    </p:spTree>
    <p:extLst>
      <p:ext uri="{BB962C8B-B14F-4D97-AF65-F5344CB8AC3E}">
        <p14:creationId xmlns:p14="http://schemas.microsoft.com/office/powerpoint/2010/main" val="3478416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6509823-CEF2-4ECA-8346-FA15A038440A}"/>
              </a:ext>
            </a:extLst>
          </p:cNvPr>
          <p:cNvSpPr/>
          <p:nvPr/>
        </p:nvSpPr>
        <p:spPr>
          <a:xfrm>
            <a:off x="4913912" y="2592708"/>
            <a:ext cx="2997198" cy="154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cs typeface="Calibri"/>
              </a:rPr>
              <a:t>Activity: </a:t>
            </a:r>
          </a:p>
          <a:p>
            <a:r>
              <a:rPr lang="en-GB" sz="1400" dirty="0">
                <a:cs typeface="Calibri"/>
              </a:rPr>
              <a:t>What does an act of Christian worship look like?</a:t>
            </a:r>
          </a:p>
          <a:p>
            <a:endParaRPr lang="en-GB" sz="1400" dirty="0">
              <a:cs typeface="Calibri"/>
            </a:endParaRPr>
          </a:p>
          <a:p>
            <a:r>
              <a:rPr lang="en-GB" sz="1400" dirty="0">
                <a:cs typeface="Calibri"/>
              </a:rPr>
              <a:t>Discuss in pairs and then as a class list your examples.</a:t>
            </a:r>
          </a:p>
          <a:p>
            <a:r>
              <a:rPr lang="en-GB" sz="1400" dirty="0">
                <a:cs typeface="Calibri"/>
              </a:rPr>
              <a:t> </a:t>
            </a:r>
          </a:p>
        </p:txBody>
      </p:sp>
      <p:sp>
        <p:nvSpPr>
          <p:cNvPr id="3" name="Content Placeholder 2">
            <a:extLst>
              <a:ext uri="{FF2B5EF4-FFF2-40B4-BE49-F238E27FC236}">
                <a16:creationId xmlns:a16="http://schemas.microsoft.com/office/drawing/2014/main" id="{C4A07A6F-2325-485B-9919-38F0C369CC91}"/>
              </a:ext>
            </a:extLst>
          </p:cNvPr>
          <p:cNvSpPr>
            <a:spLocks noGrp="1"/>
          </p:cNvSpPr>
          <p:nvPr>
            <p:ph idx="1"/>
          </p:nvPr>
        </p:nvSpPr>
        <p:spPr>
          <a:xfrm>
            <a:off x="4913912" y="4779673"/>
            <a:ext cx="3157193" cy="878408"/>
          </a:xfrm>
          <a:noFill/>
        </p:spPr>
        <p:txBody>
          <a:bodyPr vert="horz" lIns="68580" tIns="34290" rIns="68580" bIns="34290" rtlCol="0" anchor="t">
            <a:normAutofit/>
          </a:bodyPr>
          <a:lstStyle/>
          <a:p>
            <a:r>
              <a:rPr lang="en-GB" dirty="0">
                <a:cs typeface="Calibri" panose="020F0502020204030204"/>
              </a:rPr>
              <a:t>While worship is important to all Christians, Christians can worship God in different ways.</a:t>
            </a:r>
            <a:endParaRPr lang="en-US" dirty="0"/>
          </a:p>
          <a:p>
            <a:endParaRPr lang="en-US" sz="1500" dirty="0">
              <a:ea typeface="+mn-lt"/>
              <a:cs typeface="+mn-lt"/>
            </a:endParaRPr>
          </a:p>
          <a:p>
            <a:endParaRPr lang="en-US" sz="1500" dirty="0">
              <a:ea typeface="+mn-lt"/>
              <a:cs typeface="+mn-lt"/>
            </a:endParaRPr>
          </a:p>
          <a:p>
            <a:endParaRPr lang="en-US" sz="1500" dirty="0">
              <a:ea typeface="+mn-lt"/>
              <a:cs typeface="+mn-lt"/>
            </a:endParaRPr>
          </a:p>
        </p:txBody>
      </p:sp>
      <p:sp>
        <p:nvSpPr>
          <p:cNvPr id="2" name="Title 1">
            <a:extLst>
              <a:ext uri="{FF2B5EF4-FFF2-40B4-BE49-F238E27FC236}">
                <a16:creationId xmlns:a16="http://schemas.microsoft.com/office/drawing/2014/main" id="{95A84AF4-40B7-48F4-8D51-5717DBA3A323}"/>
              </a:ext>
            </a:extLst>
          </p:cNvPr>
          <p:cNvSpPr>
            <a:spLocks noGrp="1"/>
          </p:cNvSpPr>
          <p:nvPr>
            <p:ph type="title"/>
          </p:nvPr>
        </p:nvSpPr>
        <p:spPr>
          <a:xfrm>
            <a:off x="4828852" y="1421996"/>
            <a:ext cx="4230087" cy="811993"/>
          </a:xfrm>
          <a:noFill/>
        </p:spPr>
        <p:txBody>
          <a:bodyPr>
            <a:noAutofit/>
          </a:bodyPr>
          <a:lstStyle/>
          <a:p>
            <a:r>
              <a:rPr lang="en-GB" dirty="0">
                <a:cs typeface="Calibri Light"/>
              </a:rPr>
              <a:t>What does Christian worship look like?</a:t>
            </a:r>
            <a:endParaRPr lang="en-GB" dirty="0"/>
          </a:p>
        </p:txBody>
      </p:sp>
      <p:sp>
        <p:nvSpPr>
          <p:cNvPr id="13"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780" y="1511857"/>
            <a:ext cx="4039183" cy="4527436"/>
          </a:xfrm>
          <a:prstGeom prst="rect">
            <a:avLst/>
          </a:prstGeom>
        </p:spPr>
      </p:pic>
    </p:spTree>
    <p:extLst>
      <p:ext uri="{BB962C8B-B14F-4D97-AF65-F5344CB8AC3E}">
        <p14:creationId xmlns:p14="http://schemas.microsoft.com/office/powerpoint/2010/main" val="1262385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3E4DA-CB35-447B-B4D3-AE7BC598F701}"/>
              </a:ext>
            </a:extLst>
          </p:cNvPr>
          <p:cNvSpPr>
            <a:spLocks noGrp="1"/>
          </p:cNvSpPr>
          <p:nvPr>
            <p:ph type="title"/>
          </p:nvPr>
        </p:nvSpPr>
        <p:spPr>
          <a:xfrm>
            <a:off x="363845" y="999294"/>
            <a:ext cx="7897653" cy="462268"/>
          </a:xfrm>
        </p:spPr>
        <p:txBody>
          <a:bodyPr>
            <a:normAutofit/>
          </a:bodyPr>
          <a:lstStyle/>
          <a:p>
            <a:r>
              <a:rPr lang="en-GB" dirty="0"/>
              <a:t>A long history of Christian worship</a:t>
            </a:r>
          </a:p>
        </p:txBody>
      </p:sp>
      <p:sp>
        <p:nvSpPr>
          <p:cNvPr id="3" name="Content Placeholder 2">
            <a:extLst>
              <a:ext uri="{FF2B5EF4-FFF2-40B4-BE49-F238E27FC236}">
                <a16:creationId xmlns:a16="http://schemas.microsoft.com/office/drawing/2014/main" id="{8DD420E9-FA81-4285-A92B-9462587FD5BC}"/>
              </a:ext>
            </a:extLst>
          </p:cNvPr>
          <p:cNvSpPr>
            <a:spLocks noGrp="1"/>
          </p:cNvSpPr>
          <p:nvPr>
            <p:ph idx="1"/>
          </p:nvPr>
        </p:nvSpPr>
        <p:spPr>
          <a:xfrm>
            <a:off x="363845" y="1760664"/>
            <a:ext cx="4596557" cy="4401474"/>
          </a:xfrm>
          <a:solidFill>
            <a:schemeClr val="bg1"/>
          </a:solidFill>
        </p:spPr>
        <p:txBody>
          <a:bodyPr vert="horz" lIns="68580" tIns="34290" rIns="68580" bIns="34290" rtlCol="0" anchor="t">
            <a:noAutofit/>
          </a:bodyPr>
          <a:lstStyle/>
          <a:p>
            <a:r>
              <a:rPr lang="en-GB" b="1" dirty="0">
                <a:cs typeface="Calibri"/>
              </a:rPr>
              <a:t>Benedictine Monks</a:t>
            </a:r>
          </a:p>
          <a:p>
            <a:r>
              <a:rPr lang="en-GB" dirty="0">
                <a:cs typeface="Calibri"/>
              </a:rPr>
              <a:t>The Benedictine Monastery at Westminster was founded in 960AD.  </a:t>
            </a:r>
          </a:p>
          <a:p>
            <a:r>
              <a:rPr lang="en-GB" dirty="0">
                <a:cs typeface="Calibri"/>
              </a:rPr>
              <a:t>A monk’s life was devoted to the worship of God. As part of this devotion they took part in a </a:t>
            </a:r>
            <a:r>
              <a:rPr lang="en-GB" dirty="0"/>
              <a:t>daily round of services:</a:t>
            </a:r>
          </a:p>
          <a:p>
            <a:r>
              <a:rPr lang="en-GB" dirty="0"/>
              <a:t>Matins at midnight </a:t>
            </a:r>
          </a:p>
          <a:p>
            <a:r>
              <a:rPr lang="en-GB" dirty="0"/>
              <a:t>Lauds at daybreak</a:t>
            </a:r>
          </a:p>
          <a:p>
            <a:r>
              <a:rPr lang="en-GB" dirty="0"/>
              <a:t>Prime at about 6.00am </a:t>
            </a:r>
          </a:p>
          <a:p>
            <a:r>
              <a:rPr lang="en-GB" dirty="0" err="1"/>
              <a:t>Terce</a:t>
            </a:r>
            <a:r>
              <a:rPr lang="en-GB" dirty="0"/>
              <a:t>, Sext, and None were said before dinner </a:t>
            </a:r>
          </a:p>
          <a:p>
            <a:r>
              <a:rPr lang="en-GB" dirty="0"/>
              <a:t>Vespers at 6.00pm </a:t>
            </a:r>
          </a:p>
          <a:p>
            <a:r>
              <a:rPr lang="en-GB" dirty="0"/>
              <a:t>The monks also spent much of their time in prayer. </a:t>
            </a:r>
          </a:p>
          <a:p>
            <a:r>
              <a:rPr lang="en-GB" dirty="0"/>
              <a:t>Monastic life came to an end in 1540 when Henry VIII converted the monastery to an Anglican Cathedral Church. </a:t>
            </a:r>
          </a:p>
          <a:p>
            <a:endParaRPr lang="en-GB" sz="1500" dirty="0">
              <a:cs typeface="Calibri"/>
            </a:endParaRP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153246" y="1760664"/>
            <a:ext cx="3493797" cy="1951535"/>
          </a:xfrm>
          <a:prstGeom prst="rect">
            <a:avLst/>
          </a:prstGeom>
        </p:spPr>
      </p:pic>
      <p:pic>
        <p:nvPicPr>
          <p:cNvPr id="5" name="Picture 4"/>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153247" y="3897466"/>
            <a:ext cx="3493796" cy="2510542"/>
          </a:xfrm>
          <a:prstGeom prst="rect">
            <a:avLst/>
          </a:prstGeom>
        </p:spPr>
      </p:pic>
    </p:spTree>
    <p:extLst>
      <p:ext uri="{BB962C8B-B14F-4D97-AF65-F5344CB8AC3E}">
        <p14:creationId xmlns:p14="http://schemas.microsoft.com/office/powerpoint/2010/main" val="1878963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55EC2D9-44DB-CA98-464A-4F9AA202E1C3}"/>
              </a:ext>
            </a:extLst>
          </p:cNvPr>
          <p:cNvSpPr>
            <a:spLocks noGrp="1"/>
          </p:cNvSpPr>
          <p:nvPr>
            <p:ph type="title"/>
          </p:nvPr>
        </p:nvSpPr>
        <p:spPr/>
        <p:txBody>
          <a:bodyPr/>
          <a:lstStyle/>
          <a:p>
            <a:endParaRPr lang="zh-TW" altLang="en-US"/>
          </a:p>
        </p:txBody>
      </p:sp>
      <p:pic>
        <p:nvPicPr>
          <p:cNvPr id="8" name="線上媒體 7" title="Prayer and worship: a three-minute film">
            <a:hlinkClick r:id="" action="ppaction://media"/>
            <a:extLst>
              <a:ext uri="{FF2B5EF4-FFF2-40B4-BE49-F238E27FC236}">
                <a16:creationId xmlns:a16="http://schemas.microsoft.com/office/drawing/2014/main" id="{D5242D12-6CF1-C033-7E5C-F395B071E67E}"/>
              </a:ext>
            </a:extLst>
          </p:cNvPr>
          <p:cNvPicPr>
            <a:picLocks noGrp="1" noRot="1" noChangeAspect="1"/>
          </p:cNvPicPr>
          <p:nvPr>
            <p:ph idx="1"/>
            <a:videoFile r:link="rId1"/>
          </p:nvPr>
        </p:nvPicPr>
        <p:blipFill>
          <a:blip r:embed="rId4"/>
          <a:stretch>
            <a:fillRect/>
          </a:stretch>
        </p:blipFill>
        <p:spPr>
          <a:xfrm>
            <a:off x="637472" y="978335"/>
            <a:ext cx="7619999" cy="5714999"/>
          </a:xfrm>
        </p:spPr>
      </p:pic>
      <p:sp>
        <p:nvSpPr>
          <p:cNvPr id="7" name="Text Placeholder 5">
            <a:extLst>
              <a:ext uri="{FF2B5EF4-FFF2-40B4-BE49-F238E27FC236}">
                <a16:creationId xmlns:a16="http://schemas.microsoft.com/office/drawing/2014/main" id="{3D34AB88-D39B-3B59-2A30-1F64AC450FA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157174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3E4DA-CB35-447B-B4D3-AE7BC598F701}"/>
              </a:ext>
            </a:extLst>
          </p:cNvPr>
          <p:cNvSpPr>
            <a:spLocks noGrp="1"/>
          </p:cNvSpPr>
          <p:nvPr>
            <p:ph type="title"/>
          </p:nvPr>
        </p:nvSpPr>
        <p:spPr>
          <a:xfrm>
            <a:off x="363844" y="1081958"/>
            <a:ext cx="7206537" cy="472702"/>
          </a:xfrm>
        </p:spPr>
        <p:txBody>
          <a:bodyPr>
            <a:normAutofit/>
          </a:bodyPr>
          <a:lstStyle/>
          <a:p>
            <a:r>
              <a:rPr lang="en-GB" dirty="0"/>
              <a:t>Worship at Westminster Abbey today</a:t>
            </a:r>
          </a:p>
        </p:txBody>
      </p:sp>
      <p:sp>
        <p:nvSpPr>
          <p:cNvPr id="3" name="Content Placeholder 2">
            <a:extLst>
              <a:ext uri="{FF2B5EF4-FFF2-40B4-BE49-F238E27FC236}">
                <a16:creationId xmlns:a16="http://schemas.microsoft.com/office/drawing/2014/main" id="{8DD420E9-FA81-4285-A92B-9462587FD5BC}"/>
              </a:ext>
            </a:extLst>
          </p:cNvPr>
          <p:cNvSpPr>
            <a:spLocks noGrp="1"/>
          </p:cNvSpPr>
          <p:nvPr>
            <p:ph idx="1"/>
          </p:nvPr>
        </p:nvSpPr>
        <p:spPr>
          <a:xfrm>
            <a:off x="363844" y="1824214"/>
            <a:ext cx="4683077" cy="4619116"/>
          </a:xfrm>
          <a:solidFill>
            <a:schemeClr val="bg1"/>
          </a:solidFill>
        </p:spPr>
        <p:txBody>
          <a:bodyPr vert="horz" lIns="68580" tIns="34290" rIns="68580" bIns="34290" rtlCol="0" anchor="t">
            <a:noAutofit/>
          </a:bodyPr>
          <a:lstStyle/>
          <a:p>
            <a:r>
              <a:rPr lang="en-GB" b="1" dirty="0"/>
              <a:t>Anglican worship</a:t>
            </a:r>
          </a:p>
          <a:p>
            <a:r>
              <a:rPr lang="en-GB" dirty="0"/>
              <a:t>Today, Westminster Abbey is at the heart of Anglican worship.  </a:t>
            </a:r>
          </a:p>
          <a:p>
            <a:pPr>
              <a:spcAft>
                <a:spcPts val="450"/>
              </a:spcAft>
            </a:pPr>
            <a:r>
              <a:rPr lang="en-GB" dirty="0"/>
              <a:t>Public services at the Abbey take place every day and these may include:</a:t>
            </a:r>
            <a:endParaRPr lang="en-GB" dirty="0">
              <a:cs typeface="Calibri"/>
            </a:endParaRPr>
          </a:p>
          <a:p>
            <a:r>
              <a:rPr lang="en-GB" dirty="0"/>
              <a:t>Morning Prayer</a:t>
            </a:r>
            <a:endParaRPr lang="en-GB" dirty="0">
              <a:cs typeface="Calibri" panose="020F0502020204030204"/>
            </a:endParaRPr>
          </a:p>
          <a:p>
            <a:r>
              <a:rPr lang="en-GB" dirty="0"/>
              <a:t>Holy Communion </a:t>
            </a:r>
            <a:endParaRPr lang="en-GB" dirty="0">
              <a:cs typeface="Calibri" panose="020F0502020204030204"/>
            </a:endParaRPr>
          </a:p>
          <a:p>
            <a:r>
              <a:rPr lang="en-GB" dirty="0"/>
              <a:t>Choral Matins</a:t>
            </a:r>
            <a:endParaRPr lang="en-GB" dirty="0">
              <a:cs typeface="Calibri" panose="020F0502020204030204"/>
            </a:endParaRPr>
          </a:p>
          <a:p>
            <a:r>
              <a:rPr lang="en-GB" dirty="0"/>
              <a:t>Sung Eucharist </a:t>
            </a:r>
            <a:endParaRPr lang="en-GB" dirty="0">
              <a:cs typeface="Calibri" panose="020F0502020204030204"/>
            </a:endParaRPr>
          </a:p>
          <a:p>
            <a:r>
              <a:rPr lang="en-GB" dirty="0"/>
              <a:t>Choral Evensong </a:t>
            </a:r>
            <a:endParaRPr lang="en-GB" dirty="0">
              <a:cs typeface="Calibri"/>
            </a:endParaRPr>
          </a:p>
          <a:p>
            <a:r>
              <a:rPr lang="en-GB" dirty="0"/>
              <a:t>Evening Service</a:t>
            </a:r>
          </a:p>
          <a:p>
            <a:endParaRPr lang="en-GB" dirty="0">
              <a:cs typeface="Calibri"/>
            </a:endParaRPr>
          </a:p>
          <a:p>
            <a:r>
              <a:rPr lang="en-GB" dirty="0"/>
              <a:t>Many services include organ music and the Abbey Choir sings at services almost every day. </a:t>
            </a:r>
          </a:p>
          <a:p>
            <a:r>
              <a:rPr lang="en-GB" dirty="0">
                <a:cs typeface="Calibri"/>
              </a:rPr>
              <a:t>Everyone is welcome to attend Abbey services.</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4" name="Picture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046921" y="2823674"/>
            <a:ext cx="3569092" cy="2381094"/>
          </a:xfrm>
          <a:prstGeom prst="rect">
            <a:avLst/>
          </a:prstGeom>
        </p:spPr>
      </p:pic>
    </p:spTree>
    <p:extLst>
      <p:ext uri="{BB962C8B-B14F-4D97-AF65-F5344CB8AC3E}">
        <p14:creationId xmlns:p14="http://schemas.microsoft.com/office/powerpoint/2010/main" val="253015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C375B-2123-4908-9F52-7A907EFD214A}"/>
              </a:ext>
            </a:extLst>
          </p:cNvPr>
          <p:cNvSpPr>
            <a:spLocks noGrp="1"/>
          </p:cNvSpPr>
          <p:nvPr>
            <p:ph type="title"/>
          </p:nvPr>
        </p:nvSpPr>
        <p:spPr>
          <a:xfrm>
            <a:off x="288960" y="965959"/>
            <a:ext cx="8472267" cy="528839"/>
          </a:xfrm>
        </p:spPr>
        <p:txBody>
          <a:bodyPr/>
          <a:lstStyle/>
          <a:p>
            <a:r>
              <a:rPr lang="en-GB" dirty="0">
                <a:cs typeface="Calibri Light"/>
              </a:rPr>
              <a:t>Where do Christians worship?</a:t>
            </a:r>
          </a:p>
        </p:txBody>
      </p:sp>
      <p:sp>
        <p:nvSpPr>
          <p:cNvPr id="3" name="Content Placeholder 2">
            <a:extLst>
              <a:ext uri="{FF2B5EF4-FFF2-40B4-BE49-F238E27FC236}">
                <a16:creationId xmlns:a16="http://schemas.microsoft.com/office/drawing/2014/main" id="{DAA3D906-82A0-451E-9EE6-51E5847D85DC}"/>
              </a:ext>
            </a:extLst>
          </p:cNvPr>
          <p:cNvSpPr>
            <a:spLocks noGrp="1"/>
          </p:cNvSpPr>
          <p:nvPr>
            <p:ph sz="half" idx="2"/>
          </p:nvPr>
        </p:nvSpPr>
        <p:spPr>
          <a:xfrm>
            <a:off x="288960" y="1668532"/>
            <a:ext cx="5197440" cy="1742702"/>
          </a:xfrm>
        </p:spPr>
        <p:txBody>
          <a:bodyPr vert="horz" lIns="68580" tIns="34290" rIns="68580" bIns="34290" rtlCol="0" anchor="t">
            <a:normAutofit fontScale="25000" lnSpcReduction="20000"/>
          </a:bodyPr>
          <a:lstStyle/>
          <a:p>
            <a:r>
              <a:rPr lang="en-GB" sz="5600" b="1" dirty="0">
                <a:cs typeface="Calibri" panose="020F0502020204030204"/>
              </a:rPr>
              <a:t>In public </a:t>
            </a:r>
          </a:p>
          <a:p>
            <a:r>
              <a:rPr lang="en-GB" sz="5600" dirty="0">
                <a:cs typeface="Calibri" panose="020F0502020204030204"/>
              </a:rPr>
              <a:t>Christians often come together in churches, chapels, cathedral or other buildings used for worship.</a:t>
            </a:r>
          </a:p>
          <a:p>
            <a:r>
              <a:rPr lang="en-GB" sz="5600" dirty="0">
                <a:cs typeface="Calibri" panose="020F0502020204030204"/>
              </a:rPr>
              <a:t>Public worship for many Christians includes music, prayers, readings from the Bible and a sermon. </a:t>
            </a:r>
          </a:p>
          <a:p>
            <a:r>
              <a:rPr lang="en-GB" sz="5600" dirty="0">
                <a:cs typeface="Calibri" panose="020F0502020204030204"/>
              </a:rPr>
              <a:t>30,000 Anglican Christians a year attend public services at Westminster Abbey.</a:t>
            </a:r>
          </a:p>
          <a:p>
            <a:endParaRPr lang="en-US" sz="1500" dirty="0"/>
          </a:p>
          <a:p>
            <a:endParaRPr lang="en-GB" sz="1500" dirty="0">
              <a:cs typeface="Calibri" panose="020F0502020204030204"/>
            </a:endParaRPr>
          </a:p>
          <a:p>
            <a:endParaRPr lang="en-GB" sz="1500" dirty="0">
              <a:cs typeface="Calibri" panose="020F0502020204030204"/>
            </a:endParaRPr>
          </a:p>
          <a:p>
            <a:endParaRPr lang="en-GB" sz="1500" dirty="0">
              <a:cs typeface="Calibri" panose="020F0502020204030204"/>
            </a:endParaRPr>
          </a:p>
        </p:txBody>
      </p:sp>
      <p:sp>
        <p:nvSpPr>
          <p:cNvPr id="6" name="Content Placeholder 5">
            <a:extLst>
              <a:ext uri="{FF2B5EF4-FFF2-40B4-BE49-F238E27FC236}">
                <a16:creationId xmlns:a16="http://schemas.microsoft.com/office/drawing/2014/main" id="{684D8697-03CF-4F44-880F-1DC342E01E96}"/>
              </a:ext>
            </a:extLst>
          </p:cNvPr>
          <p:cNvSpPr>
            <a:spLocks noGrp="1"/>
          </p:cNvSpPr>
          <p:nvPr>
            <p:ph sz="quarter" idx="4"/>
          </p:nvPr>
        </p:nvSpPr>
        <p:spPr>
          <a:xfrm>
            <a:off x="288960" y="3413030"/>
            <a:ext cx="5067605" cy="921494"/>
          </a:xfrm>
        </p:spPr>
        <p:txBody>
          <a:bodyPr vert="horz" lIns="68580" tIns="34290" rIns="68580" bIns="34290" rtlCol="0" anchor="t">
            <a:noAutofit/>
          </a:bodyPr>
          <a:lstStyle/>
          <a:p>
            <a:r>
              <a:rPr lang="en-GB" b="1" dirty="0">
                <a:cs typeface="Calibri"/>
              </a:rPr>
              <a:t>In private </a:t>
            </a:r>
          </a:p>
          <a:p>
            <a:r>
              <a:rPr lang="en-GB" dirty="0">
                <a:cs typeface="Calibri"/>
              </a:rPr>
              <a:t>Christians can also worship at home, either alone or with family and friends.</a:t>
            </a:r>
          </a:p>
          <a:p>
            <a:pPr>
              <a:buFontTx/>
              <a:buChar char="-"/>
            </a:pPr>
            <a:endParaRPr lang="en-GB" sz="1600" dirty="0">
              <a:cs typeface="Calibri"/>
            </a:endParaRPr>
          </a:p>
          <a:p>
            <a:endParaRPr lang="en-GB" sz="1600" dirty="0">
              <a:cs typeface="Calibri"/>
            </a:endParaRPr>
          </a:p>
        </p:txBody>
      </p:sp>
      <p:sp>
        <p:nvSpPr>
          <p:cNvPr id="12" name="TextBox 11">
            <a:extLst>
              <a:ext uri="{FF2B5EF4-FFF2-40B4-BE49-F238E27FC236}">
                <a16:creationId xmlns:a16="http://schemas.microsoft.com/office/drawing/2014/main" id="{6E439C52-6DFC-4AEB-9D48-407BD93DB595}"/>
              </a:ext>
            </a:extLst>
          </p:cNvPr>
          <p:cNvSpPr txBox="1"/>
          <p:nvPr/>
        </p:nvSpPr>
        <p:spPr>
          <a:xfrm>
            <a:off x="6062033" y="3561657"/>
            <a:ext cx="2388742" cy="954107"/>
          </a:xfrm>
          <a:prstGeom prst="rect">
            <a:avLst/>
          </a:prstGeom>
          <a:solidFill>
            <a:schemeClr val="accent1"/>
          </a:solidFill>
          <a:ln>
            <a:solidFill>
              <a:schemeClr val="bg1"/>
            </a:solidFill>
          </a:ln>
        </p:spPr>
        <p:txBody>
          <a:bodyPr wrap="square" rtlCol="0">
            <a:spAutoFit/>
          </a:bodyPr>
          <a:lstStyle/>
          <a:p>
            <a:r>
              <a:rPr lang="en-GB" sz="1400" dirty="0">
                <a:solidFill>
                  <a:schemeClr val="bg1"/>
                </a:solidFill>
              </a:rPr>
              <a:t>In Christianity the church is not just a building, it refers to the entire Christian community.</a:t>
            </a:r>
          </a:p>
        </p:txBody>
      </p:sp>
      <p:sp>
        <p:nvSpPr>
          <p:cNvPr id="15" name="TextBox 14">
            <a:extLst>
              <a:ext uri="{FF2B5EF4-FFF2-40B4-BE49-F238E27FC236}">
                <a16:creationId xmlns:a16="http://schemas.microsoft.com/office/drawing/2014/main" id="{4C81C677-86AE-4BF7-BF0E-B575335975B8}"/>
              </a:ext>
            </a:extLst>
          </p:cNvPr>
          <p:cNvSpPr txBox="1"/>
          <p:nvPr/>
        </p:nvSpPr>
        <p:spPr>
          <a:xfrm>
            <a:off x="327900" y="4666188"/>
            <a:ext cx="5067605" cy="1513235"/>
          </a:xfrm>
          <a:prstGeom prst="rect">
            <a:avLst/>
          </a:prstGeom>
          <a:solidFill>
            <a:schemeClr val="accent2"/>
          </a:solidFill>
        </p:spPr>
        <p:txBody>
          <a:bodyPr wrap="square" rtlCol="0">
            <a:spAutoFit/>
          </a:bodyPr>
          <a:lstStyle/>
          <a:p>
            <a:pPr>
              <a:spcAft>
                <a:spcPts val="450"/>
              </a:spcAft>
            </a:pPr>
            <a:r>
              <a:rPr lang="en-GB" sz="1400" dirty="0">
                <a:solidFill>
                  <a:schemeClr val="bg1"/>
                </a:solidFill>
                <a:ea typeface="+mn-lt"/>
                <a:cs typeface="+mn-lt"/>
              </a:rPr>
              <a:t>Activity:</a:t>
            </a:r>
          </a:p>
          <a:p>
            <a:pPr>
              <a:spcAft>
                <a:spcPts val="450"/>
              </a:spcAft>
            </a:pPr>
            <a:r>
              <a:rPr lang="en-GB" sz="1400" dirty="0">
                <a:solidFill>
                  <a:schemeClr val="bg1"/>
                </a:solidFill>
                <a:ea typeface="+mn-lt"/>
                <a:cs typeface="+mn-lt"/>
              </a:rPr>
              <a:t>Revisit your list of acts of Christian worship. Which of these are examples of public worship and which are private?</a:t>
            </a:r>
          </a:p>
          <a:p>
            <a:r>
              <a:rPr lang="en-GB" sz="1400" dirty="0">
                <a:solidFill>
                  <a:schemeClr val="bg1"/>
                </a:solidFill>
                <a:ea typeface="+mn-lt"/>
                <a:cs typeface="+mn-lt"/>
              </a:rPr>
              <a:t>Prayer, meditation, studying or meditating on a Bible passage, or using aids to worship such as an icon or a rosary (Catholic tradition).</a:t>
            </a:r>
            <a:endParaRPr lang="en-GB" sz="1400" dirty="0">
              <a:solidFill>
                <a:schemeClr val="bg1"/>
              </a:solidFill>
            </a:endParaRPr>
          </a:p>
        </p:txBody>
      </p:sp>
      <p:sp>
        <p:nvSpPr>
          <p:cNvPr id="11"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7610" y="4499457"/>
            <a:ext cx="3217589" cy="2145059"/>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40576" y="1474579"/>
            <a:ext cx="3159592" cy="2103385"/>
          </a:xfrm>
          <a:prstGeom prst="rect">
            <a:avLst/>
          </a:prstGeom>
        </p:spPr>
      </p:pic>
    </p:spTree>
    <p:extLst>
      <p:ext uri="{BB962C8B-B14F-4D97-AF65-F5344CB8AC3E}">
        <p14:creationId xmlns:p14="http://schemas.microsoft.com/office/powerpoint/2010/main" val="3466743086"/>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A348485-418F-4C1B-82AF-C6E311457C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0BD8BC-8D95-4B6A-B8F3-8B7DC6F495C4}">
  <ds:schemaRefs>
    <ds:schemaRef ds:uri="http://schemas.microsoft.com/sharepoint/v3/contenttype/forms"/>
  </ds:schemaRefs>
</ds:datastoreItem>
</file>

<file path=customXml/itemProps3.xml><?xml version="1.0" encoding="utf-8"?>
<ds:datastoreItem xmlns:ds="http://schemas.openxmlformats.org/officeDocument/2006/customXml" ds:itemID="{24A18104-C2B0-45EB-98AF-8893C2D45D48}">
  <ds:schemaRefs>
    <ds:schemaRef ds:uri="http://schemas.microsoft.com/office/2006/metadata/properties"/>
    <ds:schemaRef ds:uri="http://schemas.microsoft.com/office/infopath/2007/PartnerControls"/>
    <ds:schemaRef ds:uri="cf8bedca-0699-49e1-97e1-14424d7eca52"/>
    <ds:schemaRef ds:uri="40e3bd4d-ad2a-475f-b877-b0398ba3b99b"/>
    <ds:schemaRef ds:uri="b9f7f328-d3ff-4819-955b-35535df07bba"/>
    <ds:schemaRef ds:uri="2bde14ae-7622-460c-a38b-b0381bac6d2e"/>
  </ds:schemaRefs>
</ds:datastoreItem>
</file>

<file path=docProps/app.xml><?xml version="1.0" encoding="utf-8"?>
<Properties xmlns="http://schemas.openxmlformats.org/officeDocument/2006/extended-properties" xmlns:vt="http://schemas.openxmlformats.org/officeDocument/2006/docPropsVTypes">
  <Template>Office Theme</Template>
  <TotalTime>1858</TotalTime>
  <Words>2772</Words>
  <Application>Microsoft Office PowerPoint</Application>
  <PresentationFormat>On-screen Show (4:3)</PresentationFormat>
  <Paragraphs>293</Paragraphs>
  <Slides>20</Slides>
  <Notes>20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Palatino</vt:lpstr>
      <vt:lpstr>Office Theme</vt:lpstr>
      <vt:lpstr>PowerPoint Presentation</vt:lpstr>
      <vt:lpstr>PowerPoint Presentation</vt:lpstr>
      <vt:lpstr>Westminster Abbey </vt:lpstr>
      <vt:lpstr>What is Christian worship?</vt:lpstr>
      <vt:lpstr>What does Christian worship look like?</vt:lpstr>
      <vt:lpstr>A long history of Christian worship</vt:lpstr>
      <vt:lpstr>PowerPoint Presentation</vt:lpstr>
      <vt:lpstr>Worship at Westminster Abbey today</vt:lpstr>
      <vt:lpstr>Where do Christians worship?</vt:lpstr>
      <vt:lpstr>Where does worship in Westminster Abbey take place?</vt:lpstr>
      <vt:lpstr>Which services are taking place at Westminster Abbey today?</vt:lpstr>
      <vt:lpstr>Keywords </vt:lpstr>
      <vt:lpstr>PowerPoint Presentation</vt:lpstr>
      <vt:lpstr>Liturgical worship and The Book of Common Prayer</vt:lpstr>
      <vt:lpstr>Holy Communion</vt:lpstr>
      <vt:lpstr>PowerPoint Presentation</vt:lpstr>
      <vt:lpstr>Special services at Westminster Abbey</vt:lpstr>
      <vt:lpstr>Why is worship important to Christians?</vt:lpstr>
      <vt:lpstr>Test your knowledge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193</cp:revision>
  <dcterms:created xsi:type="dcterms:W3CDTF">2019-02-11T11:01:41Z</dcterms:created>
  <dcterms:modified xsi:type="dcterms:W3CDTF">2023-06-19T09:20:16Z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2490200</vt:r8>
  </property>
  <property fmtid="{D5CDD505-2E9C-101B-9397-08002B2CF9AE}" pid="4" name="MediaServiceImageTags">
    <vt:lpwstr/>
  </property>
</Properties>
</file>