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6"/>
  </p:notesMasterIdLst>
  <p:sldIdLst>
    <p:sldId id="341" r:id="rId5"/>
    <p:sldId id="316" r:id="rId6"/>
    <p:sldId id="370" r:id="rId7"/>
    <p:sldId id="372" r:id="rId8"/>
    <p:sldId id="391" r:id="rId9"/>
    <p:sldId id="373" r:id="rId10"/>
    <p:sldId id="374" r:id="rId11"/>
    <p:sldId id="375" r:id="rId12"/>
    <p:sldId id="376" r:id="rId13"/>
    <p:sldId id="377" r:id="rId14"/>
    <p:sldId id="378" r:id="rId15"/>
    <p:sldId id="379" r:id="rId16"/>
    <p:sldId id="381" r:id="rId17"/>
    <p:sldId id="382" r:id="rId18"/>
    <p:sldId id="383" r:id="rId19"/>
    <p:sldId id="384" r:id="rId20"/>
    <p:sldId id="385" r:id="rId21"/>
    <p:sldId id="386" r:id="rId22"/>
    <p:sldId id="358" r:id="rId23"/>
    <p:sldId id="390" r:id="rId24"/>
    <p:sldId id="387"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 id="3" name="Grazyna Richmond" initials="GR" lastIdx="1" clrIdx="2">
    <p:extLst>
      <p:ext uri="{19B8F6BF-5375-455C-9EA6-DF929625EA0E}">
        <p15:presenceInfo xmlns:p15="http://schemas.microsoft.com/office/powerpoint/2012/main" userId="Grazyna Richmond" providerId="None"/>
      </p:ext>
    </p:extLst>
  </p:cmAuthor>
  <p:cmAuthor id="4" name="Sian Shaw" initials="SS" lastIdx="5" clrIdx="3">
    <p:extLst>
      <p:ext uri="{19B8F6BF-5375-455C-9EA6-DF929625EA0E}">
        <p15:presenceInfo xmlns:p15="http://schemas.microsoft.com/office/powerpoint/2012/main" userId="S-1-5-21-1719820890-308836166-311576647-549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DFB9B3-3FAD-6128-E770-8695D1B37079}" v="26" dt="2024-08-09T12:43:26.9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73" autoAdjust="0"/>
    <p:restoredTop sz="78630" autoAdjust="0"/>
  </p:normalViewPr>
  <p:slideViewPr>
    <p:cSldViewPr snapToGrid="0">
      <p:cViewPr varScale="1">
        <p:scale>
          <a:sx n="89" d="100"/>
          <a:sy n="89" d="100"/>
        </p:scale>
        <p:origin x="2274" y="8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e Langsford" userId="S::sophie.langsford@westminster-abbey.org::2ea6d925-4a6e-425b-8569-87f33b9a79c6" providerId="AD" clId="Web-{CCDFB9B3-3FAD-6128-E770-8695D1B37079}"/>
    <pc:docChg chg="modSld">
      <pc:chgData name="Sophie Langsford" userId="S::sophie.langsford@westminster-abbey.org::2ea6d925-4a6e-425b-8569-87f33b9a79c6" providerId="AD" clId="Web-{CCDFB9B3-3FAD-6128-E770-8695D1B37079}" dt="2024-08-09T12:43:24.810" v="106"/>
      <pc:docMkLst>
        <pc:docMk/>
      </pc:docMkLst>
      <pc:sldChg chg="modNotes">
        <pc:chgData name="Sophie Langsford" userId="S::sophie.langsford@westminster-abbey.org::2ea6d925-4a6e-425b-8569-87f33b9a79c6" providerId="AD" clId="Web-{CCDFB9B3-3FAD-6128-E770-8695D1B37079}" dt="2024-08-09T11:15:27.326" v="1"/>
        <pc:sldMkLst>
          <pc:docMk/>
          <pc:sldMk cId="927207849" sldId="316"/>
        </pc:sldMkLst>
      </pc:sldChg>
      <pc:sldChg chg="modNotes">
        <pc:chgData name="Sophie Langsford" userId="S::sophie.langsford@westminster-abbey.org::2ea6d925-4a6e-425b-8569-87f33b9a79c6" providerId="AD" clId="Web-{CCDFB9B3-3FAD-6128-E770-8695D1B37079}" dt="2024-08-09T11:15:19.763" v="0"/>
        <pc:sldMkLst>
          <pc:docMk/>
          <pc:sldMk cId="4213500498" sldId="341"/>
        </pc:sldMkLst>
      </pc:sldChg>
      <pc:sldChg chg="modNotes">
        <pc:chgData name="Sophie Langsford" userId="S::sophie.langsford@westminster-abbey.org::2ea6d925-4a6e-425b-8569-87f33b9a79c6" providerId="AD" clId="Web-{CCDFB9B3-3FAD-6128-E770-8695D1B37079}" dt="2024-08-09T12:42:44.616" v="101"/>
        <pc:sldMkLst>
          <pc:docMk/>
          <pc:sldMk cId="472993480" sldId="358"/>
        </pc:sldMkLst>
      </pc:sldChg>
      <pc:sldChg chg="modNotes">
        <pc:chgData name="Sophie Langsford" userId="S::sophie.langsford@westminster-abbey.org::2ea6d925-4a6e-425b-8569-87f33b9a79c6" providerId="AD" clId="Web-{CCDFB9B3-3FAD-6128-E770-8695D1B37079}" dt="2024-08-09T11:16:35.454" v="9"/>
        <pc:sldMkLst>
          <pc:docMk/>
          <pc:sldMk cId="3746756462" sldId="370"/>
        </pc:sldMkLst>
      </pc:sldChg>
      <pc:sldChg chg="modNotes">
        <pc:chgData name="Sophie Langsford" userId="S::sophie.langsford@westminster-abbey.org::2ea6d925-4a6e-425b-8569-87f33b9a79c6" providerId="AD" clId="Web-{CCDFB9B3-3FAD-6128-E770-8695D1B37079}" dt="2024-08-09T11:28:25.156" v="28"/>
        <pc:sldMkLst>
          <pc:docMk/>
          <pc:sldMk cId="3401262348" sldId="377"/>
        </pc:sldMkLst>
      </pc:sldChg>
      <pc:sldChg chg="modSp modNotes">
        <pc:chgData name="Sophie Langsford" userId="S::sophie.langsford@westminster-abbey.org::2ea6d925-4a6e-425b-8569-87f33b9a79c6" providerId="AD" clId="Web-{CCDFB9B3-3FAD-6128-E770-8695D1B37079}" dt="2024-08-09T11:29:48.707" v="40"/>
        <pc:sldMkLst>
          <pc:docMk/>
          <pc:sldMk cId="4096665840" sldId="378"/>
        </pc:sldMkLst>
        <pc:spChg chg="mod">
          <ac:chgData name="Sophie Langsford" userId="S::sophie.langsford@westminster-abbey.org::2ea6d925-4a6e-425b-8569-87f33b9a79c6" providerId="AD" clId="Web-{CCDFB9B3-3FAD-6128-E770-8695D1B37079}" dt="2024-08-09T11:28:53.470" v="29" actId="1076"/>
          <ac:spMkLst>
            <pc:docMk/>
            <pc:sldMk cId="4096665840" sldId="378"/>
            <ac:spMk id="3" creationId="{8EAF854C-1E7B-4E7B-8DDF-24DC71EED8B1}"/>
          </ac:spMkLst>
        </pc:spChg>
        <pc:picChg chg="mod">
          <ac:chgData name="Sophie Langsford" userId="S::sophie.langsford@westminster-abbey.org::2ea6d925-4a6e-425b-8569-87f33b9a79c6" providerId="AD" clId="Web-{CCDFB9B3-3FAD-6128-E770-8695D1B37079}" dt="2024-08-09T11:28:56.486" v="30" actId="1076"/>
          <ac:picMkLst>
            <pc:docMk/>
            <pc:sldMk cId="4096665840" sldId="378"/>
            <ac:picMk id="5" creationId="{3FEAB5DD-A817-4BF2-9B62-D0199A31B06C}"/>
          </ac:picMkLst>
        </pc:picChg>
      </pc:sldChg>
      <pc:sldChg chg="modSp modNotes">
        <pc:chgData name="Sophie Langsford" userId="S::sophie.langsford@westminster-abbey.org::2ea6d925-4a6e-425b-8569-87f33b9a79c6" providerId="AD" clId="Web-{CCDFB9B3-3FAD-6128-E770-8695D1B37079}" dt="2024-08-09T11:30:49.366" v="45"/>
        <pc:sldMkLst>
          <pc:docMk/>
          <pc:sldMk cId="944772313" sldId="379"/>
        </pc:sldMkLst>
        <pc:spChg chg="mod">
          <ac:chgData name="Sophie Langsford" userId="S::sophie.langsford@westminster-abbey.org::2ea6d925-4a6e-425b-8569-87f33b9a79c6" providerId="AD" clId="Web-{CCDFB9B3-3FAD-6128-E770-8695D1B37079}" dt="2024-08-09T11:29:52.879" v="41" actId="1076"/>
          <ac:spMkLst>
            <pc:docMk/>
            <pc:sldMk cId="944772313" sldId="379"/>
            <ac:spMk id="3" creationId="{CBA2CB92-DD3D-4C69-BCDC-37D4351801F2}"/>
          </ac:spMkLst>
        </pc:spChg>
        <pc:picChg chg="mod">
          <ac:chgData name="Sophie Langsford" userId="S::sophie.langsford@westminster-abbey.org::2ea6d925-4a6e-425b-8569-87f33b9a79c6" providerId="AD" clId="Web-{CCDFB9B3-3FAD-6128-E770-8695D1B37079}" dt="2024-08-09T11:30:01.317" v="43" actId="1076"/>
          <ac:picMkLst>
            <pc:docMk/>
            <pc:sldMk cId="944772313" sldId="379"/>
            <ac:picMk id="7" creationId="{49DA327C-A427-4F3E-A946-66D61D911911}"/>
          </ac:picMkLst>
        </pc:picChg>
      </pc:sldChg>
      <pc:sldChg chg="modSp modNotes">
        <pc:chgData name="Sophie Langsford" userId="S::sophie.langsford@westminster-abbey.org::2ea6d925-4a6e-425b-8569-87f33b9a79c6" providerId="AD" clId="Web-{CCDFB9B3-3FAD-6128-E770-8695D1B37079}" dt="2024-08-09T11:32:33.808" v="54"/>
        <pc:sldMkLst>
          <pc:docMk/>
          <pc:sldMk cId="3900695999" sldId="381"/>
        </pc:sldMkLst>
        <pc:spChg chg="mod">
          <ac:chgData name="Sophie Langsford" userId="S::sophie.langsford@westminster-abbey.org::2ea6d925-4a6e-425b-8569-87f33b9a79c6" providerId="AD" clId="Web-{CCDFB9B3-3FAD-6128-E770-8695D1B37079}" dt="2024-08-09T11:31:01.804" v="46" actId="1076"/>
          <ac:spMkLst>
            <pc:docMk/>
            <pc:sldMk cId="3900695999" sldId="381"/>
            <ac:spMk id="6" creationId="{FD1C40BF-0587-479C-9478-F5D903C9685E}"/>
          </ac:spMkLst>
        </pc:spChg>
      </pc:sldChg>
      <pc:sldChg chg="modSp">
        <pc:chgData name="Sophie Langsford" userId="S::sophie.langsford@westminster-abbey.org::2ea6d925-4a6e-425b-8569-87f33b9a79c6" providerId="AD" clId="Web-{CCDFB9B3-3FAD-6128-E770-8695D1B37079}" dt="2024-08-09T11:32:38.246" v="55" actId="1076"/>
        <pc:sldMkLst>
          <pc:docMk/>
          <pc:sldMk cId="1834468559" sldId="382"/>
        </pc:sldMkLst>
        <pc:spChg chg="mod">
          <ac:chgData name="Sophie Langsford" userId="S::sophie.langsford@westminster-abbey.org::2ea6d925-4a6e-425b-8569-87f33b9a79c6" providerId="AD" clId="Web-{CCDFB9B3-3FAD-6128-E770-8695D1B37079}" dt="2024-08-09T11:32:38.246" v="55" actId="1076"/>
          <ac:spMkLst>
            <pc:docMk/>
            <pc:sldMk cId="1834468559" sldId="382"/>
            <ac:spMk id="3" creationId="{D8D85E32-A784-4B71-81B9-41D14B1F8472}"/>
          </ac:spMkLst>
        </pc:spChg>
      </pc:sldChg>
      <pc:sldChg chg="modSp modNotes">
        <pc:chgData name="Sophie Langsford" userId="S::sophie.langsford@westminster-abbey.org::2ea6d925-4a6e-425b-8569-87f33b9a79c6" providerId="AD" clId="Web-{CCDFB9B3-3FAD-6128-E770-8695D1B37079}" dt="2024-08-09T12:26:22.772" v="61"/>
        <pc:sldMkLst>
          <pc:docMk/>
          <pc:sldMk cId="499401643" sldId="384"/>
        </pc:sldMkLst>
        <pc:spChg chg="mod">
          <ac:chgData name="Sophie Langsford" userId="S::sophie.langsford@westminster-abbey.org::2ea6d925-4a6e-425b-8569-87f33b9a79c6" providerId="AD" clId="Web-{CCDFB9B3-3FAD-6128-E770-8695D1B37079}" dt="2024-08-09T11:34:54.033" v="57" actId="1076"/>
          <ac:spMkLst>
            <pc:docMk/>
            <pc:sldMk cId="499401643" sldId="384"/>
            <ac:spMk id="3" creationId="{B16F46B9-8D67-4D84-B173-9DEE7F995238}"/>
          </ac:spMkLst>
        </pc:spChg>
      </pc:sldChg>
      <pc:sldChg chg="modNotes">
        <pc:chgData name="Sophie Langsford" userId="S::sophie.langsford@westminster-abbey.org::2ea6d925-4a6e-425b-8569-87f33b9a79c6" providerId="AD" clId="Web-{CCDFB9B3-3FAD-6128-E770-8695D1B37079}" dt="2024-08-09T12:41:27.817" v="92"/>
        <pc:sldMkLst>
          <pc:docMk/>
          <pc:sldMk cId="1759344239" sldId="385"/>
        </pc:sldMkLst>
      </pc:sldChg>
      <pc:sldChg chg="modSp">
        <pc:chgData name="Sophie Langsford" userId="S::sophie.langsford@westminster-abbey.org::2ea6d925-4a6e-425b-8569-87f33b9a79c6" providerId="AD" clId="Web-{CCDFB9B3-3FAD-6128-E770-8695D1B37079}" dt="2024-08-09T12:41:56.583" v="98" actId="1076"/>
        <pc:sldMkLst>
          <pc:docMk/>
          <pc:sldMk cId="4286791968" sldId="386"/>
        </pc:sldMkLst>
        <pc:spChg chg="mod">
          <ac:chgData name="Sophie Langsford" userId="S::sophie.langsford@westminster-abbey.org::2ea6d925-4a6e-425b-8569-87f33b9a79c6" providerId="AD" clId="Web-{CCDFB9B3-3FAD-6128-E770-8695D1B37079}" dt="2024-08-09T12:41:49.880" v="96" actId="1076"/>
          <ac:spMkLst>
            <pc:docMk/>
            <pc:sldMk cId="4286791968" sldId="386"/>
            <ac:spMk id="3" creationId="{AF329F84-DB6F-4B86-9E72-418234B1186D}"/>
          </ac:spMkLst>
        </pc:spChg>
        <pc:picChg chg="mod">
          <ac:chgData name="Sophie Langsford" userId="S::sophie.langsford@westminster-abbey.org::2ea6d925-4a6e-425b-8569-87f33b9a79c6" providerId="AD" clId="Web-{CCDFB9B3-3FAD-6128-E770-8695D1B37079}" dt="2024-08-09T12:41:56.583" v="98" actId="1076"/>
          <ac:picMkLst>
            <pc:docMk/>
            <pc:sldMk cId="4286791968" sldId="386"/>
            <ac:picMk id="6" creationId="{D6A79678-D230-4CBE-97A0-01D5407F8E68}"/>
          </ac:picMkLst>
        </pc:picChg>
      </pc:sldChg>
      <pc:sldChg chg="modNotes">
        <pc:chgData name="Sophie Langsford" userId="S::sophie.langsford@westminster-abbey.org::2ea6d925-4a6e-425b-8569-87f33b9a79c6" providerId="AD" clId="Web-{CCDFB9B3-3FAD-6128-E770-8695D1B37079}" dt="2024-08-09T12:43:24.810" v="106"/>
        <pc:sldMkLst>
          <pc:docMk/>
          <pc:sldMk cId="1140178647" sldId="387"/>
        </pc:sldMkLst>
      </pc:sldChg>
      <pc:sldChg chg="modSp modNotes">
        <pc:chgData name="Sophie Langsford" userId="S::sophie.langsford@westminster-abbey.org::2ea6d925-4a6e-425b-8569-87f33b9a79c6" providerId="AD" clId="Web-{CCDFB9B3-3FAD-6128-E770-8695D1B37079}" dt="2024-08-09T12:43:05.835" v="105"/>
        <pc:sldMkLst>
          <pc:docMk/>
          <pc:sldMk cId="4269470434" sldId="390"/>
        </pc:sldMkLst>
        <pc:picChg chg="mod modCrop">
          <ac:chgData name="Sophie Langsford" userId="S::sophie.langsford@westminster-abbey.org::2ea6d925-4a6e-425b-8569-87f33b9a79c6" providerId="AD" clId="Web-{CCDFB9B3-3FAD-6128-E770-8695D1B37079}" dt="2024-08-09T12:43:05.835" v="105"/>
          <ac:picMkLst>
            <pc:docMk/>
            <pc:sldMk cId="4269470434" sldId="390"/>
            <ac:picMk id="5" creationId="{27E7F520-0D3C-4C7C-A76E-8B96CA521E32}"/>
          </ac:picMkLst>
        </pc:picChg>
      </pc:sldChg>
    </pc:docChg>
  </pc:docChgLst>
  <pc:docChgLst>
    <pc:chgData name="Work Experience1" userId="S::work.experience1@westminster-abbey.org::57e63021-8621-439d-a682-6f6d170830c6" providerId="AD" clId="Web-{58E47329-F875-2356-D133-C6D41C12701A}"/>
    <pc:docChg chg="addSld modSld">
      <pc:chgData name="Work Experience1" userId="S::work.experience1@westminster-abbey.org::57e63021-8621-439d-a682-6f6d170830c6" providerId="AD" clId="Web-{58E47329-F875-2356-D133-C6D41C12701A}" dt="2022-08-05T14:39:55.545" v="37"/>
      <pc:docMkLst>
        <pc:docMk/>
      </pc:docMkLst>
      <pc:sldChg chg="addSp delSp modSp new modNotes">
        <pc:chgData name="Work Experience1" userId="S::work.experience1@westminster-abbey.org::57e63021-8621-439d-a682-6f6d170830c6" providerId="AD" clId="Web-{58E47329-F875-2356-D133-C6D41C12701A}" dt="2022-08-05T14:39:55.545" v="37"/>
        <pc:sldMkLst>
          <pc:docMk/>
          <pc:sldMk cId="1161208478" sldId="391"/>
        </pc:sldMkLst>
        <pc:spChg chg="del">
          <ac:chgData name="Work Experience1" userId="S::work.experience1@westminster-abbey.org::57e63021-8621-439d-a682-6f6d170830c6" providerId="AD" clId="Web-{58E47329-F875-2356-D133-C6D41C12701A}" dt="2022-08-05T14:34:29.646" v="4"/>
          <ac:spMkLst>
            <pc:docMk/>
            <pc:sldMk cId="1161208478" sldId="391"/>
            <ac:spMk id="3" creationId="{A3FE5568-432E-E61F-46F9-BC80FA73F7B1}"/>
          </ac:spMkLst>
        </pc:spChg>
        <pc:spChg chg="del">
          <ac:chgData name="Work Experience1" userId="S::work.experience1@westminster-abbey.org::57e63021-8621-439d-a682-6f6d170830c6" providerId="AD" clId="Web-{58E47329-F875-2356-D133-C6D41C12701A}" dt="2022-08-05T14:34:13.833" v="2"/>
          <ac:spMkLst>
            <pc:docMk/>
            <pc:sldMk cId="1161208478" sldId="391"/>
            <ac:spMk id="4" creationId="{13EC9CFE-B746-0027-034E-E985CD5EEBB6}"/>
          </ac:spMkLst>
        </pc:spChg>
        <pc:spChg chg="del">
          <ac:chgData name="Work Experience1" userId="S::work.experience1@westminster-abbey.org::57e63021-8621-439d-a682-6f6d170830c6" providerId="AD" clId="Web-{58E47329-F875-2356-D133-C6D41C12701A}" dt="2022-08-05T14:34:15.755" v="3"/>
          <ac:spMkLst>
            <pc:docMk/>
            <pc:sldMk cId="1161208478" sldId="391"/>
            <ac:spMk id="5" creationId="{666D01A7-00E2-CE2D-85B8-80116BBBDDA0}"/>
          </ac:spMkLst>
        </pc:spChg>
        <pc:spChg chg="add">
          <ac:chgData name="Work Experience1" userId="S::work.experience1@westminster-abbey.org::57e63021-8621-439d-a682-6f6d170830c6" providerId="AD" clId="Web-{58E47329-F875-2356-D133-C6D41C12701A}" dt="2022-08-05T14:34:11.176" v="1"/>
          <ac:spMkLst>
            <pc:docMk/>
            <pc:sldMk cId="1161208478" sldId="391"/>
            <ac:spMk id="7" creationId="{F14D603E-CDEB-158B-1447-01A663F20F99}"/>
          </ac:spMkLst>
        </pc:spChg>
        <pc:picChg chg="add mod ord">
          <ac:chgData name="Work Experience1" userId="S::work.experience1@westminster-abbey.org::57e63021-8621-439d-a682-6f6d170830c6" providerId="AD" clId="Web-{58E47329-F875-2356-D133-C6D41C12701A}" dt="2022-08-05T14:34:51.929" v="9" actId="1076"/>
          <ac:picMkLst>
            <pc:docMk/>
            <pc:sldMk cId="1161208478" sldId="391"/>
            <ac:picMk id="8" creationId="{E3651D4E-8F4A-1AEE-0B3B-B4A3CEE4DCF0}"/>
          </ac:picMkLst>
        </pc:picChg>
      </pc:sldChg>
    </pc:docChg>
  </pc:docChgLst>
  <pc:docChgLst>
    <pc:chgData name="Sian Shaw" userId="cf930bf7-ba7f-4ec0-9225-526cb0af2be3" providerId="ADAL" clId="{CB5B376F-C314-493B-A5E2-52F26177F0FE}"/>
    <pc:docChg chg="custSel modSld">
      <pc:chgData name="Sian Shaw" userId="cf930bf7-ba7f-4ec0-9225-526cb0af2be3" providerId="ADAL" clId="{CB5B376F-C314-493B-A5E2-52F26177F0FE}" dt="2022-08-10T11:17:46.124" v="134" actId="20577"/>
      <pc:docMkLst>
        <pc:docMk/>
      </pc:docMkLst>
      <pc:sldChg chg="delSp modNotesTx">
        <pc:chgData name="Sian Shaw" userId="cf930bf7-ba7f-4ec0-9225-526cb0af2be3" providerId="ADAL" clId="{CB5B376F-C314-493B-A5E2-52F26177F0FE}" dt="2022-08-10T11:17:46.124" v="134" actId="20577"/>
        <pc:sldMkLst>
          <pc:docMk/>
          <pc:sldMk cId="1161208478" sldId="391"/>
        </pc:sldMkLst>
        <pc:spChg chg="del">
          <ac:chgData name="Sian Shaw" userId="cf930bf7-ba7f-4ec0-9225-526cb0af2be3" providerId="ADAL" clId="{CB5B376F-C314-493B-A5E2-52F26177F0FE}" dt="2022-08-10T11:17:03.750" v="0" actId="478"/>
          <ac:spMkLst>
            <pc:docMk/>
            <pc:sldMk cId="1161208478" sldId="391"/>
            <ac:spMk id="2" creationId="{4E10C166-0B26-6B43-B638-4A4E1935CA7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09/08/2024</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westminster-abbey.org/history/explore-our-history/ve-day-75/#i29970%20%E2%80%8B"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wm.org.uk/collections/item/object/205072811"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wm.org.uk/collections/item/object/205324739"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wm.org.uk/collections/item/object/205194976"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iwm.org.uk/collections/item/object/205192901"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©2024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Teacher: </a:t>
            </a:r>
          </a:p>
          <a:p>
            <a:pPr marL="171450" indent="-171450">
              <a:buFont typeface="Arial" panose="020B0604020202020204" pitchFamily="34" charset="0"/>
              <a:buChar char="•"/>
            </a:pPr>
            <a:r>
              <a:rPr lang="en-GB" dirty="0">
                <a:latin typeface="Arial"/>
                <a:cs typeface="Arial"/>
              </a:rPr>
              <a:t>On Armistice</a:t>
            </a:r>
            <a:r>
              <a:rPr lang="en-GB" baseline="0" dirty="0">
                <a:latin typeface="Arial"/>
                <a:cs typeface="Arial"/>
              </a:rPr>
              <a:t> Day 1920 t</a:t>
            </a:r>
            <a:r>
              <a:rPr lang="en-GB" dirty="0">
                <a:latin typeface="Arial"/>
                <a:cs typeface="Arial"/>
              </a:rPr>
              <a:t>he Warrior was taken to</a:t>
            </a:r>
            <a:r>
              <a:rPr lang="en-GB" baseline="0" dirty="0">
                <a:latin typeface="Arial"/>
                <a:cs typeface="Arial"/>
              </a:rPr>
              <a:t> Westminster Abbey past the Cenotaph where King George V joined the procession. Thousands lined </a:t>
            </a:r>
            <a:r>
              <a:rPr lang="en-GB" dirty="0">
                <a:latin typeface="Arial"/>
                <a:cs typeface="Arial"/>
              </a:rPr>
              <a:t>the</a:t>
            </a:r>
            <a:r>
              <a:rPr lang="en-GB" baseline="0" dirty="0">
                <a:latin typeface="Arial"/>
                <a:cs typeface="Arial"/>
              </a:rPr>
              <a:t> streets</a:t>
            </a:r>
            <a:r>
              <a:rPr lang="en-GB" dirty="0">
                <a:latin typeface="Arial"/>
                <a:cs typeface="Arial"/>
              </a:rPr>
              <a:t> of London</a:t>
            </a:r>
            <a:r>
              <a:rPr lang="en-GB" baseline="0" dirty="0">
                <a:latin typeface="Arial"/>
                <a:cs typeface="Arial"/>
              </a:rPr>
              <a:t>, many of them carrying white flowers. </a:t>
            </a:r>
          </a:p>
          <a:p>
            <a:pPr marL="171450" indent="-171450">
              <a:buFont typeface="Arial" panose="020B0604020202020204" pitchFamily="34" charset="0"/>
              <a:buChar char="•"/>
            </a:pPr>
            <a:r>
              <a:rPr lang="en-GB" baseline="0" dirty="0">
                <a:latin typeface="Arial"/>
                <a:cs typeface="Arial"/>
              </a:rPr>
              <a:t>In the Abbey, as well as military men, were </a:t>
            </a:r>
            <a:r>
              <a:rPr lang="en-GB" dirty="0">
                <a:latin typeface="Arial"/>
                <a:cs typeface="Arial"/>
              </a:rPr>
              <a:t>many</a:t>
            </a:r>
            <a:r>
              <a:rPr lang="en-GB" baseline="0" dirty="0">
                <a:latin typeface="Arial"/>
                <a:cs typeface="Arial"/>
              </a:rPr>
              <a:t> women who had helped in the war effort. Women who had lost loved ones had been given tickets</a:t>
            </a:r>
            <a:r>
              <a:rPr lang="en-GB" dirty="0">
                <a:latin typeface="Arial"/>
                <a:cs typeface="Arial"/>
              </a:rPr>
              <a:t> especially</a:t>
            </a:r>
            <a:r>
              <a:rPr lang="en-GB" baseline="0" dirty="0">
                <a:latin typeface="Arial"/>
                <a:cs typeface="Arial"/>
              </a:rPr>
              <a:t>. </a:t>
            </a:r>
          </a:p>
          <a:p>
            <a:pPr marL="171450" indent="-171450">
              <a:buFont typeface="Arial" panose="020B0604020202020204" pitchFamily="34" charset="0"/>
              <a:buChar char="•"/>
            </a:pPr>
            <a:r>
              <a:rPr lang="en-GB" baseline="0" dirty="0">
                <a:latin typeface="Arial"/>
                <a:cs typeface="Arial"/>
              </a:rPr>
              <a:t>The Warrior’s coffin was covered by the flag that Reverend David Railton had used on the front line as an altar cloth or to cover the body of a comrade at his funeral. </a:t>
            </a:r>
          </a:p>
          <a:p>
            <a:endParaRPr lang="en-GB" baseline="0" dirty="0">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Arial" panose="020B0604020202020204" pitchFamily="34" charset="0"/>
                <a:ea typeface="+mn-ea"/>
                <a:cs typeface="Arial" panose="020B0604020202020204" pitchFamily="34" charset="0"/>
              </a:rPr>
              <a:t>Pair discussion: discuss what each of the people might be thinking as they watch the funeral:</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Arial" panose="020B0604020202020204" pitchFamily="34" charset="0"/>
                <a:ea typeface="+mn-ea"/>
                <a:cs typeface="Arial" panose="020B0604020202020204" pitchFamily="34" charset="0"/>
              </a:rPr>
              <a:t>King George V facing the Grave and holding his service booklet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Arial" panose="020B0604020202020204" pitchFamily="34" charset="0"/>
                <a:ea typeface="+mn-ea"/>
                <a:cs typeface="Arial" panose="020B0604020202020204" pitchFamily="34" charset="0"/>
              </a:rPr>
              <a:t>The Dean of Westminster</a:t>
            </a:r>
            <a:r>
              <a:rPr lang="en-GB" sz="1200" kern="1200" baseline="0" dirty="0">
                <a:solidFill>
                  <a:schemeClr val="tx1"/>
                </a:solidFill>
                <a:effectLst/>
                <a:latin typeface="Arial" panose="020B0604020202020204" pitchFamily="34" charset="0"/>
                <a:ea typeface="+mn-ea"/>
                <a:cs typeface="Arial" panose="020B0604020202020204" pitchFamily="34" charset="0"/>
              </a:rPr>
              <a:t> in his long-embroidered cope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baseline="0" dirty="0">
                <a:solidFill>
                  <a:schemeClr val="tx1"/>
                </a:solidFill>
                <a:effectLst/>
                <a:latin typeface="Arial" panose="020B0604020202020204" pitchFamily="34" charset="0"/>
                <a:ea typeface="+mn-ea"/>
                <a:cs typeface="Arial" panose="020B0604020202020204" pitchFamily="34" charset="0"/>
              </a:rPr>
              <a:t>The military men</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baseline="0" dirty="0">
                <a:solidFill>
                  <a:schemeClr val="tx1"/>
                </a:solidFill>
                <a:effectLst/>
                <a:latin typeface="Arial" panose="020B0604020202020204" pitchFamily="34" charset="0"/>
                <a:ea typeface="+mn-ea"/>
                <a:cs typeface="Arial" panose="020B0604020202020204" pitchFamily="34" charset="0"/>
              </a:rPr>
              <a:t>The women</a:t>
            </a:r>
            <a:r>
              <a:rPr lang="en-GB" sz="1200" kern="1200" dirty="0">
                <a:solidFill>
                  <a:schemeClr val="tx1"/>
                </a:solidFill>
                <a:effectLst/>
                <a:latin typeface="Arial" panose="020B0604020202020204" pitchFamily="34" charset="0"/>
                <a:ea typeface="+mn-ea"/>
                <a:cs typeface="Arial" panose="020B0604020202020204" pitchFamily="34" charset="0"/>
              </a:rPr>
              <a:t> who have lost loved ones</a:t>
            </a:r>
          </a:p>
          <a:p>
            <a:endParaRPr lang="en-GB" baseline="0" dirty="0">
              <a:latin typeface="Arial" panose="020B0604020202020204" pitchFamily="34" charset="0"/>
              <a:cs typeface="Arial" panose="020B0604020202020204" pitchFamily="34" charset="0"/>
            </a:endParaRPr>
          </a:p>
          <a:p>
            <a:r>
              <a:rPr lang="en-GB" sz="1200" b="0" i="0" kern="1200" dirty="0">
                <a:solidFill>
                  <a:schemeClr val="tx1"/>
                </a:solidFill>
                <a:effectLst/>
                <a:latin typeface="+mn-lt"/>
                <a:ea typeface="+mn-ea"/>
                <a:cs typeface="+mn-cs"/>
              </a:rPr>
              <a:t>This image shows the Burial of Unknown Warrior</a:t>
            </a:r>
            <a:r>
              <a:rPr lang="en-GB" sz="1200" b="0" i="0" kern="1200" baseline="0" dirty="0">
                <a:solidFill>
                  <a:schemeClr val="tx1"/>
                </a:solidFill>
                <a:effectLst/>
                <a:latin typeface="+mn-lt"/>
                <a:ea typeface="+mn-ea"/>
                <a:cs typeface="+mn-cs"/>
              </a:rPr>
              <a:t> b</a:t>
            </a:r>
            <a:r>
              <a:rPr lang="en-GB" sz="1200" b="0" i="0" kern="1200" dirty="0">
                <a:solidFill>
                  <a:schemeClr val="tx1"/>
                </a:solidFill>
                <a:effectLst/>
                <a:latin typeface="+mn-lt"/>
                <a:ea typeface="+mn-ea"/>
                <a:cs typeface="+mn-cs"/>
              </a:rPr>
              <a:t>y </a:t>
            </a:r>
            <a:r>
              <a:rPr lang="en-GB" sz="1200" b="0" i="0" kern="1200" dirty="0" err="1">
                <a:solidFill>
                  <a:schemeClr val="tx1"/>
                </a:solidFill>
                <a:effectLst/>
                <a:latin typeface="+mn-lt"/>
                <a:ea typeface="+mn-ea"/>
                <a:cs typeface="+mn-cs"/>
              </a:rPr>
              <a:t>Matania</a:t>
            </a:r>
            <a:r>
              <a:rPr lang="en-GB" sz="1200" b="0" i="0" kern="1200" dirty="0">
                <a:solidFill>
                  <a:schemeClr val="tx1"/>
                </a:solidFill>
                <a:effectLst/>
                <a:latin typeface="+mn-lt"/>
                <a:ea typeface="+mn-ea"/>
                <a:cs typeface="+mn-cs"/>
              </a:rPr>
              <a:t>. </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Image: </a:t>
            </a:r>
          </a:p>
          <a:p>
            <a:r>
              <a:rPr lang="en-GB" sz="1200" b="0" i="0" kern="1200" dirty="0">
                <a:solidFill>
                  <a:schemeClr val="tx1"/>
                </a:solidFill>
                <a:effectLst/>
                <a:latin typeface="+mn-lt"/>
                <a:ea typeface="+mn-ea"/>
                <a:cs typeface="+mn-cs"/>
              </a:rPr>
              <a:t>©</a:t>
            </a:r>
            <a:r>
              <a:rPr lang="en-GB" dirty="0"/>
              <a:t>2024</a:t>
            </a:r>
            <a:r>
              <a:rPr lang="en-GB" sz="1200" b="0" i="0" kern="1200" dirty="0">
                <a:solidFill>
                  <a:schemeClr val="tx1"/>
                </a:solidFill>
                <a:effectLst/>
                <a:latin typeface="+mn-lt"/>
                <a:ea typeface="+mn-ea"/>
                <a:cs typeface="+mn-cs"/>
              </a:rPr>
              <a:t> Dean &amp; Chapter of Westminster</a:t>
            </a:r>
            <a:endParaRPr lang="en-GB" dirty="0">
              <a:ea typeface="Calibri"/>
              <a:cs typeface="Calibri"/>
            </a:endParaRP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20119394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Teacher: How does the</a:t>
            </a:r>
            <a:r>
              <a:rPr lang="en-GB" baseline="0" dirty="0">
                <a:latin typeface="Arial" panose="020B0604020202020204" pitchFamily="34" charset="0"/>
                <a:cs typeface="Arial" panose="020B0604020202020204" pitchFamily="34" charset="0"/>
              </a:rPr>
              <a:t> Grave of the Unknown Warrior help us remember today?</a:t>
            </a:r>
          </a:p>
          <a:p>
            <a:pPr marL="171450" indent="-171450">
              <a:buFont typeface="Arial" panose="020B0604020202020204" pitchFamily="34" charset="0"/>
              <a:buChar char="•"/>
            </a:pPr>
            <a:r>
              <a:rPr lang="en-GB" baseline="0" dirty="0">
                <a:latin typeface="Arial"/>
                <a:cs typeface="Arial"/>
              </a:rPr>
              <a:t>The Grave lies in the middle of the Nave, near the Great West Door, the </a:t>
            </a:r>
            <a:r>
              <a:rPr lang="en-GB" dirty="0">
                <a:latin typeface="Arial"/>
                <a:cs typeface="Arial"/>
              </a:rPr>
              <a:t>royal</a:t>
            </a:r>
            <a:r>
              <a:rPr lang="en-GB" baseline="0" dirty="0">
                <a:latin typeface="Arial"/>
                <a:cs typeface="Arial"/>
              </a:rPr>
              <a:t> </a:t>
            </a:r>
            <a:r>
              <a:rPr lang="en-GB" dirty="0">
                <a:latin typeface="Arial"/>
                <a:cs typeface="Arial"/>
              </a:rPr>
              <a:t>entrance</a:t>
            </a:r>
            <a:r>
              <a:rPr lang="en-GB" baseline="0" dirty="0">
                <a:latin typeface="Arial"/>
                <a:cs typeface="Arial"/>
              </a:rPr>
              <a:t> to the Abbey. All visitors see the Grave and no one, not even royals, walks over it. What is being said by the location of the Grave?</a:t>
            </a:r>
          </a:p>
          <a:p>
            <a:pPr marL="171450" indent="-171450">
              <a:buFont typeface="Arial" panose="020B0604020202020204" pitchFamily="34" charset="0"/>
              <a:buChar char="•"/>
            </a:pPr>
            <a:r>
              <a:rPr lang="en-GB" baseline="0" dirty="0">
                <a:latin typeface="Arial" panose="020B0604020202020204" pitchFamily="34" charset="0"/>
                <a:cs typeface="Arial" panose="020B0604020202020204" pitchFamily="34" charset="0"/>
              </a:rPr>
              <a:t>What is being said by the surrounding poppies?</a:t>
            </a:r>
          </a:p>
          <a:p>
            <a:pPr marL="171450" indent="-171450">
              <a:buFont typeface="Arial" panose="020B0604020202020204" pitchFamily="34" charset="0"/>
              <a:buChar char="•"/>
            </a:pPr>
            <a:r>
              <a:rPr lang="en-GB" baseline="0" dirty="0">
                <a:latin typeface="Arial" panose="020B0604020202020204" pitchFamily="34" charset="0"/>
                <a:cs typeface="Arial" panose="020B0604020202020204" pitchFamily="34" charset="0"/>
              </a:rPr>
              <a:t>The Warrior who fought for Britain is buried in French soil, brought from the battlefields in 1920, and covered with Belgian black marble. What is being said by the way he is buried?</a:t>
            </a:r>
            <a:endParaRPr lang="en-GB" dirty="0">
              <a:latin typeface="Arial" panose="020B0604020202020204" pitchFamily="34" charset="0"/>
              <a:cs typeface="Arial" panose="020B0604020202020204" pitchFamily="34" charset="0"/>
            </a:endParaRPr>
          </a:p>
          <a:p>
            <a:endParaRPr lang="en-GB" dirty="0"/>
          </a:p>
          <a:p>
            <a:r>
              <a:rPr lang="en-GB" dirty="0"/>
              <a:t>This image shows the Grave of the Unknown Warrior in the nave at Westminster Abbey. </a:t>
            </a:r>
          </a:p>
          <a:p>
            <a:endParaRPr lang="en-GB" dirty="0"/>
          </a:p>
          <a:p>
            <a:r>
              <a:rPr lang="en-GB" dirty="0"/>
              <a:t>Image: </a:t>
            </a:r>
          </a:p>
          <a:p>
            <a:r>
              <a:rPr lang="en-GB" dirty="0"/>
              <a:t>©2024 Dean and Chapter of Westminster</a:t>
            </a:r>
            <a:endParaRPr lang="en-GB" dirty="0">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26414021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Teacher: </a:t>
            </a:r>
          </a:p>
          <a:p>
            <a:pPr marL="171450" indent="-171450">
              <a:buFont typeface="Arial" panose="020B0604020202020204" pitchFamily="34" charset="0"/>
              <a:buChar char="•"/>
            </a:pPr>
            <a:r>
              <a:rPr lang="en-GB" baseline="0" dirty="0">
                <a:latin typeface="Arial" panose="020B0604020202020204" pitchFamily="34" charset="0"/>
                <a:cs typeface="Arial" panose="020B0604020202020204" pitchFamily="34" charset="0"/>
              </a:rPr>
              <a:t>The lettering on the Grave is made from ammunition shells – what message does this re-purposing give?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a:latin typeface="Arial" panose="020B0604020202020204" pitchFamily="34" charset="0"/>
                <a:cs typeface="Arial" panose="020B0604020202020204" pitchFamily="34" charset="0"/>
              </a:rPr>
              <a:t>The word ‘Warrior’ shows that he could be a soldier, a sailor or an airman</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a:latin typeface="Arial" panose="020B0604020202020204" pitchFamily="34" charset="0"/>
                <a:cs typeface="Arial" panose="020B0604020202020204" pitchFamily="34" charset="0"/>
              </a:rPr>
              <a:t>Four texts from the Bible edge the Grave:</a:t>
            </a:r>
          </a:p>
          <a:p>
            <a:r>
              <a:rPr lang="en-GB" dirty="0">
                <a:latin typeface="Arial" panose="020B0604020202020204" pitchFamily="34" charset="0"/>
                <a:cs typeface="Arial" panose="020B0604020202020204" pitchFamily="34" charset="0"/>
              </a:rPr>
              <a:t>(top)    THE LORD KNOWETH THEM THAT ARE HIS  	2 Timothy 2:19</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(sides) GREATER LOVE HATH NO MAN THAN THIS    	</a:t>
            </a:r>
            <a:r>
              <a:rPr lang="en-GB" baseline="0" dirty="0">
                <a:latin typeface="Arial" panose="020B0604020202020204" pitchFamily="34" charset="0"/>
                <a:cs typeface="Arial" panose="020B0604020202020204" pitchFamily="34" charset="0"/>
              </a:rPr>
              <a:t>John 15:13</a:t>
            </a:r>
          </a:p>
          <a:p>
            <a:r>
              <a:rPr lang="en-GB" dirty="0">
                <a:latin typeface="Arial" panose="020B0604020202020204" pitchFamily="34" charset="0"/>
                <a:cs typeface="Arial" panose="020B0604020202020204" pitchFamily="34" charset="0"/>
              </a:rPr>
              <a:t>           UNKNOWN AND YET WELL KNOWN, DYING AND BEHOLD WE LIVE   </a:t>
            </a:r>
            <a:r>
              <a:rPr lang="en-GB" baseline="0" dirty="0">
                <a:latin typeface="Arial" panose="020B0604020202020204" pitchFamily="34" charset="0"/>
                <a:cs typeface="Arial" panose="020B0604020202020204" pitchFamily="34" charset="0"/>
              </a:rPr>
              <a:t>2 Corinthians 6:9</a:t>
            </a: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(base)  IN CHRIST SHALL ALL BE MADE ALIVE	1 Corinthians 15:20</a:t>
            </a:r>
          </a:p>
          <a:p>
            <a:endParaRPr lang="en-GB" b="1" dirty="0">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b="0" dirty="0">
                <a:latin typeface="Arial" panose="020B0604020202020204" pitchFamily="34" charset="0"/>
                <a:cs typeface="Arial" panose="020B0604020202020204" pitchFamily="34" charset="0"/>
              </a:rPr>
              <a:t>Pair</a:t>
            </a:r>
            <a:r>
              <a:rPr lang="en-GB" b="0" baseline="0" dirty="0">
                <a:latin typeface="Arial" panose="020B0604020202020204" pitchFamily="34" charset="0"/>
                <a:cs typeface="Arial" panose="020B0604020202020204" pitchFamily="34" charset="0"/>
              </a:rPr>
              <a:t> Activity: On the </a:t>
            </a:r>
            <a:r>
              <a:rPr lang="en-GB" sz="1200" b="0" kern="1200" dirty="0">
                <a:solidFill>
                  <a:schemeClr val="tx1"/>
                </a:solidFill>
                <a:effectLst/>
                <a:latin typeface="Arial" panose="020B0604020202020204" pitchFamily="34" charset="0"/>
                <a:ea typeface="+mn-ea"/>
                <a:cs typeface="Arial" panose="020B0604020202020204" pitchFamily="34" charset="0"/>
              </a:rPr>
              <a:t>worksheet called “Remembrance-lesson-transcript-activity”,</a:t>
            </a:r>
            <a:r>
              <a:rPr lang="en-GB" b="0" baseline="0" dirty="0">
                <a:latin typeface="Arial" panose="020B0604020202020204" pitchFamily="34" charset="0"/>
                <a:cs typeface="Arial" panose="020B0604020202020204" pitchFamily="34" charset="0"/>
              </a:rPr>
              <a:t> </a:t>
            </a:r>
            <a:r>
              <a:rPr lang="en-GB" sz="1200" b="0" kern="1200" dirty="0">
                <a:solidFill>
                  <a:schemeClr val="tx1"/>
                </a:solidFill>
                <a:effectLst/>
                <a:latin typeface="Arial" panose="020B0604020202020204" pitchFamily="34" charset="0"/>
                <a:ea typeface="+mn-ea"/>
                <a:cs typeface="Arial" panose="020B0604020202020204" pitchFamily="34" charset="0"/>
              </a:rPr>
              <a:t>circle what for you are the key words on the Grave. Share your findings with your group.</a:t>
            </a:r>
          </a:p>
          <a:p>
            <a:endParaRPr lang="en-GB" b="1" dirty="0"/>
          </a:p>
          <a:p>
            <a:r>
              <a:rPr lang="en-GB" dirty="0"/>
              <a:t>Image: </a:t>
            </a:r>
          </a:p>
          <a:p>
            <a:r>
              <a:rPr lang="en-GB" dirty="0"/>
              <a:t>©2024 Dean and Chapter of Westminster</a:t>
            </a:r>
            <a:endParaRPr lang="en-GB" dirty="0">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2404569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Teacher: When</a:t>
            </a:r>
            <a:r>
              <a:rPr lang="en-GB" baseline="0" dirty="0">
                <a:latin typeface="Arial" panose="020B0604020202020204" pitchFamily="34" charset="0"/>
                <a:cs typeface="Arial" panose="020B0604020202020204" pitchFamily="34" charset="0"/>
              </a:rPr>
              <a:t> it was suggested to the Dean of Westminster in 1920 that there should be a memorial to the war in the Abbey, he said the only thing would be to have a burial. </a:t>
            </a:r>
          </a:p>
          <a:p>
            <a:pPr marL="171450" indent="-171450">
              <a:buFont typeface="Arial" panose="020B0604020202020204" pitchFamily="34" charset="0"/>
              <a:buChar char="•"/>
            </a:pPr>
            <a:r>
              <a:rPr lang="en-GB" baseline="0" dirty="0">
                <a:latin typeface="Arial" panose="020B0604020202020204" pitchFamily="34" charset="0"/>
                <a:cs typeface="Arial" panose="020B0604020202020204" pitchFamily="34" charset="0"/>
              </a:rPr>
              <a:t>Look at the images of King Henry III’s tomb in the Abbey on the left. There are 30 monarchs buried in the Abbey.</a:t>
            </a:r>
          </a:p>
          <a:p>
            <a:pPr marL="171450" indent="-171450">
              <a:buFont typeface="Arial" panose="020B0604020202020204" pitchFamily="34" charset="0"/>
              <a:buChar char="•"/>
            </a:pPr>
            <a:r>
              <a:rPr lang="en-GB" baseline="0" dirty="0">
                <a:latin typeface="Arial" panose="020B0604020202020204" pitchFamily="34" charset="0"/>
                <a:cs typeface="Arial" panose="020B0604020202020204" pitchFamily="34" charset="0"/>
              </a:rPr>
              <a:t>Look at the monument to General Wolfe on the right remembering an 18</a:t>
            </a:r>
            <a:r>
              <a:rPr lang="en-GB" baseline="30000" dirty="0">
                <a:latin typeface="Arial" panose="020B0604020202020204" pitchFamily="34" charset="0"/>
                <a:cs typeface="Arial" panose="020B0604020202020204" pitchFamily="34" charset="0"/>
              </a:rPr>
              <a:t>th</a:t>
            </a:r>
            <a:r>
              <a:rPr lang="en-GB" baseline="0" dirty="0">
                <a:latin typeface="Arial" panose="020B0604020202020204" pitchFamily="34" charset="0"/>
                <a:cs typeface="Arial" panose="020B0604020202020204" pitchFamily="34" charset="0"/>
              </a:rPr>
              <a:t> century British military victory. The dying Wolfe is handed a victory wreath. There are many such statues in the Abbey marking past wars.</a:t>
            </a:r>
          </a:p>
          <a:p>
            <a:pPr marL="0" indent="0">
              <a:buFont typeface="Arial" panose="020B0604020202020204" pitchFamily="34" charset="0"/>
              <a:buNone/>
            </a:pPr>
            <a:endParaRPr lang="en-GB" baseline="0" dirty="0">
              <a:latin typeface="Arial" panose="020B0604020202020204" pitchFamily="34" charset="0"/>
              <a:cs typeface="Arial" panose="020B0604020202020204" pitchFamily="34" charset="0"/>
            </a:endParaRPr>
          </a:p>
          <a:p>
            <a:pPr marL="0" indent="0">
              <a:buFont typeface="Arial" panose="020B0604020202020204" pitchFamily="34" charset="0"/>
              <a:buNone/>
            </a:pPr>
            <a:r>
              <a:rPr lang="en-GB" baseline="0" dirty="0">
                <a:latin typeface="Arial" panose="020B0604020202020204" pitchFamily="34" charset="0"/>
                <a:cs typeface="Arial" panose="020B0604020202020204" pitchFamily="34" charset="0"/>
              </a:rPr>
              <a:t>Pair discussion: What is symbolic about having a grave in Westminster Abbey to remember the First World War?</a:t>
            </a:r>
          </a:p>
          <a:p>
            <a:pPr marL="0" indent="0">
              <a:buFont typeface="Arial" panose="020B0604020202020204" pitchFamily="34" charset="0"/>
              <a:buNone/>
            </a:pPr>
            <a:r>
              <a:rPr lang="en-GB" baseline="0" dirty="0">
                <a:latin typeface="Arial" panose="020B0604020202020204" pitchFamily="34" charset="0"/>
                <a:cs typeface="Arial" panose="020B0604020202020204" pitchFamily="34" charset="0"/>
              </a:rPr>
              <a:t>Think about:</a:t>
            </a:r>
          </a:p>
          <a:p>
            <a:pPr marL="171450" indent="-171450">
              <a:buFont typeface="Arial" panose="020B0604020202020204" pitchFamily="34" charset="0"/>
              <a:buChar char="•"/>
            </a:pPr>
            <a:r>
              <a:rPr lang="en-GB" baseline="0" dirty="0">
                <a:latin typeface="Arial" panose="020B0604020202020204" pitchFamily="34" charset="0"/>
                <a:cs typeface="Arial" panose="020B0604020202020204" pitchFamily="34" charset="0"/>
              </a:rPr>
              <a:t>What it says on the Grave inscription</a:t>
            </a:r>
          </a:p>
          <a:p>
            <a:pPr marL="171450" indent="-171450">
              <a:buFont typeface="Arial" panose="020B0604020202020204" pitchFamily="34" charset="0"/>
              <a:buChar char="•"/>
            </a:pPr>
            <a:r>
              <a:rPr lang="en-GB" baseline="0" dirty="0">
                <a:latin typeface="Arial" panose="020B0604020202020204" pitchFamily="34" charset="0"/>
                <a:cs typeface="Arial" panose="020B0604020202020204" pitchFamily="34" charset="0"/>
              </a:rPr>
              <a:t>What a statue like that of Wolfe suggests about war</a:t>
            </a:r>
          </a:p>
          <a:p>
            <a:pPr marL="171450" indent="-171450">
              <a:buFont typeface="Arial" panose="020B0604020202020204" pitchFamily="34" charset="0"/>
              <a:buChar char="•"/>
            </a:pPr>
            <a:r>
              <a:rPr lang="en-GB" baseline="0" dirty="0">
                <a:latin typeface="Arial" panose="020B0604020202020204" pitchFamily="34" charset="0"/>
                <a:cs typeface="Arial" panose="020B0604020202020204" pitchFamily="34" charset="0"/>
              </a:rPr>
              <a:t>What a grave suggests about war</a:t>
            </a:r>
          </a:p>
          <a:p>
            <a:pPr marL="171450" indent="-171450">
              <a:buFont typeface="Arial" panose="020B0604020202020204" pitchFamily="34" charset="0"/>
              <a:buChar char="•"/>
            </a:pPr>
            <a:r>
              <a:rPr lang="en-GB" baseline="0" dirty="0">
                <a:latin typeface="Arial" panose="020B0604020202020204" pitchFamily="34" charset="0"/>
                <a:cs typeface="Arial" panose="020B0604020202020204" pitchFamily="34" charset="0"/>
              </a:rPr>
              <a:t>Whether a grave or a statue is more relatable</a:t>
            </a:r>
          </a:p>
          <a:p>
            <a:pPr marL="171450" indent="-171450">
              <a:buFont typeface="Arial" panose="020B0604020202020204" pitchFamily="34" charset="0"/>
              <a:buChar char="•"/>
            </a:pPr>
            <a:endParaRPr lang="en-GB" baseline="0" dirty="0">
              <a:latin typeface="Arial" panose="020B0604020202020204" pitchFamily="34" charset="0"/>
              <a:cs typeface="Arial" panose="020B0604020202020204" pitchFamily="34" charset="0"/>
            </a:endParaRPr>
          </a:p>
          <a:p>
            <a:r>
              <a:rPr lang="en-GB" dirty="0"/>
              <a:t>Images: </a:t>
            </a:r>
          </a:p>
          <a:p>
            <a:r>
              <a:rPr lang="en-GB" dirty="0"/>
              <a:t>Close up of Grave of the Unknown Warrior inscription – ©2024 Dean and Chapter of Westminster</a:t>
            </a:r>
            <a:endParaRPr lang="en-GB" dirty="0">
              <a:ea typeface="Calibri"/>
              <a:cs typeface="Calibri"/>
            </a:endParaRPr>
          </a:p>
          <a:p>
            <a:r>
              <a:rPr lang="en-GB" dirty="0"/>
              <a:t>Henry III’s tomb – ©2024 Dean and Chapter of Westminster</a:t>
            </a:r>
            <a:endParaRPr lang="en-GB" dirty="0">
              <a:ea typeface="Calibri" panose="020F0502020204030204"/>
              <a:cs typeface="Calibri" panose="020F0502020204030204"/>
            </a:endParaRPr>
          </a:p>
          <a:p>
            <a:r>
              <a:rPr lang="en-GB" dirty="0"/>
              <a:t>Close up of General James Wolfe monument – ©2024 Dean and Chapter of Westminster </a:t>
            </a:r>
            <a:endParaRPr lang="en-GB" dirty="0">
              <a:ea typeface="Calibri" panose="020F0502020204030204"/>
              <a:cs typeface="Calibri" panose="020F0502020204030204"/>
            </a:endParaRP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19320253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Teacher: </a:t>
            </a:r>
          </a:p>
          <a:p>
            <a:r>
              <a:rPr lang="en-GB" baseline="0" dirty="0">
                <a:latin typeface="Arial" panose="020B0604020202020204" pitchFamily="34" charset="0"/>
                <a:cs typeface="Arial" panose="020B0604020202020204" pitchFamily="34" charset="0"/>
              </a:rPr>
              <a:t>This is a Remembrance Sunday Service in the Abbey. The same symbolic actions happen as i</a:t>
            </a:r>
            <a:r>
              <a:rPr lang="en-GB" dirty="0">
                <a:latin typeface="Arial" panose="020B0604020202020204" pitchFamily="34" charset="0"/>
                <a:cs typeface="Arial" panose="020B0604020202020204" pitchFamily="34" charset="0"/>
              </a:rPr>
              <a:t>n churches across the land: </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p</a:t>
            </a:r>
            <a:r>
              <a:rPr lang="en-GB" baseline="0" dirty="0">
                <a:latin typeface="Arial" panose="020B0604020202020204" pitchFamily="34" charset="0"/>
                <a:cs typeface="Arial" panose="020B0604020202020204" pitchFamily="34" charset="0"/>
              </a:rPr>
              <a:t>eople wear poppies and some lay wreaths</a:t>
            </a:r>
          </a:p>
          <a:p>
            <a:pPr marL="171450" indent="-171450">
              <a:buFont typeface="Arial" panose="020B0604020202020204" pitchFamily="34" charset="0"/>
              <a:buChar char="•"/>
            </a:pPr>
            <a:r>
              <a:rPr lang="en-GB" baseline="0" dirty="0">
                <a:latin typeface="Arial" panose="020B0604020202020204" pitchFamily="34" charset="0"/>
                <a:cs typeface="Arial" panose="020B0604020202020204" pitchFamily="34" charset="0"/>
              </a:rPr>
              <a:t>they fall silent at 11 o’clock</a:t>
            </a:r>
          </a:p>
          <a:p>
            <a:pPr marL="171450" indent="-171450">
              <a:buFont typeface="Arial" panose="020B0604020202020204" pitchFamily="34" charset="0"/>
              <a:buChar char="•"/>
            </a:pPr>
            <a:r>
              <a:rPr lang="en-GB" baseline="0" dirty="0">
                <a:latin typeface="Arial" panose="020B0604020202020204" pitchFamily="34" charset="0"/>
                <a:cs typeface="Arial" panose="020B0604020202020204" pitchFamily="34" charset="0"/>
              </a:rPr>
              <a:t>they hear the Last Post being played by a bugler</a:t>
            </a:r>
          </a:p>
          <a:p>
            <a:pPr marL="171450" indent="-171450">
              <a:buFont typeface="Arial" panose="020B0604020202020204" pitchFamily="34" charset="0"/>
              <a:buChar char="•"/>
            </a:pPr>
            <a:r>
              <a:rPr lang="en-GB" baseline="0" dirty="0">
                <a:latin typeface="Arial" panose="020B0604020202020204" pitchFamily="34" charset="0"/>
                <a:cs typeface="Arial" panose="020B0604020202020204" pitchFamily="34" charset="0"/>
              </a:rPr>
              <a:t>they join to sing the National Anthem. </a:t>
            </a:r>
          </a:p>
          <a:p>
            <a:endParaRPr lang="en-GB" baseline="0" dirty="0">
              <a:latin typeface="Arial" panose="020B0604020202020204" pitchFamily="34" charset="0"/>
              <a:cs typeface="Arial" panose="020B0604020202020204" pitchFamily="34" charset="0"/>
            </a:endParaRPr>
          </a:p>
          <a:p>
            <a:r>
              <a:rPr lang="en-GB" baseline="0" dirty="0">
                <a:latin typeface="Arial" panose="020B0604020202020204" pitchFamily="34" charset="0"/>
                <a:cs typeface="Arial" panose="020B0604020202020204" pitchFamily="34" charset="0"/>
              </a:rPr>
              <a:t>Notice that the focus is the Grave of the Unknown Warrior, not the altar with its cross, as is usual.</a:t>
            </a:r>
          </a:p>
          <a:p>
            <a:r>
              <a:rPr lang="en-GB" baseline="0" dirty="0">
                <a:latin typeface="Arial" panose="020B0604020202020204" pitchFamily="34" charset="0"/>
                <a:cs typeface="Arial" panose="020B0604020202020204" pitchFamily="34" charset="0"/>
              </a:rPr>
              <a:t>On the Grave are written Jesus’ words at the Last Supper about sacrificial love:</a:t>
            </a:r>
          </a:p>
          <a:p>
            <a:r>
              <a:rPr lang="en-GB" dirty="0">
                <a:latin typeface="Arial" panose="020B0604020202020204" pitchFamily="34" charset="0"/>
                <a:cs typeface="Arial" panose="020B0604020202020204" pitchFamily="34" charset="0"/>
              </a:rPr>
              <a:t>Greater love hath no man than this [that a man lay down his life for his friends]</a:t>
            </a:r>
            <a:r>
              <a:rPr lang="en-GB" baseline="0" dirty="0">
                <a:latin typeface="Arial" panose="020B0604020202020204" pitchFamily="34" charset="0"/>
                <a:cs typeface="Arial" panose="020B0604020202020204" pitchFamily="34" charset="0"/>
              </a:rPr>
              <a:t> John 15:13</a:t>
            </a:r>
          </a:p>
          <a:p>
            <a:endParaRPr lang="en-GB" baseline="0" dirty="0">
              <a:latin typeface="Arial" panose="020B0604020202020204" pitchFamily="34" charset="0"/>
              <a:cs typeface="Arial" panose="020B0604020202020204" pitchFamily="34" charset="0"/>
            </a:endParaRPr>
          </a:p>
          <a:p>
            <a:r>
              <a:rPr lang="en-GB" baseline="0" dirty="0">
                <a:latin typeface="Arial" panose="020B0604020202020204" pitchFamily="34" charset="0"/>
                <a:cs typeface="Arial" panose="020B0604020202020204" pitchFamily="34" charset="0"/>
              </a:rPr>
              <a:t>Pair discussion</a:t>
            </a:r>
            <a:r>
              <a:rPr lang="en-GB" baseline="0">
                <a:latin typeface="Arial" panose="020B0604020202020204" pitchFamily="34" charset="0"/>
                <a:cs typeface="Arial" panose="020B0604020202020204" pitchFamily="34" charset="0"/>
              </a:rPr>
              <a:t>: How </a:t>
            </a:r>
            <a:r>
              <a:rPr lang="en-GB" baseline="0" dirty="0">
                <a:latin typeface="Arial" panose="020B0604020202020204" pitchFamily="34" charset="0"/>
                <a:cs typeface="Arial" panose="020B0604020202020204" pitchFamily="34" charset="0"/>
              </a:rPr>
              <a:t>does the Grave of the Unknown Warrior express the Christian idea of sacrifice?</a:t>
            </a:r>
          </a:p>
          <a:p>
            <a:endParaRPr lang="en-GB" baseline="0" dirty="0">
              <a:latin typeface="Arial" panose="020B0604020202020204" pitchFamily="34" charset="0"/>
              <a:cs typeface="Arial" panose="020B0604020202020204" pitchFamily="34" charset="0"/>
            </a:endParaRPr>
          </a:p>
          <a:p>
            <a:r>
              <a:rPr lang="en-GB" baseline="0" dirty="0">
                <a:latin typeface="Arial" panose="020B0604020202020204" pitchFamily="34" charset="0"/>
                <a:cs typeface="Arial" panose="020B0604020202020204" pitchFamily="34" charset="0"/>
              </a:rPr>
              <a:t>This image shows the Remembrance Sunday service in 2015. </a:t>
            </a:r>
          </a:p>
          <a:p>
            <a:endParaRPr lang="en-GB" dirty="0"/>
          </a:p>
          <a:p>
            <a:r>
              <a:rPr lang="en-GB" dirty="0"/>
              <a:t>Image: </a:t>
            </a:r>
            <a:br>
              <a:rPr lang="en-GB" dirty="0"/>
            </a:br>
            <a:r>
              <a:rPr lang="en-GB" dirty="0"/>
              <a:t>Picture Partnership/Westminster Abbey </a:t>
            </a:r>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31362180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This</a:t>
            </a:r>
            <a:r>
              <a:rPr lang="en-GB" baseline="0" dirty="0">
                <a:latin typeface="Arial" panose="020B0604020202020204" pitchFamily="34" charset="0"/>
                <a:cs typeface="Arial" panose="020B0604020202020204" pitchFamily="34" charset="0"/>
              </a:rPr>
              <a:t> can be organised as a class discussion in groups or a debate.</a:t>
            </a:r>
            <a:endParaRPr lang="en-GB" dirty="0">
              <a:latin typeface="Arial" panose="020B0604020202020204" pitchFamily="34" charset="0"/>
              <a:cs typeface="Arial" panose="020B0604020202020204" pitchFamily="34" charset="0"/>
            </a:endParaRPr>
          </a:p>
          <a:p>
            <a:endParaRPr lang="en-GB" baseline="0" dirty="0">
              <a:latin typeface="Arial" panose="020B0604020202020204" pitchFamily="34" charset="0"/>
              <a:cs typeface="Arial" panose="020B0604020202020204" pitchFamily="34" charset="0"/>
            </a:endParaRPr>
          </a:p>
          <a:p>
            <a:r>
              <a:rPr lang="en-GB" baseline="0" dirty="0">
                <a:latin typeface="Arial" panose="020B0604020202020204" pitchFamily="34" charset="0"/>
                <a:cs typeface="Arial" panose="020B0604020202020204" pitchFamily="34" charset="0"/>
              </a:rPr>
              <a:t>Students should refer to the following Bible passages (all NRSV) when discussing this question:</a:t>
            </a:r>
          </a:p>
          <a:p>
            <a:r>
              <a:rPr lang="en-GB" dirty="0">
                <a:latin typeface="Arial" panose="020B0604020202020204" pitchFamily="34" charset="0"/>
                <a:cs typeface="Arial" panose="020B0604020202020204" pitchFamily="34" charset="0"/>
              </a:rPr>
              <a:t>‘They shall beat their swords into </a:t>
            </a:r>
            <a:r>
              <a:rPr lang="en-GB" dirty="0" err="1">
                <a:latin typeface="Arial" panose="020B0604020202020204" pitchFamily="34" charset="0"/>
                <a:cs typeface="Arial" panose="020B0604020202020204" pitchFamily="34" charset="0"/>
              </a:rPr>
              <a:t>plowshares’</a:t>
            </a:r>
            <a:r>
              <a:rPr lang="en-GB" dirty="0">
                <a:latin typeface="Arial" panose="020B0604020202020204" pitchFamily="34" charset="0"/>
                <a:cs typeface="Arial" panose="020B0604020202020204" pitchFamily="34" charset="0"/>
              </a:rPr>
              <a:t> Isaiah 2:4 </a:t>
            </a:r>
          </a:p>
          <a:p>
            <a:r>
              <a:rPr lang="en-GB" dirty="0">
                <a:latin typeface="Arial" panose="020B0604020202020204" pitchFamily="34" charset="0"/>
                <a:cs typeface="Arial" panose="020B0604020202020204" pitchFamily="34" charset="0"/>
              </a:rPr>
              <a:t>‘For the same reason you also pay taxes, for the authorities are God’s servants’ Romans 13:6</a:t>
            </a:r>
          </a:p>
          <a:p>
            <a:r>
              <a:rPr lang="en-GB" baseline="0" dirty="0">
                <a:latin typeface="Arial" panose="020B0604020202020204" pitchFamily="34" charset="0"/>
                <a:cs typeface="Arial" panose="020B0604020202020204" pitchFamily="34" charset="0"/>
              </a:rPr>
              <a:t>‘</a:t>
            </a:r>
            <a:r>
              <a:rPr lang="en-GB" dirty="0">
                <a:latin typeface="Arial" panose="020B0604020202020204" pitchFamily="34" charset="0"/>
                <a:cs typeface="Arial" panose="020B0604020202020204" pitchFamily="34" charset="0"/>
              </a:rPr>
              <a:t>Love your enemies and pray for those who persecute you’ Matthew 5:44</a:t>
            </a:r>
          </a:p>
          <a:p>
            <a:r>
              <a:rPr lang="en-GB" baseline="0" dirty="0">
                <a:latin typeface="Arial" panose="020B0604020202020204" pitchFamily="34" charset="0"/>
                <a:cs typeface="Arial" panose="020B0604020202020204" pitchFamily="34" charset="0"/>
              </a:rPr>
              <a:t>‘</a:t>
            </a:r>
            <a:r>
              <a:rPr lang="en-GB" dirty="0">
                <a:latin typeface="Arial" panose="020B0604020202020204" pitchFamily="34" charset="0"/>
                <a:cs typeface="Arial" panose="020B0604020202020204" pitchFamily="34" charset="0"/>
              </a:rPr>
              <a:t>But if anyone strikes you on the right cheek, turn the other also’ Matthew 5:39</a:t>
            </a:r>
          </a:p>
          <a:p>
            <a:r>
              <a:rPr lang="en-GB" dirty="0">
                <a:latin typeface="Arial" panose="020B0604020202020204" pitchFamily="34" charset="0"/>
                <a:cs typeface="Arial" panose="020B0604020202020204" pitchFamily="34" charset="0"/>
              </a:rPr>
              <a:t>‘Blessed are the peacemakers’ Matthew</a:t>
            </a:r>
            <a:r>
              <a:rPr lang="en-GB" baseline="0" dirty="0">
                <a:latin typeface="Arial" panose="020B0604020202020204" pitchFamily="34" charset="0"/>
                <a:cs typeface="Arial" panose="020B0604020202020204" pitchFamily="34" charset="0"/>
              </a:rPr>
              <a:t> 5:9</a:t>
            </a:r>
          </a:p>
          <a:p>
            <a:r>
              <a:rPr lang="en-GB" baseline="0" dirty="0">
                <a:latin typeface="Arial" panose="020B0604020202020204" pitchFamily="34" charset="0"/>
                <a:cs typeface="Arial" panose="020B0604020202020204" pitchFamily="34" charset="0"/>
              </a:rPr>
              <a:t>‘You shall not murder’ Exodus 20:13</a:t>
            </a:r>
          </a:p>
          <a:p>
            <a:endParaRPr lang="en-GB"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If time, prompt students to consider what these Bible verses tell us about how Christians view death. </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15</a:t>
            </a:fld>
            <a:endParaRPr lang="en-GB"/>
          </a:p>
        </p:txBody>
      </p:sp>
    </p:spTree>
    <p:extLst>
      <p:ext uri="{BB962C8B-B14F-4D97-AF65-F5344CB8AC3E}">
        <p14:creationId xmlns:p14="http://schemas.microsoft.com/office/powerpoint/2010/main" val="35711386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Teacher: Why</a:t>
            </a:r>
            <a:r>
              <a:rPr lang="en-GB" baseline="0" dirty="0">
                <a:latin typeface="Arial" panose="020B0604020202020204" pitchFamily="34" charset="0"/>
                <a:cs typeface="Arial" panose="020B0604020202020204" pitchFamily="34" charset="0"/>
              </a:rPr>
              <a:t> continue remembering those who have died in war?</a:t>
            </a:r>
          </a:p>
          <a:p>
            <a:r>
              <a:rPr lang="en-GB" baseline="0" dirty="0">
                <a:latin typeface="Arial" panose="020B0604020202020204" pitchFamily="34" charset="0"/>
                <a:cs typeface="Arial" panose="020B0604020202020204" pitchFamily="34" charset="0"/>
              </a:rPr>
              <a:t>At special services marking war prayers are said from the faith traditions of those on both sides of the conflict. </a:t>
            </a:r>
          </a:p>
          <a:p>
            <a:r>
              <a:rPr lang="en-GB" baseline="0" dirty="0">
                <a:latin typeface="Arial" panose="020B0604020202020204" pitchFamily="34" charset="0"/>
                <a:cs typeface="Arial" panose="020B0604020202020204" pitchFamily="34" charset="0"/>
              </a:rPr>
              <a:t>Here soldiers from Great Britain, Australia, New Zealand and Turkey form a guard of honour at the Grave of the Unknown Warrior. </a:t>
            </a:r>
          </a:p>
          <a:p>
            <a:r>
              <a:rPr lang="en-GB" baseline="0" dirty="0">
                <a:latin typeface="Arial" panose="020B0604020202020204" pitchFamily="34" charset="0"/>
                <a:cs typeface="Arial" panose="020B0604020202020204" pitchFamily="34" charset="0"/>
              </a:rPr>
              <a:t>Services commemorating war focus on:</a:t>
            </a:r>
          </a:p>
          <a:p>
            <a:pPr marL="171450" indent="-171450">
              <a:buFont typeface="Arial" panose="020B0604020202020204" pitchFamily="34" charset="0"/>
              <a:buChar char="•"/>
            </a:pPr>
            <a:r>
              <a:rPr lang="en-GB" baseline="0" dirty="0">
                <a:latin typeface="Arial" panose="020B0604020202020204" pitchFamily="34" charset="0"/>
                <a:cs typeface="Arial" panose="020B0604020202020204" pitchFamily="34" charset="0"/>
              </a:rPr>
              <a:t>Remembrance of all those involved in conflict</a:t>
            </a:r>
          </a:p>
          <a:p>
            <a:pPr marL="171450" indent="-171450">
              <a:buFont typeface="Arial" panose="020B0604020202020204" pitchFamily="34" charset="0"/>
              <a:buChar char="•"/>
            </a:pPr>
            <a:r>
              <a:rPr lang="en-GB" baseline="0" dirty="0">
                <a:latin typeface="Arial" panose="020B0604020202020204" pitchFamily="34" charset="0"/>
                <a:cs typeface="Arial" panose="020B0604020202020204" pitchFamily="34" charset="0"/>
              </a:rPr>
              <a:t>Thanksgiving for their sacrifice </a:t>
            </a:r>
          </a:p>
          <a:p>
            <a:pPr marL="171450" indent="-171450">
              <a:buFont typeface="Arial" panose="020B0604020202020204" pitchFamily="34" charset="0"/>
              <a:buChar char="•"/>
            </a:pPr>
            <a:r>
              <a:rPr lang="en-GB" baseline="0" dirty="0">
                <a:latin typeface="Arial" panose="020B0604020202020204" pitchFamily="34" charset="0"/>
                <a:cs typeface="Arial" panose="020B0604020202020204" pitchFamily="34" charset="0"/>
              </a:rPr>
              <a:t>Penitence for the destructive effects of war</a:t>
            </a:r>
          </a:p>
          <a:p>
            <a:pPr marL="171450" indent="-171450">
              <a:buFont typeface="Arial" panose="020B0604020202020204" pitchFamily="34" charset="0"/>
              <a:buChar char="•"/>
            </a:pPr>
            <a:r>
              <a:rPr lang="en-GB" baseline="0" dirty="0">
                <a:latin typeface="Arial" panose="020B0604020202020204" pitchFamily="34" charset="0"/>
                <a:cs typeface="Arial" panose="020B0604020202020204" pitchFamily="34" charset="0"/>
              </a:rPr>
              <a:t>Commitment to the cause of peace with justice</a:t>
            </a:r>
          </a:p>
          <a:p>
            <a:endParaRPr lang="en-GB" baseline="0" dirty="0">
              <a:latin typeface="Arial" panose="020B0604020202020204" pitchFamily="34" charset="0"/>
              <a:cs typeface="Arial" panose="020B0604020202020204" pitchFamily="34" charset="0"/>
            </a:endParaRPr>
          </a:p>
          <a:p>
            <a:r>
              <a:rPr lang="en-GB" baseline="0" dirty="0">
                <a:latin typeface="Arial" panose="020B0604020202020204" pitchFamily="34" charset="0"/>
                <a:cs typeface="Arial" panose="020B0604020202020204" pitchFamily="34" charset="0"/>
              </a:rPr>
              <a:t>Possible extension:</a:t>
            </a:r>
          </a:p>
          <a:p>
            <a:r>
              <a:rPr lang="en-GB" baseline="0" dirty="0">
                <a:latin typeface="Arial"/>
                <a:cs typeface="Arial"/>
              </a:rPr>
              <a:t>You can listen to the Archbishop of Canterbury talking about peace and reconciliation at the Abbey on the 75</a:t>
            </a:r>
            <a:r>
              <a:rPr lang="en-GB" baseline="30000" dirty="0">
                <a:latin typeface="Arial"/>
                <a:cs typeface="Arial"/>
              </a:rPr>
              <a:t>th</a:t>
            </a:r>
            <a:r>
              <a:rPr lang="en-GB" baseline="0" dirty="0">
                <a:latin typeface="Arial"/>
                <a:cs typeface="Arial"/>
              </a:rPr>
              <a:t> Anniversary of VE Day. The 5 minute audio file is at the bottom of this web page: </a:t>
            </a:r>
            <a:r>
              <a:rPr lang="en-GB" dirty="0">
                <a:hlinkClick r:id="rId3"/>
              </a:rPr>
              <a:t>VE Day 75 | Westminster Abbey (westminster-abbey.org)</a:t>
            </a:r>
            <a:endParaRPr lang="en-GB" baseline="0" dirty="0">
              <a:hlinkClick r:id="rId3"/>
            </a:endParaRPr>
          </a:p>
          <a:p>
            <a:endParaRPr lang="en-GB" dirty="0">
              <a:latin typeface="Calibri"/>
              <a:ea typeface="Calibri"/>
              <a:cs typeface="Calibri"/>
            </a:endParaRPr>
          </a:p>
          <a:p>
            <a:r>
              <a:rPr lang="en-GB" baseline="0" dirty="0">
                <a:latin typeface="Arial" panose="020B0604020202020204" pitchFamily="34" charset="0"/>
                <a:cs typeface="Arial" panose="020B0604020202020204" pitchFamily="34" charset="0"/>
              </a:rPr>
              <a:t>Image:</a:t>
            </a:r>
          </a:p>
          <a:p>
            <a:r>
              <a:rPr lang="en-GB" sz="1200" kern="1200" dirty="0">
                <a:solidFill>
                  <a:schemeClr val="tx1"/>
                </a:solidFill>
                <a:effectLst/>
                <a:latin typeface="+mn-lt"/>
                <a:ea typeface="+mn-ea"/>
                <a:cs typeface="+mn-cs"/>
              </a:rPr>
              <a:t>Picture Partnership/Westminster Abbey</a:t>
            </a:r>
            <a:endParaRPr lang="en-GB" baseline="0" dirty="0">
              <a:latin typeface="Arial" panose="020B060402020202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16</a:t>
            </a:fld>
            <a:endParaRPr lang="en-GB"/>
          </a:p>
        </p:txBody>
      </p:sp>
    </p:spTree>
    <p:extLst>
      <p:ext uri="{BB962C8B-B14F-4D97-AF65-F5344CB8AC3E}">
        <p14:creationId xmlns:p14="http://schemas.microsoft.com/office/powerpoint/2010/main" val="21224694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Teacher:</a:t>
            </a:r>
          </a:p>
          <a:p>
            <a:pPr marL="171450" indent="-171450">
              <a:buFont typeface="Arial" panose="020B0604020202020204" pitchFamily="34" charset="0"/>
              <a:buChar char="•"/>
            </a:pPr>
            <a:r>
              <a:rPr lang="en-GB" baseline="0" dirty="0">
                <a:latin typeface="Arial" panose="020B0604020202020204" pitchFamily="34" charset="0"/>
                <a:cs typeface="Arial" panose="020B0604020202020204" pitchFamily="34" charset="0"/>
              </a:rPr>
              <a:t>Today no one who served in the First World War survives but </a:t>
            </a:r>
            <a:r>
              <a:rPr lang="en-GB" dirty="0">
                <a:latin typeface="Arial" panose="020B0604020202020204" pitchFamily="34" charset="0"/>
                <a:cs typeface="Arial" panose="020B0604020202020204" pitchFamily="34" charset="0"/>
              </a:rPr>
              <a:t>many</a:t>
            </a:r>
            <a:r>
              <a:rPr lang="en-GB" baseline="0"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British</a:t>
            </a:r>
            <a:r>
              <a:rPr lang="en-GB" baseline="0" dirty="0">
                <a:latin typeface="Arial" panose="020B0604020202020204" pitchFamily="34" charset="0"/>
                <a:cs typeface="Arial" panose="020B0604020202020204" pitchFamily="34" charset="0"/>
              </a:rPr>
              <a:t> servicemen have fought and died since. </a:t>
            </a:r>
            <a:r>
              <a:rPr lang="en-GB" sz="1200" b="0" i="0" kern="1200" baseline="0" dirty="0">
                <a:solidFill>
                  <a:schemeClr val="tx1"/>
                </a:solidFill>
                <a:effectLst/>
                <a:latin typeface="Arial" panose="020B0604020202020204" pitchFamily="34" charset="0"/>
                <a:ea typeface="+mn-ea"/>
                <a:cs typeface="Arial" panose="020B0604020202020204" pitchFamily="34" charset="0"/>
              </a:rPr>
              <a:t>T</a:t>
            </a:r>
            <a:r>
              <a:rPr lang="en-GB" sz="1200" b="0" i="0" kern="1200" dirty="0">
                <a:solidFill>
                  <a:schemeClr val="tx1"/>
                </a:solidFill>
                <a:effectLst/>
                <a:latin typeface="Arial" panose="020B0604020202020204" pitchFamily="34" charset="0"/>
                <a:ea typeface="+mn-ea"/>
                <a:cs typeface="Arial" panose="020B0604020202020204" pitchFamily="34" charset="0"/>
              </a:rPr>
              <a:t>he Unknown Warrior has come to represent British servicemen from any conflict. </a:t>
            </a:r>
          </a:p>
          <a:p>
            <a:pPr marL="171450" indent="-171450">
              <a:buFont typeface="Arial" panose="020B0604020202020204" pitchFamily="34" charset="0"/>
              <a:buChar char="•"/>
            </a:pPr>
            <a:r>
              <a:rPr lang="en-GB" baseline="0" dirty="0">
                <a:latin typeface="Arial"/>
                <a:cs typeface="Arial"/>
              </a:rPr>
              <a:t>This is the Field of Remembrance, opened with prayer every November just outside Westminster Abbey. All the crosses have been placed by families remembering loved ones. </a:t>
            </a:r>
            <a:r>
              <a:rPr lang="en-GB" dirty="0">
                <a:latin typeface="Arial"/>
                <a:cs typeface="Arial"/>
              </a:rPr>
              <a:t>You might see Star</a:t>
            </a:r>
            <a:r>
              <a:rPr lang="en-GB" baseline="0" dirty="0">
                <a:latin typeface="Arial"/>
                <a:cs typeface="Arial"/>
              </a:rPr>
              <a:t> of </a:t>
            </a:r>
            <a:r>
              <a:rPr lang="en-GB" dirty="0">
                <a:latin typeface="Arial"/>
                <a:cs typeface="Arial"/>
              </a:rPr>
              <a:t>Davids or</a:t>
            </a:r>
            <a:r>
              <a:rPr lang="en-GB" baseline="0" dirty="0">
                <a:latin typeface="Arial"/>
                <a:cs typeface="Arial"/>
              </a:rPr>
              <a:t> crescent moons </a:t>
            </a:r>
            <a:r>
              <a:rPr lang="en-GB" dirty="0">
                <a:latin typeface="Arial"/>
                <a:cs typeface="Arial"/>
              </a:rPr>
              <a:t>instead of crosses, </a:t>
            </a:r>
            <a:r>
              <a:rPr lang="en-GB" baseline="0" dirty="0">
                <a:latin typeface="Arial"/>
                <a:cs typeface="Arial"/>
              </a:rPr>
              <a:t>placed by </a:t>
            </a:r>
            <a:r>
              <a:rPr lang="en-GB" dirty="0">
                <a:latin typeface="Arial"/>
                <a:cs typeface="Arial"/>
              </a:rPr>
              <a:t>Jewish and </a:t>
            </a:r>
            <a:r>
              <a:rPr lang="en-GB" baseline="0" dirty="0">
                <a:latin typeface="Arial"/>
                <a:cs typeface="Arial"/>
              </a:rPr>
              <a:t>Muslim families.</a:t>
            </a:r>
          </a:p>
          <a:p>
            <a:endParaRPr lang="en-GB" dirty="0"/>
          </a:p>
          <a:p>
            <a:r>
              <a:rPr lang="en-GB" dirty="0"/>
              <a:t>Image: </a:t>
            </a:r>
          </a:p>
          <a:p>
            <a:r>
              <a:rPr lang="en-GB" dirty="0"/>
              <a:t>©2024 Dean and Chapter of Westminster </a:t>
            </a:r>
            <a:endParaRPr lang="en-GB" dirty="0">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17</a:t>
            </a:fld>
            <a:endParaRPr lang="en-GB"/>
          </a:p>
        </p:txBody>
      </p:sp>
    </p:spTree>
    <p:extLst>
      <p:ext uri="{BB962C8B-B14F-4D97-AF65-F5344CB8AC3E}">
        <p14:creationId xmlns:p14="http://schemas.microsoft.com/office/powerpoint/2010/main" val="11800559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Teacher: Around the Grave are written words from the Bible</a:t>
            </a:r>
            <a:r>
              <a:rPr lang="en-GB" baseline="0" dirty="0">
                <a:latin typeface="Arial" panose="020B0604020202020204" pitchFamily="34" charset="0"/>
                <a:cs typeface="Arial" panose="020B0604020202020204" pitchFamily="34" charset="0"/>
              </a:rPr>
              <a:t> ‘unknown and yet well known’ (2 Corinthians 6:9) expressing the Christian belief that however things might seem, each person is known and loved by God. </a:t>
            </a:r>
          </a:p>
          <a:p>
            <a:endParaRPr lang="en-GB" baseline="0" dirty="0">
              <a:latin typeface="Arial" panose="020B0604020202020204" pitchFamily="34" charset="0"/>
              <a:cs typeface="Arial" panose="020B0604020202020204" pitchFamily="34" charset="0"/>
            </a:endParaRPr>
          </a:p>
          <a:p>
            <a:r>
              <a:rPr lang="en-GB" baseline="0" dirty="0">
                <a:latin typeface="Arial" panose="020B0604020202020204" pitchFamily="34" charset="0"/>
                <a:cs typeface="Arial" panose="020B0604020202020204" pitchFamily="34" charset="0"/>
              </a:rPr>
              <a:t>Group reflection:</a:t>
            </a:r>
          </a:p>
          <a:p>
            <a:r>
              <a:rPr lang="en-GB" baseline="0" dirty="0">
                <a:latin typeface="Arial" panose="020B0604020202020204" pitchFamily="34" charset="0"/>
                <a:cs typeface="Arial" panose="020B0604020202020204" pitchFamily="34" charset="0"/>
              </a:rPr>
              <a:t>‘The silence of the grave’ is a common expression. What do people mean by it?</a:t>
            </a:r>
          </a:p>
          <a:p>
            <a:r>
              <a:rPr lang="en-GB" baseline="0" dirty="0">
                <a:latin typeface="Arial" panose="020B0604020202020204" pitchFamily="34" charset="0"/>
                <a:cs typeface="Arial" panose="020B0604020202020204" pitchFamily="34" charset="0"/>
              </a:rPr>
              <a:t>This Grave is particularly silent because it has no name.</a:t>
            </a:r>
          </a:p>
          <a:p>
            <a:r>
              <a:rPr lang="en-GB" baseline="0" dirty="0">
                <a:latin typeface="Arial" panose="020B0604020202020204" pitchFamily="34" charset="0"/>
                <a:cs typeface="Arial" panose="020B0604020202020204" pitchFamily="34" charset="0"/>
              </a:rPr>
              <a:t>There is a body but there is also an absence because he has lost his identity.</a:t>
            </a:r>
          </a:p>
          <a:p>
            <a:r>
              <a:rPr lang="en-GB" baseline="0" dirty="0">
                <a:latin typeface="Arial" panose="020B0604020202020204" pitchFamily="34" charset="0"/>
                <a:cs typeface="Arial" panose="020B0604020202020204" pitchFamily="34" charset="0"/>
              </a:rPr>
              <a:t>How might the silence and absence of this Grave help visitors to Westminster Abbey today?</a:t>
            </a:r>
          </a:p>
          <a:p>
            <a:endParaRPr lang="en-GB" dirty="0"/>
          </a:p>
          <a:p>
            <a:r>
              <a:rPr lang="en-GB"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Amy Murrell/Westminster Abbey</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18</a:t>
            </a:fld>
            <a:endParaRPr lang="en-GB"/>
          </a:p>
        </p:txBody>
      </p:sp>
    </p:spTree>
    <p:extLst>
      <p:ext uri="{BB962C8B-B14F-4D97-AF65-F5344CB8AC3E}">
        <p14:creationId xmlns:p14="http://schemas.microsoft.com/office/powerpoint/2010/main" val="11757883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the document “Remembrance-lesson-KS3-activities” to select one or more of the five suggested activities. The document also includes further materials for teachers. </a:t>
            </a:r>
          </a:p>
          <a:p>
            <a:endParaRPr lang="en-GB" dirty="0"/>
          </a:p>
          <a:p>
            <a:r>
              <a:rPr lang="en-GB" dirty="0"/>
              <a:t>Image: </a:t>
            </a:r>
          </a:p>
          <a:p>
            <a:r>
              <a:rPr lang="en-GB" dirty="0"/>
              <a:t>©2024 Dean and Chapter of Westminster</a:t>
            </a:r>
            <a:endParaRPr lang="en-GB" dirty="0">
              <a:ea typeface="Calibri"/>
              <a:cs typeface="Calibri"/>
            </a:endParaRP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19</a:t>
            </a:fld>
            <a:endParaRPr lang="en-GB"/>
          </a:p>
        </p:txBody>
      </p:sp>
    </p:spTree>
    <p:extLst>
      <p:ext uri="{BB962C8B-B14F-4D97-AF65-F5344CB8AC3E}">
        <p14:creationId xmlns:p14="http://schemas.microsoft.com/office/powerpoint/2010/main" val="31993641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©2024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the document “Remembrance-lesson-KS4-activities” to give students a series of challenge questions to help them consolidate their understanding. The document also includes further materials for teachers. </a:t>
            </a:r>
          </a:p>
          <a:p>
            <a:endParaRPr lang="en-GB" dirty="0"/>
          </a:p>
          <a:p>
            <a:r>
              <a:rPr lang="en-GB" baseline="0"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Barack Obama laying wreath during 2011 state visit – ©</a:t>
            </a:r>
            <a:r>
              <a:rPr lang="en-GB" dirty="0"/>
              <a:t>2024</a:t>
            </a:r>
            <a:r>
              <a:rPr lang="en-GB" b="0" dirty="0"/>
              <a:t> Dean and Chapter of Westminster</a:t>
            </a:r>
            <a:endParaRPr lang="en-GB" b="0" dirty="0">
              <a:ea typeface="Calibri"/>
              <a:cs typeface="Calibri"/>
            </a:endParaRP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20</a:t>
            </a:fld>
            <a:endParaRPr lang="en-GB"/>
          </a:p>
        </p:txBody>
      </p:sp>
    </p:spTree>
    <p:extLst>
      <p:ext uri="{BB962C8B-B14F-4D97-AF65-F5344CB8AC3E}">
        <p14:creationId xmlns:p14="http://schemas.microsoft.com/office/powerpoint/2010/main" val="38190903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Teacher: Review learning objectives.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This image shows a wreath which has been laid at the Grave of the Unknown warrior</a:t>
            </a:r>
            <a:r>
              <a:rPr lang="en-GB" sz="1200" baseline="0" dirty="0">
                <a:latin typeface="Arial" panose="020B0604020202020204" pitchFamily="34" charset="0"/>
                <a:cs typeface="Arial" panose="020B0604020202020204" pitchFamily="34" charset="0"/>
              </a:rPr>
              <a:t> and c</a:t>
            </a:r>
            <a:r>
              <a:rPr lang="en-GB" sz="1200" dirty="0">
                <a:latin typeface="Arial" panose="020B0604020202020204" pitchFamily="34" charset="0"/>
                <a:cs typeface="Arial" panose="020B0604020202020204" pitchFamily="34" charset="0"/>
              </a:rPr>
              <a:t>hildren have written their own poems to soldiers who died in the First World War. </a:t>
            </a:r>
            <a:endParaRPr lang="en-GB" dirty="0">
              <a:latin typeface="Arial" panose="020B0604020202020204" pitchFamily="34" charset="0"/>
              <a:cs typeface="Arial" panose="020B0604020202020204" pitchFamily="34" charset="0"/>
            </a:endParaRPr>
          </a:p>
          <a:p>
            <a:endParaRPr lang="en-GB" dirty="0"/>
          </a:p>
          <a:p>
            <a:r>
              <a:rPr lang="en-GB" dirty="0"/>
              <a:t>Image: </a:t>
            </a:r>
          </a:p>
          <a:p>
            <a:r>
              <a:rPr lang="en-GB" dirty="0"/>
              <a:t>©2024 Dean and Chapter of Westminster</a:t>
            </a:r>
            <a:endParaRPr lang="en-GB" dirty="0">
              <a:ea typeface="Calibri"/>
              <a:cs typeface="Calibri"/>
            </a:endParaRP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21</a:t>
            </a:fld>
            <a:endParaRPr lang="en-GB"/>
          </a:p>
        </p:txBody>
      </p:sp>
    </p:spTree>
    <p:extLst>
      <p:ext uri="{BB962C8B-B14F-4D97-AF65-F5344CB8AC3E}">
        <p14:creationId xmlns:p14="http://schemas.microsoft.com/office/powerpoint/2010/main" val="23863182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Teacher: </a:t>
            </a:r>
          </a:p>
          <a:p>
            <a:pPr marL="171450" indent="-171450">
              <a:buFont typeface="Arial" panose="020B0604020202020204" pitchFamily="34" charset="0"/>
              <a:buChar char="•"/>
            </a:pPr>
            <a:r>
              <a:rPr lang="en-GB" dirty="0">
                <a:latin typeface="Arial"/>
                <a:cs typeface="Arial"/>
              </a:rPr>
              <a:t>Poppies have become an instantly recognisable symbol of Remembrance but a hundred years ago, no one was sure how to remember</a:t>
            </a:r>
            <a:r>
              <a:rPr lang="en-GB" baseline="0" dirty="0">
                <a:latin typeface="Arial"/>
                <a:cs typeface="Arial"/>
              </a:rPr>
              <a:t> the First World War. </a:t>
            </a:r>
          </a:p>
          <a:p>
            <a:pPr marL="171450" indent="-171450">
              <a:buFont typeface="Arial" panose="020B0604020202020204" pitchFamily="34" charset="0"/>
              <a:buChar char="•"/>
            </a:pPr>
            <a:r>
              <a:rPr lang="en-GB" baseline="0" dirty="0">
                <a:latin typeface="Arial" panose="020B0604020202020204" pitchFamily="34" charset="0"/>
                <a:cs typeface="Arial" panose="020B0604020202020204" pitchFamily="34" charset="0"/>
              </a:rPr>
              <a:t>The memorial had to comfort those many thousands who mourned loved ones and often did not even know where their bodies lay. </a:t>
            </a:r>
          </a:p>
          <a:p>
            <a:pPr marL="171450" indent="-171450">
              <a:buFont typeface="Arial" panose="020B0604020202020204" pitchFamily="34" charset="0"/>
              <a:buChar char="•"/>
            </a:pPr>
            <a:r>
              <a:rPr lang="en-GB" baseline="0" dirty="0">
                <a:latin typeface="Arial" panose="020B0604020202020204" pitchFamily="34" charset="0"/>
                <a:cs typeface="Arial" panose="020B0604020202020204" pitchFamily="34" charset="0"/>
              </a:rPr>
              <a:t>It also had to make some kind of meaning for the whole nation out of a victory that had cost the lives of 800,000 men. </a:t>
            </a:r>
          </a:p>
          <a:p>
            <a:pPr marL="171450" indent="-171450">
              <a:buFont typeface="Arial" panose="020B0604020202020204" pitchFamily="34" charset="0"/>
              <a:buChar char="•"/>
            </a:pPr>
            <a:r>
              <a:rPr lang="en-GB" baseline="0" dirty="0">
                <a:latin typeface="Arial" panose="020B0604020202020204" pitchFamily="34" charset="0"/>
                <a:cs typeface="Arial" panose="020B0604020202020204" pitchFamily="34" charset="0"/>
              </a:rPr>
              <a:t>This is the Grave of the Unknown Warrior. He really is unknown. He was buried in Westminster Abbey as the result of a very simple idea. </a:t>
            </a:r>
          </a:p>
          <a:p>
            <a:endParaRPr lang="en-GB" baseline="0" dirty="0">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This image shows the Grave of the Unknown Warrior at Westminster Abbey after the Remembrance Sunday service in 2014, 100 years after the outbreak of the First World War. </a:t>
            </a:r>
          </a:p>
          <a:p>
            <a:endParaRPr lang="en-GB" dirty="0"/>
          </a:p>
          <a:p>
            <a:r>
              <a:rPr lang="en-GB" dirty="0"/>
              <a:t>Image: </a:t>
            </a:r>
          </a:p>
          <a:p>
            <a:r>
              <a:rPr lang="en-GB" dirty="0"/>
              <a:t>©2024 Dean and Chapter of Westminster</a:t>
            </a:r>
            <a:endParaRPr lang="en-GB" dirty="0">
              <a:ea typeface="Calibri"/>
              <a:cs typeface="Calibri"/>
            </a:endParaRP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9066506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Talk through learning objectives. </a:t>
            </a:r>
          </a:p>
          <a:p>
            <a:endParaRPr lang="en-GB" baseline="0" dirty="0"/>
          </a:p>
          <a:p>
            <a:r>
              <a:rPr lang="en-GB" baseline="0" dirty="0"/>
              <a:t>The image shows the single vigil candle at the 2014 service to mark the outbreak of the First World War. At the end of the service the light was extinguished.</a:t>
            </a:r>
            <a:endParaRPr lang="en-GB" dirty="0"/>
          </a:p>
          <a:p>
            <a:endParaRPr lang="en-GB" dirty="0"/>
          </a:p>
          <a:p>
            <a:r>
              <a:rPr lang="en-GB" dirty="0"/>
              <a:t>Image: </a:t>
            </a:r>
          </a:p>
          <a:p>
            <a:r>
              <a:rPr lang="en-GB" sz="1200" kern="1200" dirty="0">
                <a:solidFill>
                  <a:schemeClr val="tx1"/>
                </a:solidFill>
                <a:effectLst/>
                <a:latin typeface="+mn-lt"/>
                <a:ea typeface="+mn-ea"/>
                <a:cs typeface="+mn-cs"/>
              </a:rPr>
              <a:t>Picture Partnership/Westminster Abbey</a:t>
            </a:r>
            <a:endParaRPr lang="en-GB"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3244245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a:ea typeface="新細明體"/>
              </a:rPr>
              <a:t>Teacher: Click to play the video as an introduction to the Grave of the Unknown Warrior. </a:t>
            </a:r>
          </a:p>
          <a:p>
            <a:endParaRPr lang="en-US" altLang="zh-TW" dirty="0">
              <a:ea typeface="新細明體"/>
              <a:cs typeface="Calibri"/>
            </a:endParaRPr>
          </a:p>
          <a:p>
            <a:r>
              <a:rPr lang="en-US" altLang="zh-TW" dirty="0">
                <a:ea typeface="新細明體"/>
                <a:cs typeface="Calibri"/>
              </a:rPr>
              <a:t>Video:</a:t>
            </a:r>
          </a:p>
          <a:p>
            <a:r>
              <a:rPr lang="en-GB" dirty="0"/>
              <a:t>©Dean and Chapter of Westminster</a:t>
            </a:r>
            <a:endParaRPr lang="en-US" dirty="0"/>
          </a:p>
          <a:p>
            <a:endParaRPr lang="en-US" altLang="zh-TW" dirty="0">
              <a:ea typeface="新細明體"/>
              <a:cs typeface="Calibri"/>
            </a:endParaRPr>
          </a:p>
        </p:txBody>
      </p:sp>
      <p:sp>
        <p:nvSpPr>
          <p:cNvPr id="4" name="投影片編號版面配置區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32805893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Teacher: </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The First World War </a:t>
            </a:r>
            <a:r>
              <a:rPr lang="en-GB" baseline="0" dirty="0">
                <a:latin typeface="Arial" panose="020B0604020202020204" pitchFamily="34" charset="0"/>
                <a:cs typeface="Arial" panose="020B0604020202020204" pitchFamily="34" charset="0"/>
              </a:rPr>
              <a:t>lasted from 1914 to 1918 and was fought across the world. Much of the fighting was in France and Belgium. </a:t>
            </a:r>
          </a:p>
          <a:p>
            <a:pPr marL="171450" indent="-171450">
              <a:buFont typeface="Arial" panose="020B0604020202020204" pitchFamily="34" charset="0"/>
              <a:buChar char="•"/>
            </a:pPr>
            <a:r>
              <a:rPr lang="en-GB" baseline="0" dirty="0">
                <a:latin typeface="Arial" panose="020B0604020202020204" pitchFamily="34" charset="0"/>
                <a:cs typeface="Arial" panose="020B0604020202020204" pitchFamily="34" charset="0"/>
              </a:rPr>
              <a:t>The fighting men were supported by many who did not take up arms, such as doctors and nurses who looked after the wounded, and chaplains – churchmen who cared for the men, whatever their faith or beliefs. </a:t>
            </a:r>
          </a:p>
          <a:p>
            <a:pPr marL="171450" indent="-171450">
              <a:buFont typeface="Arial" panose="020B0604020202020204" pitchFamily="34" charset="0"/>
              <a:buChar char="•"/>
            </a:pPr>
            <a:r>
              <a:rPr lang="en-GB" baseline="0" dirty="0">
                <a:latin typeface="Arial" panose="020B0604020202020204" pitchFamily="34" charset="0"/>
                <a:cs typeface="Arial" panose="020B0604020202020204" pitchFamily="34" charset="0"/>
              </a:rPr>
              <a:t>Captain David </a:t>
            </a:r>
            <a:r>
              <a:rPr lang="en-GB" baseline="0" dirty="0" err="1">
                <a:latin typeface="Arial" panose="020B0604020202020204" pitchFamily="34" charset="0"/>
                <a:cs typeface="Arial" panose="020B0604020202020204" pitchFamily="34" charset="0"/>
              </a:rPr>
              <a:t>Railton</a:t>
            </a:r>
            <a:r>
              <a:rPr lang="en-GB" baseline="0" dirty="0">
                <a:latin typeface="Arial" panose="020B0604020202020204" pitchFamily="34" charset="0"/>
                <a:cs typeface="Arial" panose="020B0604020202020204" pitchFamily="34" charset="0"/>
              </a:rPr>
              <a:t> was a chaplain who received many letters from families of soldiers lost in battle longing for news.</a:t>
            </a:r>
          </a:p>
          <a:p>
            <a:endParaRPr lang="en-GB" baseline="0" dirty="0">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This image shows a</a:t>
            </a:r>
            <a:r>
              <a:rPr lang="en-GB" dirty="0"/>
              <a:t> wooden cross marking an anonymous grave at </a:t>
            </a:r>
            <a:r>
              <a:rPr lang="en-GB" dirty="0" err="1"/>
              <a:t>Thiepval</a:t>
            </a:r>
            <a:r>
              <a:rPr lang="en-GB" dirty="0"/>
              <a:t>, France. The cross reads ‘R.I.P. In Memory of an Unknown British Soldier Found &amp; Buried 25.11.15’.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dirty="0"/>
              <a:t>Image: </a:t>
            </a:r>
          </a:p>
          <a:p>
            <a:r>
              <a:rPr lang="en-GB" dirty="0"/>
              <a:t>© IWM Q 1540 </a:t>
            </a:r>
            <a:r>
              <a:rPr lang="en-GB" dirty="0">
                <a:hlinkClick r:id="rId3"/>
              </a:rPr>
              <a:t>https://www.iwm.org.uk/collections/item/object/205072811</a:t>
            </a:r>
            <a:endParaRPr lang="en-GB"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12340958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Arial" panose="020B0604020202020204" pitchFamily="34" charset="0"/>
                <a:ea typeface="+mn-ea"/>
                <a:cs typeface="Arial" panose="020B0604020202020204" pitchFamily="34" charset="0"/>
              </a:rPr>
              <a:t>Teacher:</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Arial" panose="020B0604020202020204" pitchFamily="34" charset="0"/>
                <a:ea typeface="+mn-ea"/>
                <a:cs typeface="Arial" panose="020B0604020202020204" pitchFamily="34" charset="0"/>
              </a:rPr>
              <a:t>By the end of the war in 1918,</a:t>
            </a:r>
            <a:r>
              <a:rPr lang="en-GB" sz="1200" kern="1200" baseline="0" dirty="0">
                <a:solidFill>
                  <a:schemeClr val="tx1"/>
                </a:solidFill>
                <a:effectLst/>
                <a:latin typeface="Arial" panose="020B0604020202020204" pitchFamily="34" charset="0"/>
                <a:ea typeface="+mn-ea"/>
                <a:cs typeface="Arial" panose="020B0604020202020204" pitchFamily="34" charset="0"/>
              </a:rPr>
              <a:t> the fighting had become so widespread and so devastating that</a:t>
            </a:r>
            <a:r>
              <a:rPr lang="en-GB" sz="1200" kern="1200" dirty="0">
                <a:solidFill>
                  <a:schemeClr val="tx1"/>
                </a:solidFill>
                <a:effectLst/>
                <a:latin typeface="Arial" panose="020B0604020202020204" pitchFamily="34" charset="0"/>
                <a:ea typeface="+mn-ea"/>
                <a:cs typeface="Arial" panose="020B0604020202020204" pitchFamily="34" charset="0"/>
              </a:rPr>
              <a:t> about half of the 800,000 fallen soldiers had no known grave.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Arial" panose="020B0604020202020204" pitchFamily="34" charset="0"/>
                <a:ea typeface="+mn-ea"/>
                <a:cs typeface="Arial" panose="020B0604020202020204" pitchFamily="34" charset="0"/>
              </a:rPr>
              <a:t>In London, families celebrated the end of hostilities</a:t>
            </a:r>
            <a:r>
              <a:rPr lang="en-GB" sz="1200" kern="1200" baseline="0" dirty="0">
                <a:solidFill>
                  <a:schemeClr val="tx1"/>
                </a:solidFill>
                <a:effectLst/>
                <a:latin typeface="Arial" panose="020B0604020202020204" pitchFamily="34" charset="0"/>
                <a:ea typeface="+mn-ea"/>
                <a:cs typeface="Arial" panose="020B0604020202020204" pitchFamily="34" charset="0"/>
              </a:rPr>
              <a:t> on Armistice Day but over the next year returning</a:t>
            </a:r>
            <a:r>
              <a:rPr lang="en-GB" sz="1200" kern="1200" dirty="0">
                <a:solidFill>
                  <a:schemeClr val="tx1"/>
                </a:solidFill>
                <a:effectLst/>
                <a:latin typeface="Arial" panose="020B0604020202020204" pitchFamily="34" charset="0"/>
                <a:ea typeface="+mn-ea"/>
                <a:cs typeface="Arial" panose="020B0604020202020204" pitchFamily="34" charset="0"/>
              </a:rPr>
              <a:t> soldiers faced delays</a:t>
            </a:r>
            <a:r>
              <a:rPr lang="en-GB" sz="1200" kern="1200" baseline="0" dirty="0">
                <a:solidFill>
                  <a:schemeClr val="tx1"/>
                </a:solidFill>
                <a:effectLst/>
                <a:latin typeface="Arial" panose="020B0604020202020204" pitchFamily="34" charset="0"/>
                <a:ea typeface="+mn-ea"/>
                <a:cs typeface="Arial" panose="020B0604020202020204" pitchFamily="34" charset="0"/>
              </a:rPr>
              <a:t> </a:t>
            </a:r>
            <a:r>
              <a:rPr lang="en-GB" sz="1200" kern="1200" dirty="0">
                <a:solidFill>
                  <a:schemeClr val="tx1"/>
                </a:solidFill>
                <a:effectLst/>
                <a:latin typeface="Arial" panose="020B0604020202020204" pitchFamily="34" charset="0"/>
                <a:ea typeface="+mn-ea"/>
                <a:cs typeface="Arial" panose="020B0604020202020204" pitchFamily="34" charset="0"/>
              </a:rPr>
              <a:t>and, sometimes, rejection and unemployment. With deaths from Spanish flu rising and over two million workers on strike, the country needed healing. </a:t>
            </a:r>
            <a:endParaRPr lang="en-GB" dirty="0">
              <a:latin typeface="Arial" panose="020B0604020202020204" pitchFamily="34" charset="0"/>
              <a:cs typeface="Arial" panose="020B0604020202020204" pitchFamily="34" charset="0"/>
            </a:endParaRPr>
          </a:p>
          <a:p>
            <a:endParaRPr lang="en-US" dirty="0">
              <a:cs typeface="Calibri"/>
            </a:endParaRPr>
          </a:p>
          <a:p>
            <a:r>
              <a:rPr lang="en-US" dirty="0">
                <a:cs typeface="Calibri"/>
              </a:rPr>
              <a:t>This image shows the crowd cheering outside Buckingham Palace on Armistice Day, 11 November 1918. </a:t>
            </a:r>
          </a:p>
          <a:p>
            <a:endParaRPr lang="en-US" dirty="0">
              <a:cs typeface="Calibri"/>
            </a:endParaRPr>
          </a:p>
          <a:p>
            <a:r>
              <a:rPr lang="en-GB" dirty="0"/>
              <a:t>Image: </a:t>
            </a:r>
          </a:p>
          <a:p>
            <a:r>
              <a:rPr lang="en-GB" dirty="0"/>
              <a:t>© IWM Q 80135 </a:t>
            </a:r>
            <a:r>
              <a:rPr lang="en-GB" dirty="0">
                <a:hlinkClick r:id="rId3"/>
              </a:rPr>
              <a:t>https://www.iwm.org.uk/collections/item/object/205324739</a:t>
            </a:r>
            <a:endParaRPr lang="en-US" dirty="0">
              <a:cs typeface="Calibri"/>
            </a:endParaRP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4598712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Teacher: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Arial" panose="020B0604020202020204" pitchFamily="34" charset="0"/>
                <a:ea typeface="+mn-ea"/>
                <a:cs typeface="Arial" panose="020B0604020202020204" pitchFamily="34" charset="0"/>
              </a:rPr>
              <a:t>The Cenotaph, or ‘empty tomb’, was made permanent</a:t>
            </a:r>
            <a:r>
              <a:rPr lang="en-GB" sz="1200" kern="1200" baseline="0" dirty="0">
                <a:solidFill>
                  <a:schemeClr val="tx1"/>
                </a:solidFill>
                <a:effectLst/>
                <a:latin typeface="Arial" panose="020B0604020202020204" pitchFamily="34" charset="0"/>
                <a:ea typeface="+mn-ea"/>
                <a:cs typeface="Arial" panose="020B0604020202020204" pitchFamily="34" charset="0"/>
              </a:rPr>
              <a:t> </a:t>
            </a:r>
            <a:r>
              <a:rPr lang="en-GB" sz="1200" kern="1200" dirty="0">
                <a:solidFill>
                  <a:schemeClr val="tx1"/>
                </a:solidFill>
                <a:effectLst/>
                <a:latin typeface="Arial" panose="020B0604020202020204" pitchFamily="34" charset="0"/>
                <a:ea typeface="+mn-ea"/>
                <a:cs typeface="Arial" panose="020B0604020202020204" pitchFamily="34" charset="0"/>
              </a:rPr>
              <a:t>in response to public demand.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Arial" panose="020B0604020202020204" pitchFamily="34" charset="0"/>
                <a:ea typeface="+mn-ea"/>
                <a:cs typeface="Arial" panose="020B0604020202020204" pitchFamily="34" charset="0"/>
              </a:rPr>
              <a:t>On November</a:t>
            </a:r>
            <a:r>
              <a:rPr lang="en-GB" sz="1200" kern="1200" baseline="0" dirty="0">
                <a:solidFill>
                  <a:schemeClr val="tx1"/>
                </a:solidFill>
                <a:effectLst/>
                <a:latin typeface="Arial" panose="020B0604020202020204" pitchFamily="34" charset="0"/>
                <a:ea typeface="+mn-ea"/>
                <a:cs typeface="Arial" panose="020B0604020202020204" pitchFamily="34" charset="0"/>
              </a:rPr>
              <a:t> 11</a:t>
            </a:r>
            <a:r>
              <a:rPr lang="en-GB" sz="1200" kern="1200" baseline="30000" dirty="0">
                <a:solidFill>
                  <a:schemeClr val="tx1"/>
                </a:solidFill>
                <a:effectLst/>
                <a:latin typeface="Arial" panose="020B0604020202020204" pitchFamily="34" charset="0"/>
                <a:ea typeface="+mn-ea"/>
                <a:cs typeface="Arial" panose="020B0604020202020204" pitchFamily="34" charset="0"/>
              </a:rPr>
              <a:t>th</a:t>
            </a:r>
            <a:r>
              <a:rPr lang="en-GB" sz="1200" kern="1200" baseline="0" dirty="0">
                <a:solidFill>
                  <a:schemeClr val="tx1"/>
                </a:solidFill>
                <a:effectLst/>
                <a:latin typeface="Arial" panose="020B0604020202020204" pitchFamily="34" charset="0"/>
                <a:ea typeface="+mn-ea"/>
                <a:cs typeface="Arial" panose="020B0604020202020204" pitchFamily="34" charset="0"/>
              </a:rPr>
              <a:t> 1919 the first Two Minute Silence was solemnly observed across the whole country.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Arial" panose="020B0604020202020204" pitchFamily="34" charset="0"/>
                <a:ea typeface="+mn-ea"/>
                <a:cs typeface="Arial" panose="020B0604020202020204" pitchFamily="34" charset="0"/>
              </a:rPr>
              <a:t>Visits to carefully organised graveyards in France and Belgium were beginning for those who could afford them but parents of those missing in action had no grave to visit.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Arial" panose="020B0604020202020204" pitchFamily="34" charset="0"/>
                <a:ea typeface="+mn-ea"/>
                <a:cs typeface="Arial" panose="020B0604020202020204" pitchFamily="34" charset="0"/>
              </a:rPr>
              <a:t>In the</a:t>
            </a:r>
            <a:r>
              <a:rPr lang="en-GB" sz="1200" kern="1200" baseline="0" dirty="0">
                <a:solidFill>
                  <a:schemeClr val="tx1"/>
                </a:solidFill>
                <a:effectLst/>
                <a:latin typeface="Arial" panose="020B0604020202020204" pitchFamily="34" charset="0"/>
                <a:ea typeface="+mn-ea"/>
                <a:cs typeface="Arial" panose="020B0604020202020204" pitchFamily="34" charset="0"/>
              </a:rPr>
              <a:t> summer of 1920 </a:t>
            </a:r>
            <a:r>
              <a:rPr lang="en-GB" sz="1200" kern="1200" dirty="0" err="1">
                <a:solidFill>
                  <a:schemeClr val="tx1"/>
                </a:solidFill>
                <a:effectLst/>
                <a:latin typeface="Arial" panose="020B0604020202020204" pitchFamily="34" charset="0"/>
                <a:ea typeface="+mn-ea"/>
                <a:cs typeface="Arial" panose="020B0604020202020204" pitchFamily="34" charset="0"/>
              </a:rPr>
              <a:t>Railton</a:t>
            </a:r>
            <a:r>
              <a:rPr lang="en-GB" sz="1200" kern="1200" dirty="0">
                <a:solidFill>
                  <a:schemeClr val="tx1"/>
                </a:solidFill>
                <a:effectLst/>
                <a:latin typeface="Arial" panose="020B0604020202020204" pitchFamily="34" charset="0"/>
                <a:ea typeface="+mn-ea"/>
                <a:cs typeface="Arial" panose="020B0604020202020204" pitchFamily="34" charset="0"/>
              </a:rPr>
              <a:t> wrote to the Dean</a:t>
            </a:r>
            <a:r>
              <a:rPr lang="en-GB" sz="1200" kern="1200" baseline="0" dirty="0">
                <a:solidFill>
                  <a:schemeClr val="tx1"/>
                </a:solidFill>
                <a:effectLst/>
                <a:latin typeface="Arial" panose="020B0604020202020204" pitchFamily="34" charset="0"/>
                <a:ea typeface="+mn-ea"/>
                <a:cs typeface="Arial" panose="020B0604020202020204" pitchFamily="34" charset="0"/>
              </a:rPr>
              <a:t> </a:t>
            </a:r>
            <a:r>
              <a:rPr lang="en-GB" sz="1200" kern="1200" dirty="0">
                <a:solidFill>
                  <a:schemeClr val="tx1"/>
                </a:solidFill>
                <a:effectLst/>
                <a:latin typeface="Arial" panose="020B0604020202020204" pitchFamily="34" charset="0"/>
                <a:ea typeface="+mn-ea"/>
                <a:cs typeface="Arial" panose="020B0604020202020204" pitchFamily="34" charset="0"/>
              </a:rPr>
              <a:t>of Westminster asking</a:t>
            </a:r>
            <a:r>
              <a:rPr lang="en-GB" sz="1200" kern="1200" baseline="0" dirty="0">
                <a:solidFill>
                  <a:schemeClr val="tx1"/>
                </a:solidFill>
                <a:effectLst/>
                <a:latin typeface="Arial" panose="020B0604020202020204" pitchFamily="34" charset="0"/>
                <a:ea typeface="+mn-ea"/>
                <a:cs typeface="Arial" panose="020B0604020202020204" pitchFamily="34" charset="0"/>
              </a:rPr>
              <a:t> for the body of ‘one comrade’ to be buried in the Abbey.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a:latin typeface="Arial" panose="020B0604020202020204" pitchFamily="34" charset="0"/>
              <a:cs typeface="Arial" panose="020B0604020202020204" pitchFamily="34" charset="0"/>
            </a:endParaRPr>
          </a:p>
          <a:p>
            <a:r>
              <a:rPr lang="en-GB" baseline="0" dirty="0"/>
              <a:t>The Cenotaph was designed by Edward Lutyens and he chose a design that deliberately did not include Christian symbols because he wanted not to exclude all those soldiers from other faiths who had fought across the world for Britain.</a:t>
            </a: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dirty="0"/>
              <a:t>Image: </a:t>
            </a:r>
          </a:p>
          <a:p>
            <a:r>
              <a:rPr lang="en-GB" dirty="0"/>
              <a:t>© IWM Q 14959 </a:t>
            </a:r>
            <a:r>
              <a:rPr lang="en-GB" dirty="0">
                <a:hlinkClick r:id="rId3"/>
              </a:rPr>
              <a:t>https://www.iwm.org.uk/collections/item/object/205194976</a:t>
            </a:r>
            <a:endParaRPr lang="en-GB"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190423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Teacher: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latin typeface="Arial" panose="020B0604020202020204" pitchFamily="34" charset="0"/>
                <a:cs typeface="Arial" panose="020B0604020202020204" pitchFamily="34" charset="0"/>
              </a:rPr>
              <a:t>At midnight on N</a:t>
            </a:r>
            <a:r>
              <a:rPr lang="en-GB" baseline="0" dirty="0">
                <a:latin typeface="Arial" panose="020B0604020202020204" pitchFamily="34" charset="0"/>
                <a:cs typeface="Arial" panose="020B0604020202020204" pitchFamily="34" charset="0"/>
              </a:rPr>
              <a:t>ovember 7</a:t>
            </a:r>
            <a:r>
              <a:rPr lang="en-GB" baseline="30000" dirty="0">
                <a:latin typeface="Arial" panose="020B0604020202020204" pitchFamily="34" charset="0"/>
                <a:cs typeface="Arial" panose="020B0604020202020204" pitchFamily="34" charset="0"/>
              </a:rPr>
              <a:t>th</a:t>
            </a:r>
            <a:r>
              <a:rPr lang="en-GB" baseline="0" dirty="0">
                <a:latin typeface="Arial" panose="020B0604020202020204" pitchFamily="34" charset="0"/>
                <a:cs typeface="Arial" panose="020B0604020202020204" pitchFamily="34" charset="0"/>
              </a:rPr>
              <a:t> 1920 in France, Brigadier-General Wyatt reached out and touched one of the four coffins in front of him.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a:latin typeface="Arial" panose="020B0604020202020204" pitchFamily="34" charset="0"/>
                <a:cs typeface="Arial" panose="020B0604020202020204" pitchFamily="34" charset="0"/>
              </a:rPr>
              <a:t>That body was placed in a special coffin and brought to London with full military honours.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a:latin typeface="Arial" panose="020B0604020202020204" pitchFamily="34" charset="0"/>
                <a:cs typeface="Arial" panose="020B0604020202020204" pitchFamily="34" charset="0"/>
              </a:rPr>
              <a:t>Nobody knew the name of the soldier whose body lay inside. He had been identified only by his uniform buttons and boots.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a:latin typeface="Arial" panose="020B0604020202020204" pitchFamily="34" charset="0"/>
                <a:cs typeface="Arial" panose="020B0604020202020204" pitchFamily="34" charset="0"/>
              </a:rPr>
              <a:t>The Indian, Canadian and Australian armies fought for Britain in France and Belgium and West Indian soldiers undertook essential support roles within range of enemy guns. The Unknown Warrior could be from anywhere in Britain and Ireland or from the countries of the old Empire.</a:t>
            </a:r>
          </a:p>
          <a:p>
            <a:endParaRPr lang="en-GB" dirty="0"/>
          </a:p>
          <a:p>
            <a:r>
              <a:rPr lang="en-GB" baseline="0" dirty="0"/>
              <a:t>This image shows one of the four bodies exhumed in 1920 for the selection of the Unknown Warrior.</a:t>
            </a: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dirty="0"/>
              <a:t>Image: </a:t>
            </a:r>
          </a:p>
          <a:p>
            <a:r>
              <a:rPr lang="en-GB" dirty="0"/>
              <a:t>© IWM Q 109517 </a:t>
            </a:r>
            <a:r>
              <a:rPr lang="en-GB" dirty="0">
                <a:hlinkClick r:id="rId3"/>
              </a:rPr>
              <a:t>https://www.iwm.org.uk/collections/item/object/205192901</a:t>
            </a:r>
            <a:endParaRPr lang="en-GB"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6595291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dirty="0"/>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title goes here</a:t>
            </a:r>
          </a:p>
          <a:p>
            <a:r>
              <a:rPr lang="en-US" dirty="0"/>
              <a:t>Date </a:t>
            </a:r>
          </a:p>
        </p:txBody>
      </p:sp>
      <p:sp>
        <p:nvSpPr>
          <p:cNvPr id="5" name="Footer Placeholder 4"/>
          <p:cNvSpPr>
            <a:spLocks noGrp="1"/>
          </p:cNvSpPr>
          <p:nvPr>
            <p:ph type="ftr" sz="quarter" idx="11"/>
          </p:nvPr>
        </p:nvSpPr>
        <p:spPr/>
        <p:txBody>
          <a:bodyPr/>
          <a:lstStyle/>
          <a:p>
            <a:r>
              <a:rPr lang="en-GB" dirty="0"/>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dirty="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dirty="0"/>
              <a:t>Click to add subheading</a:t>
            </a:r>
            <a:endParaRPr lang="en-GB" dirty="0"/>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dirty="0"/>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dirty="0"/>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dirty="0"/>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dirty="0"/>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dirty="0"/>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dirty="0"/>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dirty="0"/>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dirty="0"/>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dirty="0"/>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dirty="0"/>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dirty="0"/>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dirty="0"/>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dirty="0"/>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dirty="0"/>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dirty="0"/>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dirty="0"/>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dirty="0"/>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dirty="0"/>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dirty="0"/>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dirty="0"/>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dirty="0"/>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dirty="0"/>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dirty="0"/>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dirty="0"/>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dirty="0"/>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dirty="0"/>
              <a:t>Thank you.</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dirty="0"/>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dirty="0"/>
              <a:t>Facebook</a:t>
            </a:r>
          </a:p>
          <a:p>
            <a:pPr lvl="0"/>
            <a:r>
              <a:rPr lang="en-US" dirty="0"/>
              <a:t>Twitter</a:t>
            </a:r>
          </a:p>
          <a:p>
            <a:pPr lvl="0"/>
            <a:r>
              <a:rPr lang="en-US" dirty="0"/>
              <a:t>Insta</a:t>
            </a:r>
          </a:p>
          <a:p>
            <a:pPr lvl="0"/>
            <a:r>
              <a:rPr lang="en-US" dirty="0"/>
              <a:t>YouTube</a:t>
            </a:r>
          </a:p>
          <a:p>
            <a:pPr lvl="0"/>
            <a:r>
              <a:rPr lang="en-US" dirty="0"/>
              <a:t>Tumbler</a:t>
            </a:r>
          </a:p>
          <a:p>
            <a:pPr lvl="0"/>
            <a:r>
              <a:rPr lang="en-US" dirty="0"/>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dirty="0"/>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dirty="0"/>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8/9/2024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dirty="0"/>
              <a:t>Main divider heading.</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endParaRPr lang="en-GB" dirty="0"/>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dirty="0"/>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5.xml"/><Relationship Id="rId5" Type="http://schemas.openxmlformats.org/officeDocument/2006/relationships/image" Target="../media/image23.jpe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video" Target="https://www.youtube.com/embed/FFav8-49XNo?feature=oembed" TargetMode="External"/><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©2020 Dean and Chapter of Westminster</a:t>
            </a:r>
          </a:p>
        </p:txBody>
      </p:sp>
      <p:sp>
        <p:nvSpPr>
          <p:cNvPr id="10" name="TextBox 9">
            <a:extLst>
              <a:ext uri="{FF2B5EF4-FFF2-40B4-BE49-F238E27FC236}">
                <a16:creationId xmlns:a16="http://schemas.microsoft.com/office/drawing/2014/main" id="{316FD688-13FB-437C-8BAA-7111045308C6}"/>
              </a:ext>
            </a:extLst>
          </p:cNvPr>
          <p:cNvSpPr txBox="1"/>
          <p:nvPr/>
        </p:nvSpPr>
        <p:spPr>
          <a:xfrm>
            <a:off x="206183" y="960877"/>
            <a:ext cx="3834875" cy="954107"/>
          </a:xfrm>
          <a:prstGeom prst="rect">
            <a:avLst/>
          </a:prstGeom>
          <a:solidFill>
            <a:schemeClr val="tx2"/>
          </a:solidFill>
        </p:spPr>
        <p:txBody>
          <a:bodyPr wrap="square" rtlCol="0">
            <a:spAutoFit/>
          </a:bodyPr>
          <a:lstStyle/>
          <a:p>
            <a:r>
              <a:rPr lang="en-GB" sz="2800" b="1" dirty="0">
                <a:solidFill>
                  <a:schemeClr val="bg1"/>
                </a:solidFill>
                <a:latin typeface="+mj-lt"/>
              </a:rPr>
              <a:t>Remembrance lesson for secondary</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572B3BE3-500E-4BEA-8970-8BB4B46078A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B87FCD53-95B8-4E08-911A-F906F33E63FC}"/>
              </a:ext>
            </a:extLst>
          </p:cNvPr>
          <p:cNvSpPr txBox="1"/>
          <p:nvPr/>
        </p:nvSpPr>
        <p:spPr>
          <a:xfrm>
            <a:off x="436507" y="1021338"/>
            <a:ext cx="8270985" cy="769441"/>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On November 11</a:t>
            </a:r>
            <a:r>
              <a:rPr lang="en-GB" sz="2200" baseline="30000" dirty="0">
                <a:latin typeface="Arial" panose="020B0604020202020204" pitchFamily="34" charset="0"/>
                <a:cs typeface="Arial" panose="020B0604020202020204" pitchFamily="34" charset="0"/>
              </a:rPr>
              <a:t>th</a:t>
            </a:r>
            <a:r>
              <a:rPr lang="en-GB" sz="2200" dirty="0">
                <a:latin typeface="Arial" panose="020B0604020202020204" pitchFamily="34" charset="0"/>
                <a:cs typeface="Arial" panose="020B0604020202020204" pitchFamily="34" charset="0"/>
              </a:rPr>
              <a:t> 1920 he was buried among kings and queens in Westminster Abbey.</a:t>
            </a:r>
          </a:p>
        </p:txBody>
      </p:sp>
      <p:pic>
        <p:nvPicPr>
          <p:cNvPr id="6" name="Picture 5">
            <a:extLst>
              <a:ext uri="{FF2B5EF4-FFF2-40B4-BE49-F238E27FC236}">
                <a16:creationId xmlns:a16="http://schemas.microsoft.com/office/drawing/2014/main" id="{0AB29796-9B0C-4DF0-A069-95C70F8898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9988" y="1790779"/>
            <a:ext cx="7018266" cy="4795815"/>
          </a:xfrm>
          <a:prstGeom prst="rect">
            <a:avLst/>
          </a:prstGeom>
        </p:spPr>
      </p:pic>
    </p:spTree>
    <p:extLst>
      <p:ext uri="{BB962C8B-B14F-4D97-AF65-F5344CB8AC3E}">
        <p14:creationId xmlns:p14="http://schemas.microsoft.com/office/powerpoint/2010/main" val="34012623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572B3BE3-500E-4BEA-8970-8BB4B46078A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2">
            <a:extLst>
              <a:ext uri="{FF2B5EF4-FFF2-40B4-BE49-F238E27FC236}">
                <a16:creationId xmlns:a16="http://schemas.microsoft.com/office/drawing/2014/main" id="{8EAF854C-1E7B-4E7B-8DDF-24DC71EED8B1}"/>
              </a:ext>
            </a:extLst>
          </p:cNvPr>
          <p:cNvSpPr txBox="1">
            <a:spLocks/>
          </p:cNvSpPr>
          <p:nvPr/>
        </p:nvSpPr>
        <p:spPr>
          <a:xfrm>
            <a:off x="2451363" y="1018841"/>
            <a:ext cx="4248472" cy="504056"/>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pPr algn="ctr"/>
            <a:r>
              <a:rPr lang="en-GB" dirty="0">
                <a:cs typeface="Arial" panose="020B0604020202020204" pitchFamily="34" charset="0"/>
              </a:rPr>
              <a:t>Symbolic Image   </a:t>
            </a:r>
          </a:p>
        </p:txBody>
      </p:sp>
      <p:pic>
        <p:nvPicPr>
          <p:cNvPr id="5" name="Picture 4">
            <a:extLst>
              <a:ext uri="{FF2B5EF4-FFF2-40B4-BE49-F238E27FC236}">
                <a16:creationId xmlns:a16="http://schemas.microsoft.com/office/drawing/2014/main" id="{3FEAB5DD-A817-4BF2-9B62-D0199A31B0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31048" y="1715559"/>
            <a:ext cx="6681904" cy="4454603"/>
          </a:xfrm>
          <a:prstGeom prst="rect">
            <a:avLst/>
          </a:prstGeom>
        </p:spPr>
      </p:pic>
    </p:spTree>
    <p:extLst>
      <p:ext uri="{BB962C8B-B14F-4D97-AF65-F5344CB8AC3E}">
        <p14:creationId xmlns:p14="http://schemas.microsoft.com/office/powerpoint/2010/main" val="4096665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572B3BE3-500E-4BEA-8970-8BB4B46078A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2">
            <a:extLst>
              <a:ext uri="{FF2B5EF4-FFF2-40B4-BE49-F238E27FC236}">
                <a16:creationId xmlns:a16="http://schemas.microsoft.com/office/drawing/2014/main" id="{CBA2CB92-DD3D-4C69-BCDC-37D4351801F2}"/>
              </a:ext>
            </a:extLst>
          </p:cNvPr>
          <p:cNvSpPr txBox="1">
            <a:spLocks/>
          </p:cNvSpPr>
          <p:nvPr/>
        </p:nvSpPr>
        <p:spPr>
          <a:xfrm>
            <a:off x="2446302" y="825175"/>
            <a:ext cx="4248472" cy="504056"/>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pPr algn="ctr"/>
            <a:r>
              <a:rPr lang="en-GB" dirty="0">
                <a:cs typeface="Arial" panose="020B0604020202020204" pitchFamily="34" charset="0"/>
              </a:rPr>
              <a:t>Symbolic Words</a:t>
            </a:r>
          </a:p>
        </p:txBody>
      </p:sp>
      <p:pic>
        <p:nvPicPr>
          <p:cNvPr id="7" name="Picture 6">
            <a:extLst>
              <a:ext uri="{FF2B5EF4-FFF2-40B4-BE49-F238E27FC236}">
                <a16:creationId xmlns:a16="http://schemas.microsoft.com/office/drawing/2014/main" id="{49DA327C-A427-4F3E-A946-66D61D91191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05946" y="1563865"/>
            <a:ext cx="4945287" cy="5124650"/>
          </a:xfrm>
          <a:prstGeom prst="rect">
            <a:avLst/>
          </a:prstGeom>
        </p:spPr>
      </p:pic>
    </p:spTree>
    <p:extLst>
      <p:ext uri="{BB962C8B-B14F-4D97-AF65-F5344CB8AC3E}">
        <p14:creationId xmlns:p14="http://schemas.microsoft.com/office/powerpoint/2010/main" val="944772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572B3BE3-500E-4BEA-8970-8BB4B46078A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2">
            <a:extLst>
              <a:ext uri="{FF2B5EF4-FFF2-40B4-BE49-F238E27FC236}">
                <a16:creationId xmlns:a16="http://schemas.microsoft.com/office/drawing/2014/main" id="{C451A4BA-06AC-4EB3-A848-79C00C2C93BD}"/>
              </a:ext>
            </a:extLst>
          </p:cNvPr>
          <p:cNvSpPr txBox="1">
            <a:spLocks/>
          </p:cNvSpPr>
          <p:nvPr/>
        </p:nvSpPr>
        <p:spPr>
          <a:xfrm>
            <a:off x="2436237" y="624030"/>
            <a:ext cx="4248472" cy="504056"/>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pPr algn="ctr"/>
            <a:r>
              <a:rPr lang="en-GB" dirty="0">
                <a:cs typeface="Arial" panose="020B0604020202020204" pitchFamily="34" charset="0"/>
              </a:rPr>
              <a:t>Symbolic Object   </a:t>
            </a:r>
          </a:p>
        </p:txBody>
      </p:sp>
      <p:pic>
        <p:nvPicPr>
          <p:cNvPr id="5" name="Picture 6">
            <a:extLst>
              <a:ext uri="{FF2B5EF4-FFF2-40B4-BE49-F238E27FC236}">
                <a16:creationId xmlns:a16="http://schemas.microsoft.com/office/drawing/2014/main" id="{B4ED2544-CFA7-4E68-87C1-A2BA3E19FB1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63646" y="1250174"/>
            <a:ext cx="8593654" cy="21002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FD1C40BF-0587-479C-9478-F5D903C9685E}"/>
              </a:ext>
            </a:extLst>
          </p:cNvPr>
          <p:cNvSpPr txBox="1"/>
          <p:nvPr/>
        </p:nvSpPr>
        <p:spPr>
          <a:xfrm>
            <a:off x="216279" y="3479800"/>
            <a:ext cx="5724652" cy="769441"/>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Why is there a grave in the Abbey to remember the First World War?</a:t>
            </a:r>
          </a:p>
        </p:txBody>
      </p:sp>
      <p:pic>
        <p:nvPicPr>
          <p:cNvPr id="7" name="Picture 3" descr="C:\Users\Elisabeth\Documents\Elisabeth\Westminster Abbey\WW1\Abbey Digital Resources\Images\Wolfe mt death scene figures _DL_ 300 Westminster Abbey copyright.jpg">
            <a:extLst>
              <a:ext uri="{FF2B5EF4-FFF2-40B4-BE49-F238E27FC236}">
                <a16:creationId xmlns:a16="http://schemas.microsoft.com/office/drawing/2014/main" id="{AB2B556F-5D7C-4BC2-AF06-9CA29C1D801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011352" y="3350436"/>
            <a:ext cx="2845948" cy="318655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Elisabeth\Documents\Elisabeth\Westminster Abbey\WW1\Abbey Digital Resources\Images\Henry III effigy full side 300 Westminster Abbey copyright.jpg">
            <a:extLst>
              <a:ext uri="{FF2B5EF4-FFF2-40B4-BE49-F238E27FC236}">
                <a16:creationId xmlns:a16="http://schemas.microsoft.com/office/drawing/2014/main" id="{35A14D48-E129-4418-BD8C-BE68B990399E}"/>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70323" y="4415316"/>
            <a:ext cx="5724652" cy="21216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06959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572B3BE3-500E-4BEA-8970-8BB4B46078A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2">
            <a:extLst>
              <a:ext uri="{FF2B5EF4-FFF2-40B4-BE49-F238E27FC236}">
                <a16:creationId xmlns:a16="http://schemas.microsoft.com/office/drawing/2014/main" id="{D8D85E32-A784-4B71-81B9-41D14B1F8472}"/>
              </a:ext>
            </a:extLst>
          </p:cNvPr>
          <p:cNvSpPr txBox="1">
            <a:spLocks/>
          </p:cNvSpPr>
          <p:nvPr/>
        </p:nvSpPr>
        <p:spPr>
          <a:xfrm>
            <a:off x="2443002" y="731009"/>
            <a:ext cx="4248472" cy="504056"/>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pPr algn="ctr"/>
            <a:r>
              <a:rPr lang="en-GB" dirty="0">
                <a:cs typeface="Arial" panose="020B0604020202020204" pitchFamily="34" charset="0"/>
              </a:rPr>
              <a:t>Symbolic Actions</a:t>
            </a:r>
          </a:p>
        </p:txBody>
      </p:sp>
      <p:sp>
        <p:nvSpPr>
          <p:cNvPr id="5" name="TextBox 4">
            <a:extLst>
              <a:ext uri="{FF2B5EF4-FFF2-40B4-BE49-F238E27FC236}">
                <a16:creationId xmlns:a16="http://schemas.microsoft.com/office/drawing/2014/main" id="{A9A75A16-78F0-4717-B3FF-7FF1F8248D30}"/>
              </a:ext>
            </a:extLst>
          </p:cNvPr>
          <p:cNvSpPr txBox="1"/>
          <p:nvPr/>
        </p:nvSpPr>
        <p:spPr>
          <a:xfrm>
            <a:off x="2123728" y="6213294"/>
            <a:ext cx="4652236" cy="430887"/>
          </a:xfrm>
          <a:prstGeom prst="rect">
            <a:avLst/>
          </a:prstGeom>
          <a:noFill/>
        </p:spPr>
        <p:txBody>
          <a:bodyPr wrap="none" rtlCol="0">
            <a:spAutoFit/>
          </a:bodyPr>
          <a:lstStyle/>
          <a:p>
            <a:r>
              <a:rPr lang="en-GB" sz="2200" dirty="0">
                <a:latin typeface="Arial" panose="020B0604020202020204" pitchFamily="34" charset="0"/>
                <a:cs typeface="Arial" panose="020B0604020202020204" pitchFamily="34" charset="0"/>
              </a:rPr>
              <a:t>‘Greater love hath no man than this’</a:t>
            </a:r>
          </a:p>
        </p:txBody>
      </p:sp>
      <p:pic>
        <p:nvPicPr>
          <p:cNvPr id="8" name="Picture 7">
            <a:extLst>
              <a:ext uri="{FF2B5EF4-FFF2-40B4-BE49-F238E27FC236}">
                <a16:creationId xmlns:a16="http://schemas.microsoft.com/office/drawing/2014/main" id="{2BDD9B2C-C8C9-42B3-B442-1CADD50D4B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98609" y="1388532"/>
            <a:ext cx="6900020" cy="4600013"/>
          </a:xfrm>
          <a:prstGeom prst="rect">
            <a:avLst/>
          </a:prstGeom>
        </p:spPr>
      </p:pic>
    </p:spTree>
    <p:extLst>
      <p:ext uri="{BB962C8B-B14F-4D97-AF65-F5344CB8AC3E}">
        <p14:creationId xmlns:p14="http://schemas.microsoft.com/office/powerpoint/2010/main" val="18344685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572B3BE3-500E-4BEA-8970-8BB4B46078A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2">
            <a:extLst>
              <a:ext uri="{FF2B5EF4-FFF2-40B4-BE49-F238E27FC236}">
                <a16:creationId xmlns:a16="http://schemas.microsoft.com/office/drawing/2014/main" id="{A159D5F5-290A-4DB5-87B8-5B7A9492D37D}"/>
              </a:ext>
            </a:extLst>
          </p:cNvPr>
          <p:cNvSpPr txBox="1">
            <a:spLocks/>
          </p:cNvSpPr>
          <p:nvPr/>
        </p:nvSpPr>
        <p:spPr>
          <a:xfrm>
            <a:off x="384993" y="815845"/>
            <a:ext cx="8733007" cy="894945"/>
          </a:xfrm>
          <a:prstGeom prst="rect">
            <a:avLst/>
          </a:prstGeom>
        </p:spPr>
        <p:txBody>
          <a:bodyPr vert="horz" lIns="0" tIns="0" rIns="0" bIns="0" rtlCol="0" anchor="b">
            <a:normAutofit fontScale="97500"/>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dirty="0">
                <a:cs typeface="Arial" panose="020B0604020202020204" pitchFamily="34" charset="0"/>
              </a:rPr>
              <a:t>‘Burying the Unknown Warrior in Westminster Abbey makes it seem that war is right.’</a:t>
            </a:r>
            <a:endParaRPr lang="en-GB" dirty="0"/>
          </a:p>
        </p:txBody>
      </p:sp>
      <p:sp>
        <p:nvSpPr>
          <p:cNvPr id="5" name="Rounded Rectangular Callout 6">
            <a:extLst>
              <a:ext uri="{FF2B5EF4-FFF2-40B4-BE49-F238E27FC236}">
                <a16:creationId xmlns:a16="http://schemas.microsoft.com/office/drawing/2014/main" id="{8CF8DBE1-5253-403C-8F1B-D29B7DCD1354}"/>
              </a:ext>
            </a:extLst>
          </p:cNvPr>
          <p:cNvSpPr/>
          <p:nvPr/>
        </p:nvSpPr>
        <p:spPr>
          <a:xfrm>
            <a:off x="263646" y="1776412"/>
            <a:ext cx="3384376" cy="923330"/>
          </a:xfrm>
          <a:prstGeom prst="wedgeRoundRectCallout">
            <a:avLst>
              <a:gd name="adj1" fmla="val 68277"/>
              <a:gd name="adj2" fmla="val -46650"/>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0A4D4C38-7319-4025-8061-9E8466375378}"/>
              </a:ext>
            </a:extLst>
          </p:cNvPr>
          <p:cNvSpPr txBox="1"/>
          <p:nvPr/>
        </p:nvSpPr>
        <p:spPr>
          <a:xfrm>
            <a:off x="384993" y="1873744"/>
            <a:ext cx="3008334" cy="769441"/>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What would the Dean of Westminster say?</a:t>
            </a:r>
          </a:p>
        </p:txBody>
      </p:sp>
      <p:sp>
        <p:nvSpPr>
          <p:cNvPr id="7" name="Rounded Rectangular Callout 8">
            <a:extLst>
              <a:ext uri="{FF2B5EF4-FFF2-40B4-BE49-F238E27FC236}">
                <a16:creationId xmlns:a16="http://schemas.microsoft.com/office/drawing/2014/main" id="{BA8F5BD8-67B9-4752-AAF5-86DD97875714}"/>
              </a:ext>
            </a:extLst>
          </p:cNvPr>
          <p:cNvSpPr/>
          <p:nvPr/>
        </p:nvSpPr>
        <p:spPr>
          <a:xfrm>
            <a:off x="5489752" y="1769258"/>
            <a:ext cx="3384376" cy="1082170"/>
          </a:xfrm>
          <a:prstGeom prst="wedgeRoundRectCallout">
            <a:avLst>
              <a:gd name="adj1" fmla="val -70770"/>
              <a:gd name="adj2" fmla="val -46754"/>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ACAE3ACA-77C0-4749-96A4-6DBFF64D4B4D}"/>
              </a:ext>
            </a:extLst>
          </p:cNvPr>
          <p:cNvSpPr txBox="1"/>
          <p:nvPr/>
        </p:nvSpPr>
        <p:spPr>
          <a:xfrm>
            <a:off x="5624505" y="1925622"/>
            <a:ext cx="3114869" cy="769441"/>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What would a Christian  pacifist say?</a:t>
            </a:r>
          </a:p>
        </p:txBody>
      </p:sp>
      <p:sp>
        <p:nvSpPr>
          <p:cNvPr id="10" name="TextBox 9">
            <a:extLst>
              <a:ext uri="{FF2B5EF4-FFF2-40B4-BE49-F238E27FC236}">
                <a16:creationId xmlns:a16="http://schemas.microsoft.com/office/drawing/2014/main" id="{C9C22F00-F5D9-4130-AA4B-1DFA16481684}"/>
              </a:ext>
            </a:extLst>
          </p:cNvPr>
          <p:cNvSpPr txBox="1"/>
          <p:nvPr/>
        </p:nvSpPr>
        <p:spPr>
          <a:xfrm>
            <a:off x="5684489" y="5457313"/>
            <a:ext cx="3230302" cy="1107996"/>
          </a:xfrm>
          <a:prstGeom prst="rect">
            <a:avLst/>
          </a:prstGeom>
          <a:solidFill>
            <a:schemeClr val="tx2"/>
          </a:solidFill>
        </p:spPr>
        <p:txBody>
          <a:bodyPr wrap="square" rtlCol="0">
            <a:spAutoFit/>
          </a:bodyPr>
          <a:lstStyle/>
          <a:p>
            <a:r>
              <a:rPr lang="en-GB" sz="2200" dirty="0">
                <a:solidFill>
                  <a:schemeClr val="bg1"/>
                </a:solidFill>
                <a:latin typeface="Arial" panose="020B0604020202020204" pitchFamily="34" charset="0"/>
                <a:cs typeface="Arial" panose="020B0604020202020204" pitchFamily="34" charset="0"/>
              </a:rPr>
              <a:t>‘They shall beat their swords into </a:t>
            </a:r>
            <a:r>
              <a:rPr lang="en-GB" sz="2200" dirty="0" err="1">
                <a:solidFill>
                  <a:schemeClr val="bg1"/>
                </a:solidFill>
                <a:latin typeface="Arial" panose="020B0604020202020204" pitchFamily="34" charset="0"/>
                <a:cs typeface="Arial" panose="020B0604020202020204" pitchFamily="34" charset="0"/>
              </a:rPr>
              <a:t>plowshares’</a:t>
            </a:r>
            <a:r>
              <a:rPr lang="en-GB" sz="2200" dirty="0">
                <a:solidFill>
                  <a:schemeClr val="bg1"/>
                </a:solidFill>
                <a:latin typeface="Arial" panose="020B0604020202020204" pitchFamily="34" charset="0"/>
                <a:cs typeface="Arial" panose="020B0604020202020204" pitchFamily="34" charset="0"/>
              </a:rPr>
              <a:t> Isaiah 2:4 </a:t>
            </a:r>
          </a:p>
        </p:txBody>
      </p:sp>
      <p:sp>
        <p:nvSpPr>
          <p:cNvPr id="11" name="TextBox 10">
            <a:extLst>
              <a:ext uri="{FF2B5EF4-FFF2-40B4-BE49-F238E27FC236}">
                <a16:creationId xmlns:a16="http://schemas.microsoft.com/office/drawing/2014/main" id="{049E835F-C160-4DAB-95F8-7086A1D298AB}"/>
              </a:ext>
            </a:extLst>
          </p:cNvPr>
          <p:cNvSpPr txBox="1"/>
          <p:nvPr/>
        </p:nvSpPr>
        <p:spPr>
          <a:xfrm>
            <a:off x="237862" y="5457313"/>
            <a:ext cx="5344062" cy="1107996"/>
          </a:xfrm>
          <a:prstGeom prst="rect">
            <a:avLst/>
          </a:prstGeom>
          <a:solidFill>
            <a:schemeClr val="tx2"/>
          </a:solidFill>
        </p:spPr>
        <p:txBody>
          <a:bodyPr wrap="square" rtlCol="0">
            <a:spAutoFit/>
          </a:bodyPr>
          <a:lstStyle/>
          <a:p>
            <a:r>
              <a:rPr lang="en-GB" sz="2200" dirty="0">
                <a:solidFill>
                  <a:schemeClr val="bg1"/>
                </a:solidFill>
                <a:latin typeface="Arial" panose="020B0604020202020204" pitchFamily="34" charset="0"/>
                <a:cs typeface="Arial" panose="020B0604020202020204" pitchFamily="34" charset="0"/>
              </a:rPr>
              <a:t>‘For the same reason you also pay taxes, for the authorities are God’s servants’ </a:t>
            </a:r>
          </a:p>
          <a:p>
            <a:r>
              <a:rPr lang="en-GB" sz="2200" dirty="0">
                <a:solidFill>
                  <a:schemeClr val="bg1"/>
                </a:solidFill>
                <a:latin typeface="Arial" panose="020B0604020202020204" pitchFamily="34" charset="0"/>
                <a:cs typeface="Arial" panose="020B0604020202020204" pitchFamily="34" charset="0"/>
              </a:rPr>
              <a:t>Romans 13:6</a:t>
            </a:r>
          </a:p>
        </p:txBody>
      </p:sp>
      <p:sp>
        <p:nvSpPr>
          <p:cNvPr id="12" name="TextBox 11">
            <a:extLst>
              <a:ext uri="{FF2B5EF4-FFF2-40B4-BE49-F238E27FC236}">
                <a16:creationId xmlns:a16="http://schemas.microsoft.com/office/drawing/2014/main" id="{F6B56019-2EE0-40DC-A271-10D37AD21EB4}"/>
              </a:ext>
            </a:extLst>
          </p:cNvPr>
          <p:cNvSpPr txBox="1"/>
          <p:nvPr/>
        </p:nvSpPr>
        <p:spPr>
          <a:xfrm>
            <a:off x="263646" y="2998018"/>
            <a:ext cx="3141681" cy="1446550"/>
          </a:xfrm>
          <a:prstGeom prst="rect">
            <a:avLst/>
          </a:prstGeom>
          <a:solidFill>
            <a:schemeClr val="tx2"/>
          </a:solidFill>
        </p:spPr>
        <p:txBody>
          <a:bodyPr wrap="square" rtlCol="0">
            <a:spAutoFit/>
          </a:bodyPr>
          <a:lstStyle/>
          <a:p>
            <a:r>
              <a:rPr lang="en-GB" sz="2200" dirty="0">
                <a:solidFill>
                  <a:schemeClr val="bg1"/>
                </a:solidFill>
                <a:latin typeface="Arial" panose="020B0604020202020204" pitchFamily="34" charset="0"/>
                <a:cs typeface="Arial" panose="020B0604020202020204" pitchFamily="34" charset="0"/>
              </a:rPr>
              <a:t>‘Love your enemies and pray for those who persecute you’</a:t>
            </a:r>
          </a:p>
          <a:p>
            <a:r>
              <a:rPr lang="en-GB" sz="2200" dirty="0">
                <a:solidFill>
                  <a:schemeClr val="bg1"/>
                </a:solidFill>
                <a:latin typeface="Arial" panose="020B0604020202020204" pitchFamily="34" charset="0"/>
                <a:cs typeface="Arial" panose="020B0604020202020204" pitchFamily="34" charset="0"/>
              </a:rPr>
              <a:t>Matthew 5:44</a:t>
            </a:r>
          </a:p>
        </p:txBody>
      </p:sp>
      <p:sp>
        <p:nvSpPr>
          <p:cNvPr id="13" name="TextBox 12">
            <a:extLst>
              <a:ext uri="{FF2B5EF4-FFF2-40B4-BE49-F238E27FC236}">
                <a16:creationId xmlns:a16="http://schemas.microsoft.com/office/drawing/2014/main" id="{4F4AF8E6-8F01-41AD-AA51-6A598AF4F5DB}"/>
              </a:ext>
            </a:extLst>
          </p:cNvPr>
          <p:cNvSpPr txBox="1"/>
          <p:nvPr/>
        </p:nvSpPr>
        <p:spPr>
          <a:xfrm>
            <a:off x="4572000" y="3178976"/>
            <a:ext cx="4292414" cy="1107996"/>
          </a:xfrm>
          <a:prstGeom prst="rect">
            <a:avLst/>
          </a:prstGeom>
          <a:solidFill>
            <a:schemeClr val="tx2"/>
          </a:solidFill>
        </p:spPr>
        <p:txBody>
          <a:bodyPr wrap="square" rtlCol="0">
            <a:spAutoFit/>
          </a:bodyPr>
          <a:lstStyle/>
          <a:p>
            <a:r>
              <a:rPr lang="en-GB" sz="2200" dirty="0">
                <a:solidFill>
                  <a:schemeClr val="bg1"/>
                </a:solidFill>
                <a:latin typeface="Arial" panose="020B0604020202020204" pitchFamily="34" charset="0"/>
                <a:cs typeface="Arial" panose="020B0604020202020204" pitchFamily="34" charset="0"/>
              </a:rPr>
              <a:t>‘But if anyone strikes you on the right cheek, turn the other also’</a:t>
            </a:r>
          </a:p>
          <a:p>
            <a:r>
              <a:rPr lang="en-GB" sz="2200" dirty="0">
                <a:solidFill>
                  <a:schemeClr val="bg1"/>
                </a:solidFill>
                <a:latin typeface="Arial" panose="020B0604020202020204" pitchFamily="34" charset="0"/>
                <a:cs typeface="Arial" panose="020B0604020202020204" pitchFamily="34" charset="0"/>
              </a:rPr>
              <a:t> Matthew 5:39</a:t>
            </a:r>
          </a:p>
        </p:txBody>
      </p:sp>
      <p:sp>
        <p:nvSpPr>
          <p:cNvPr id="14" name="TextBox 13">
            <a:extLst>
              <a:ext uri="{FF2B5EF4-FFF2-40B4-BE49-F238E27FC236}">
                <a16:creationId xmlns:a16="http://schemas.microsoft.com/office/drawing/2014/main" id="{7C75783D-B932-4F87-AD49-E0A4A194D39C}"/>
              </a:ext>
            </a:extLst>
          </p:cNvPr>
          <p:cNvSpPr txBox="1"/>
          <p:nvPr/>
        </p:nvSpPr>
        <p:spPr>
          <a:xfrm>
            <a:off x="1583761" y="4566220"/>
            <a:ext cx="3998163" cy="769441"/>
          </a:xfrm>
          <a:prstGeom prst="rect">
            <a:avLst/>
          </a:prstGeom>
          <a:solidFill>
            <a:schemeClr val="tx2"/>
          </a:solidFill>
        </p:spPr>
        <p:txBody>
          <a:bodyPr wrap="square" rtlCol="0">
            <a:spAutoFit/>
          </a:bodyPr>
          <a:lstStyle/>
          <a:p>
            <a:r>
              <a:rPr lang="en-GB" sz="2200" dirty="0">
                <a:solidFill>
                  <a:schemeClr val="bg1"/>
                </a:solidFill>
                <a:latin typeface="Arial" panose="020B0604020202020204" pitchFamily="34" charset="0"/>
                <a:cs typeface="Arial" panose="020B0604020202020204" pitchFamily="34" charset="0"/>
              </a:rPr>
              <a:t>‘Blessed are the peacemakers’ </a:t>
            </a:r>
          </a:p>
          <a:p>
            <a:r>
              <a:rPr lang="en-GB" sz="2200" dirty="0">
                <a:solidFill>
                  <a:schemeClr val="bg1"/>
                </a:solidFill>
                <a:latin typeface="Arial" panose="020B0604020202020204" pitchFamily="34" charset="0"/>
                <a:cs typeface="Arial" panose="020B0604020202020204" pitchFamily="34" charset="0"/>
              </a:rPr>
              <a:t>Matthew 5:9</a:t>
            </a:r>
          </a:p>
        </p:txBody>
      </p:sp>
      <p:sp>
        <p:nvSpPr>
          <p:cNvPr id="15" name="TextBox 14">
            <a:extLst>
              <a:ext uri="{FF2B5EF4-FFF2-40B4-BE49-F238E27FC236}">
                <a16:creationId xmlns:a16="http://schemas.microsoft.com/office/drawing/2014/main" id="{A3E1087C-2C48-408E-BA84-9DA3CC529437}"/>
              </a:ext>
            </a:extLst>
          </p:cNvPr>
          <p:cNvSpPr txBox="1"/>
          <p:nvPr/>
        </p:nvSpPr>
        <p:spPr>
          <a:xfrm>
            <a:off x="6031844" y="4487422"/>
            <a:ext cx="2882947" cy="769441"/>
          </a:xfrm>
          <a:prstGeom prst="rect">
            <a:avLst/>
          </a:prstGeom>
          <a:solidFill>
            <a:schemeClr val="tx2"/>
          </a:solidFill>
        </p:spPr>
        <p:txBody>
          <a:bodyPr wrap="square" rtlCol="0">
            <a:spAutoFit/>
          </a:bodyPr>
          <a:lstStyle/>
          <a:p>
            <a:r>
              <a:rPr lang="en-GB" sz="2200" dirty="0">
                <a:solidFill>
                  <a:schemeClr val="bg1"/>
                </a:solidFill>
                <a:latin typeface="Arial" panose="020B0604020202020204" pitchFamily="34" charset="0"/>
                <a:cs typeface="Arial" panose="020B0604020202020204" pitchFamily="34" charset="0"/>
              </a:rPr>
              <a:t>You shall not murder’ Exodus 20:13</a:t>
            </a:r>
          </a:p>
        </p:txBody>
      </p:sp>
    </p:spTree>
    <p:extLst>
      <p:ext uri="{BB962C8B-B14F-4D97-AF65-F5344CB8AC3E}">
        <p14:creationId xmlns:p14="http://schemas.microsoft.com/office/powerpoint/2010/main" val="12331872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572B3BE3-500E-4BEA-8970-8BB4B46078A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2">
            <a:extLst>
              <a:ext uri="{FF2B5EF4-FFF2-40B4-BE49-F238E27FC236}">
                <a16:creationId xmlns:a16="http://schemas.microsoft.com/office/drawing/2014/main" id="{B16F46B9-8D67-4D84-B173-9DEE7F995238}"/>
              </a:ext>
            </a:extLst>
          </p:cNvPr>
          <p:cNvSpPr txBox="1">
            <a:spLocks/>
          </p:cNvSpPr>
          <p:nvPr/>
        </p:nvSpPr>
        <p:spPr>
          <a:xfrm>
            <a:off x="455210" y="935219"/>
            <a:ext cx="8440739" cy="663316"/>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pPr algn="ctr"/>
            <a:r>
              <a:rPr lang="en-GB" dirty="0">
                <a:cs typeface="Arial" panose="020B0604020202020204" pitchFamily="34" charset="0"/>
              </a:rPr>
              <a:t>National significance of remembrance </a:t>
            </a:r>
          </a:p>
        </p:txBody>
      </p:sp>
      <p:pic>
        <p:nvPicPr>
          <p:cNvPr id="7" name="Picture 6">
            <a:extLst>
              <a:ext uri="{FF2B5EF4-FFF2-40B4-BE49-F238E27FC236}">
                <a16:creationId xmlns:a16="http://schemas.microsoft.com/office/drawing/2014/main" id="{E8F03AFC-57DA-4B68-901A-BF81F1CF733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2569" y="1725620"/>
            <a:ext cx="3259077" cy="4888616"/>
          </a:xfrm>
          <a:prstGeom prst="rect">
            <a:avLst/>
          </a:prstGeom>
        </p:spPr>
      </p:pic>
    </p:spTree>
    <p:extLst>
      <p:ext uri="{BB962C8B-B14F-4D97-AF65-F5344CB8AC3E}">
        <p14:creationId xmlns:p14="http://schemas.microsoft.com/office/powerpoint/2010/main" val="4994016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572B3BE3-500E-4BEA-8970-8BB4B46078A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2">
            <a:extLst>
              <a:ext uri="{FF2B5EF4-FFF2-40B4-BE49-F238E27FC236}">
                <a16:creationId xmlns:a16="http://schemas.microsoft.com/office/drawing/2014/main" id="{148BC204-78E4-4859-ADE0-A1D38118A425}"/>
              </a:ext>
            </a:extLst>
          </p:cNvPr>
          <p:cNvSpPr txBox="1">
            <a:spLocks/>
          </p:cNvSpPr>
          <p:nvPr/>
        </p:nvSpPr>
        <p:spPr>
          <a:xfrm>
            <a:off x="473044" y="1004876"/>
            <a:ext cx="7772400" cy="582126"/>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pPr algn="ctr"/>
            <a:r>
              <a:rPr lang="en-GB" dirty="0">
                <a:cs typeface="Arial" panose="020B0604020202020204" pitchFamily="34" charset="0"/>
              </a:rPr>
              <a:t>Personal significance of remembrance </a:t>
            </a:r>
          </a:p>
        </p:txBody>
      </p:sp>
      <p:pic>
        <p:nvPicPr>
          <p:cNvPr id="6" name="Picture 5">
            <a:extLst>
              <a:ext uri="{FF2B5EF4-FFF2-40B4-BE49-F238E27FC236}">
                <a16:creationId xmlns:a16="http://schemas.microsoft.com/office/drawing/2014/main" id="{7B04CA26-7A2A-44CC-BEFA-228262D8711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1982" y="1779474"/>
            <a:ext cx="7060035" cy="4706690"/>
          </a:xfrm>
          <a:prstGeom prst="rect">
            <a:avLst/>
          </a:prstGeom>
        </p:spPr>
      </p:pic>
    </p:spTree>
    <p:extLst>
      <p:ext uri="{BB962C8B-B14F-4D97-AF65-F5344CB8AC3E}">
        <p14:creationId xmlns:p14="http://schemas.microsoft.com/office/powerpoint/2010/main" val="17593442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572B3BE3-500E-4BEA-8970-8BB4B46078A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2">
            <a:extLst>
              <a:ext uri="{FF2B5EF4-FFF2-40B4-BE49-F238E27FC236}">
                <a16:creationId xmlns:a16="http://schemas.microsoft.com/office/drawing/2014/main" id="{AF329F84-DB6F-4B86-9E72-418234B1186D}"/>
              </a:ext>
            </a:extLst>
          </p:cNvPr>
          <p:cNvSpPr txBox="1">
            <a:spLocks/>
          </p:cNvSpPr>
          <p:nvPr/>
        </p:nvSpPr>
        <p:spPr>
          <a:xfrm>
            <a:off x="767753" y="735778"/>
            <a:ext cx="7772400" cy="705905"/>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pPr algn="ctr"/>
            <a:r>
              <a:rPr lang="en-GB" dirty="0">
                <a:cs typeface="Arial" panose="020B0604020202020204" pitchFamily="34" charset="0"/>
              </a:rPr>
              <a:t>Unknown and yet well known</a:t>
            </a:r>
          </a:p>
        </p:txBody>
      </p:sp>
      <p:pic>
        <p:nvPicPr>
          <p:cNvPr id="6" name="Picture 5">
            <a:extLst>
              <a:ext uri="{FF2B5EF4-FFF2-40B4-BE49-F238E27FC236}">
                <a16:creationId xmlns:a16="http://schemas.microsoft.com/office/drawing/2014/main" id="{D6A79678-D230-4CBE-97A0-01D5407F8E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9795" y="1494443"/>
            <a:ext cx="3308316" cy="4956279"/>
          </a:xfrm>
          <a:prstGeom prst="rect">
            <a:avLst/>
          </a:prstGeom>
        </p:spPr>
      </p:pic>
    </p:spTree>
    <p:extLst>
      <p:ext uri="{BB962C8B-B14F-4D97-AF65-F5344CB8AC3E}">
        <p14:creationId xmlns:p14="http://schemas.microsoft.com/office/powerpoint/2010/main" val="42867919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2" name="TextBox 1">
            <a:extLst>
              <a:ext uri="{FF2B5EF4-FFF2-40B4-BE49-F238E27FC236}">
                <a16:creationId xmlns:a16="http://schemas.microsoft.com/office/drawing/2014/main" id="{1336E200-B024-4F9A-BACB-508200C4DB72}"/>
              </a:ext>
            </a:extLst>
          </p:cNvPr>
          <p:cNvSpPr txBox="1"/>
          <p:nvPr/>
        </p:nvSpPr>
        <p:spPr>
          <a:xfrm>
            <a:off x="486058" y="1112123"/>
            <a:ext cx="7668242" cy="523220"/>
          </a:xfrm>
          <a:prstGeom prst="rect">
            <a:avLst/>
          </a:prstGeom>
          <a:noFill/>
        </p:spPr>
        <p:txBody>
          <a:bodyPr wrap="square" rtlCol="0">
            <a:spAutoFit/>
          </a:bodyPr>
          <a:lstStyle/>
          <a:p>
            <a:r>
              <a:rPr lang="en-GB" sz="2800" b="1" dirty="0">
                <a:latin typeface="+mj-lt"/>
              </a:rPr>
              <a:t>KS3 activities </a:t>
            </a:r>
          </a:p>
        </p:txBody>
      </p:sp>
      <p:sp>
        <p:nvSpPr>
          <p:cNvPr id="6" name="TextBox 5">
            <a:extLst>
              <a:ext uri="{FF2B5EF4-FFF2-40B4-BE49-F238E27FC236}">
                <a16:creationId xmlns:a16="http://schemas.microsoft.com/office/drawing/2014/main" id="{B0DE112D-BA53-49A6-8113-BDF8E71FDC49}"/>
              </a:ext>
            </a:extLst>
          </p:cNvPr>
          <p:cNvSpPr txBox="1"/>
          <p:nvPr/>
        </p:nvSpPr>
        <p:spPr>
          <a:xfrm>
            <a:off x="4203449" y="2806163"/>
            <a:ext cx="3951951" cy="2462213"/>
          </a:xfrm>
          <a:prstGeom prst="rect">
            <a:avLst/>
          </a:prstGeom>
          <a:noFill/>
        </p:spPr>
        <p:txBody>
          <a:bodyPr wrap="square" rtlCol="0">
            <a:spAutoFit/>
          </a:bodyPr>
          <a:lstStyle/>
          <a:p>
            <a:r>
              <a:rPr lang="en-GB" sz="2200" dirty="0"/>
              <a:t>Discover more about remembrance and the Grave of the Unknown Warrior with this selection of activities, including written tasks, debate questions and creative challenges. </a:t>
            </a:r>
          </a:p>
        </p:txBody>
      </p:sp>
      <p:pic>
        <p:nvPicPr>
          <p:cNvPr id="11" name="Picture 10">
            <a:extLst>
              <a:ext uri="{FF2B5EF4-FFF2-40B4-BE49-F238E27FC236}">
                <a16:creationId xmlns:a16="http://schemas.microsoft.com/office/drawing/2014/main" id="{2B3CC0DA-2B66-4436-B32D-225C3ECB7C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5146" y="1861246"/>
            <a:ext cx="2901365" cy="4352048"/>
          </a:xfrm>
          <a:prstGeom prst="rect">
            <a:avLst/>
          </a:prstGeom>
        </p:spPr>
      </p:pic>
    </p:spTree>
    <p:extLst>
      <p:ext uri="{BB962C8B-B14F-4D97-AF65-F5344CB8AC3E}">
        <p14:creationId xmlns:p14="http://schemas.microsoft.com/office/powerpoint/2010/main" val="4729934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dirty="0">
                <a:solidFill>
                  <a:schemeClr val="bg1"/>
                </a:solidFill>
                <a:latin typeface="+mj-lt"/>
              </a:rPr>
              <a:t>Information for teachers </a:t>
            </a:r>
            <a:endParaRPr lang="en-GB" dirty="0">
              <a:solidFill>
                <a:schemeClr val="bg1"/>
              </a:solidFill>
            </a:endParaRPr>
          </a:p>
          <a:p>
            <a:pPr algn="just"/>
            <a:r>
              <a:rPr lang="en-GB" dirty="0">
                <a:solidFill>
                  <a:schemeClr val="bg1"/>
                </a:solidFill>
                <a:ea typeface="+mn-lt"/>
                <a:cs typeface="+mn-lt"/>
              </a:rPr>
              <a:t>Thank you for downloading this resource. We hope that it will be a useful teaching tool in your classroom. </a:t>
            </a:r>
          </a:p>
          <a:p>
            <a:pPr algn="just"/>
            <a:r>
              <a:rPr lang="en-GB" dirty="0">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dirty="0">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dirty="0">
                <a:solidFill>
                  <a:schemeClr val="bg1"/>
                </a:solidFill>
                <a:ea typeface="+mn-lt"/>
                <a:cs typeface="+mn-lt"/>
              </a:rPr>
              <a:t>. </a:t>
            </a:r>
          </a:p>
          <a:p>
            <a:endParaRPr lang="en-GB" dirty="0">
              <a:solidFill>
                <a:schemeClr val="bg1"/>
              </a:solidFill>
              <a:cs typeface="Arial"/>
            </a:endParaRPr>
          </a:p>
        </p:txBody>
      </p:sp>
    </p:spTree>
    <p:extLst>
      <p:ext uri="{BB962C8B-B14F-4D97-AF65-F5344CB8AC3E}">
        <p14:creationId xmlns:p14="http://schemas.microsoft.com/office/powerpoint/2010/main" val="9272078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2" name="TextBox 1">
            <a:extLst>
              <a:ext uri="{FF2B5EF4-FFF2-40B4-BE49-F238E27FC236}">
                <a16:creationId xmlns:a16="http://schemas.microsoft.com/office/drawing/2014/main" id="{1336E200-B024-4F9A-BACB-508200C4DB72}"/>
              </a:ext>
            </a:extLst>
          </p:cNvPr>
          <p:cNvSpPr txBox="1"/>
          <p:nvPr/>
        </p:nvSpPr>
        <p:spPr>
          <a:xfrm>
            <a:off x="263646" y="1095790"/>
            <a:ext cx="7668242" cy="523220"/>
          </a:xfrm>
          <a:prstGeom prst="rect">
            <a:avLst/>
          </a:prstGeom>
          <a:noFill/>
        </p:spPr>
        <p:txBody>
          <a:bodyPr wrap="square" rtlCol="0">
            <a:spAutoFit/>
          </a:bodyPr>
          <a:lstStyle/>
          <a:p>
            <a:r>
              <a:rPr lang="en-GB" sz="2800" b="1" dirty="0">
                <a:latin typeface="+mj-lt"/>
              </a:rPr>
              <a:t>KS4 activities </a:t>
            </a:r>
          </a:p>
        </p:txBody>
      </p:sp>
      <p:sp>
        <p:nvSpPr>
          <p:cNvPr id="6" name="TextBox 5">
            <a:extLst>
              <a:ext uri="{FF2B5EF4-FFF2-40B4-BE49-F238E27FC236}">
                <a16:creationId xmlns:a16="http://schemas.microsoft.com/office/drawing/2014/main" id="{B0DE112D-BA53-49A6-8113-BDF8E71FDC49}"/>
              </a:ext>
            </a:extLst>
          </p:cNvPr>
          <p:cNvSpPr txBox="1"/>
          <p:nvPr/>
        </p:nvSpPr>
        <p:spPr>
          <a:xfrm>
            <a:off x="4572000" y="2794174"/>
            <a:ext cx="3949429" cy="1785104"/>
          </a:xfrm>
          <a:prstGeom prst="rect">
            <a:avLst/>
          </a:prstGeom>
          <a:noFill/>
        </p:spPr>
        <p:txBody>
          <a:bodyPr wrap="square" rtlCol="0">
            <a:spAutoFit/>
          </a:bodyPr>
          <a:lstStyle/>
          <a:p>
            <a:r>
              <a:rPr lang="en-GB" sz="2200" dirty="0"/>
              <a:t>Challenge your understanding of remembrance and the Grave of the Unknown Warrior by completing one of these essay questions. </a:t>
            </a:r>
          </a:p>
        </p:txBody>
      </p:sp>
      <p:pic>
        <p:nvPicPr>
          <p:cNvPr id="5" name="Picture 4">
            <a:extLst>
              <a:ext uri="{FF2B5EF4-FFF2-40B4-BE49-F238E27FC236}">
                <a16:creationId xmlns:a16="http://schemas.microsoft.com/office/drawing/2014/main" id="{27E7F520-0D3C-4C7C-A76E-8B96CA521E32}"/>
              </a:ext>
            </a:extLst>
          </p:cNvPr>
          <p:cNvPicPr>
            <a:picLocks noChangeAspect="1"/>
          </p:cNvPicPr>
          <p:nvPr/>
        </p:nvPicPr>
        <p:blipFill>
          <a:blip r:embed="rId3" cstate="screen">
            <a:extLst>
              <a:ext uri="{28A0092B-C50C-407E-A947-70E740481C1C}">
                <a14:useLocalDpi xmlns:a14="http://schemas.microsoft.com/office/drawing/2010/main"/>
              </a:ext>
            </a:extLst>
          </a:blip>
          <a:srcRect l="-8115" t="-1461" r="-882" b="278"/>
          <a:stretch/>
        </p:blipFill>
        <p:spPr>
          <a:xfrm>
            <a:off x="682602" y="1835216"/>
            <a:ext cx="3332057" cy="4639786"/>
          </a:xfrm>
          <a:prstGeom prst="rect">
            <a:avLst/>
          </a:prstGeom>
        </p:spPr>
      </p:pic>
    </p:spTree>
    <p:extLst>
      <p:ext uri="{BB962C8B-B14F-4D97-AF65-F5344CB8AC3E}">
        <p14:creationId xmlns:p14="http://schemas.microsoft.com/office/powerpoint/2010/main" val="42694704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572B3BE3-500E-4BEA-8970-8BB4B46078A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 Placeholder 3">
            <a:extLst>
              <a:ext uri="{FF2B5EF4-FFF2-40B4-BE49-F238E27FC236}">
                <a16:creationId xmlns:a16="http://schemas.microsoft.com/office/drawing/2014/main" id="{19C2A591-C6A9-416B-B0FE-05381AE6CDB7}"/>
              </a:ext>
            </a:extLst>
          </p:cNvPr>
          <p:cNvSpPr txBox="1">
            <a:spLocks/>
          </p:cNvSpPr>
          <p:nvPr/>
        </p:nvSpPr>
        <p:spPr>
          <a:xfrm>
            <a:off x="263646" y="1419080"/>
            <a:ext cx="3816424" cy="4304363"/>
          </a:xfrm>
          <a:prstGeom prst="rect">
            <a:avLst/>
          </a:prstGeom>
        </p:spPr>
        <p:txBody>
          <a:bodyPr>
            <a:normAutofit fontScale="85000" lnSpcReduction="10000"/>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600" dirty="0">
                <a:latin typeface="Arial" panose="020B0604020202020204" pitchFamily="34" charset="0"/>
                <a:cs typeface="Arial" panose="020B0604020202020204" pitchFamily="34" charset="0"/>
              </a:rPr>
              <a:t>We have considered:</a:t>
            </a:r>
          </a:p>
          <a:p>
            <a:pPr marL="285750" indent="-285750">
              <a:buFont typeface="Arial" panose="020B0604020202020204" pitchFamily="34" charset="0"/>
              <a:buChar char="•"/>
            </a:pPr>
            <a:endParaRPr lang="en-GB" sz="2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600" dirty="0">
                <a:latin typeface="Arial" panose="020B0604020202020204" pitchFamily="34" charset="0"/>
                <a:cs typeface="Arial" panose="020B0604020202020204" pitchFamily="34" charset="0"/>
              </a:rPr>
              <a:t>What we are remembering at Westminster Abbey</a:t>
            </a:r>
          </a:p>
          <a:p>
            <a:pPr marL="285750" indent="-285750">
              <a:buFont typeface="Arial" panose="020B0604020202020204" pitchFamily="34" charset="0"/>
              <a:buChar char="•"/>
            </a:pPr>
            <a:r>
              <a:rPr lang="en-GB" sz="2600" dirty="0">
                <a:latin typeface="Arial" panose="020B0604020202020204" pitchFamily="34" charset="0"/>
                <a:cs typeface="Arial" panose="020B0604020202020204" pitchFamily="34" charset="0"/>
              </a:rPr>
              <a:t>How the Unknown Warrior helps us remember</a:t>
            </a:r>
          </a:p>
          <a:p>
            <a:pPr marL="285750" indent="-285750">
              <a:buFont typeface="Arial" panose="020B0604020202020204" pitchFamily="34" charset="0"/>
              <a:buChar char="•"/>
            </a:pPr>
            <a:r>
              <a:rPr lang="en-GB" sz="2600" dirty="0">
                <a:latin typeface="Arial" panose="020B0604020202020204" pitchFamily="34" charset="0"/>
                <a:cs typeface="Arial" panose="020B0604020202020204" pitchFamily="34" charset="0"/>
              </a:rPr>
              <a:t>Why we continue to remember</a:t>
            </a:r>
          </a:p>
          <a:p>
            <a:pPr marL="285750" indent="-285750">
              <a:buFont typeface="Arial" panose="020B0604020202020204" pitchFamily="34" charset="0"/>
              <a:buChar char="•"/>
            </a:pPr>
            <a:r>
              <a:rPr lang="en-GB" sz="2600" dirty="0">
                <a:latin typeface="Arial" panose="020B0604020202020204" pitchFamily="34" charset="0"/>
                <a:cs typeface="Arial" panose="020B0604020202020204" pitchFamily="34" charset="0"/>
              </a:rPr>
              <a:t>Who we might remember at the Grave of the Unknown Warrior today.</a:t>
            </a:r>
          </a:p>
          <a:p>
            <a:endParaRPr lang="en-GB" sz="2800" dirty="0">
              <a:latin typeface="Arial" panose="020B0604020202020204" pitchFamily="34" charset="0"/>
              <a:cs typeface="Arial" panose="020B0604020202020204" pitchFamily="34" charset="0"/>
            </a:endParaRPr>
          </a:p>
        </p:txBody>
      </p:sp>
      <p:pic>
        <p:nvPicPr>
          <p:cNvPr id="5" name="Content Placeholder 4">
            <a:extLst>
              <a:ext uri="{FF2B5EF4-FFF2-40B4-BE49-F238E27FC236}">
                <a16:creationId xmlns:a16="http://schemas.microsoft.com/office/drawing/2014/main" id="{86BD5F55-2E49-4A1D-8D85-F105E4DBFCF1}"/>
              </a:ext>
            </a:extLst>
          </p:cNvPr>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4360608" y="644706"/>
            <a:ext cx="3902075" cy="5853113"/>
          </a:xfrm>
        </p:spPr>
      </p:pic>
    </p:spTree>
    <p:extLst>
      <p:ext uri="{BB962C8B-B14F-4D97-AF65-F5344CB8AC3E}">
        <p14:creationId xmlns:p14="http://schemas.microsoft.com/office/powerpoint/2010/main" val="11401786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572B3BE3-500E-4BEA-8970-8BB4B46078A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9" name="Picture 8">
            <a:extLst>
              <a:ext uri="{FF2B5EF4-FFF2-40B4-BE49-F238E27FC236}">
                <a16:creationId xmlns:a16="http://schemas.microsoft.com/office/drawing/2014/main" id="{1DFE1E5B-5343-4810-81C5-4FC8EED3480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45123" y="1140677"/>
            <a:ext cx="7590765" cy="5338838"/>
          </a:xfrm>
          <a:prstGeom prst="rect">
            <a:avLst/>
          </a:prstGeom>
        </p:spPr>
      </p:pic>
    </p:spTree>
    <p:extLst>
      <p:ext uri="{BB962C8B-B14F-4D97-AF65-F5344CB8AC3E}">
        <p14:creationId xmlns:p14="http://schemas.microsoft.com/office/powerpoint/2010/main" val="37467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572B3BE3-500E-4BEA-8970-8BB4B46078A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Content Placeholder 2">
            <a:extLst>
              <a:ext uri="{FF2B5EF4-FFF2-40B4-BE49-F238E27FC236}">
                <a16:creationId xmlns:a16="http://schemas.microsoft.com/office/drawing/2014/main" id="{D497F14C-6185-402F-8323-8E77136A44D2}"/>
              </a:ext>
            </a:extLst>
          </p:cNvPr>
          <p:cNvSpPr txBox="1">
            <a:spLocks/>
          </p:cNvSpPr>
          <p:nvPr/>
        </p:nvSpPr>
        <p:spPr>
          <a:xfrm>
            <a:off x="444292" y="1299130"/>
            <a:ext cx="4620638" cy="4914164"/>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200" kern="1200">
                <a:solidFill>
                  <a:schemeClr val="tx1"/>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1600" kern="1200">
                <a:solidFill>
                  <a:schemeClr val="tx1"/>
                </a:solidFill>
                <a:latin typeface="+mn-lt"/>
                <a:ea typeface="+mn-ea"/>
                <a:cs typeface="+mn-cs"/>
              </a:defRPr>
            </a:lvl9pPr>
          </a:lstStyle>
          <a:p>
            <a:pPr lvl="0">
              <a:spcBef>
                <a:spcPct val="20000"/>
              </a:spcBef>
            </a:pPr>
            <a:r>
              <a:rPr lang="en-GB" sz="2200" dirty="0">
                <a:latin typeface="Arial" panose="020B0604020202020204" pitchFamily="34" charset="0"/>
                <a:cs typeface="Arial" panose="020B0604020202020204" pitchFamily="34" charset="0"/>
              </a:rPr>
              <a:t>Learning objectives: </a:t>
            </a:r>
          </a:p>
          <a:p>
            <a:pPr marL="342900" lvl="0" indent="-342900">
              <a:spcBef>
                <a:spcPct val="20000"/>
              </a:spcBef>
              <a:buFont typeface="Arial" panose="020B0604020202020204" pitchFamily="34" charset="0"/>
              <a:buChar char="•"/>
            </a:pPr>
            <a:r>
              <a:rPr lang="en-GB" sz="2200" dirty="0">
                <a:latin typeface="Arial" panose="020B0604020202020204" pitchFamily="34" charset="0"/>
                <a:cs typeface="Arial" panose="020B0604020202020204" pitchFamily="34" charset="0"/>
              </a:rPr>
              <a:t>To understand what we remember at Remembrance time</a:t>
            </a:r>
          </a:p>
          <a:p>
            <a:pPr marL="342900" lvl="0" indent="-342900">
              <a:spcBef>
                <a:spcPct val="20000"/>
              </a:spcBef>
              <a:buFont typeface="Arial" panose="020B0604020202020204" pitchFamily="34" charset="0"/>
              <a:buChar char="•"/>
            </a:pPr>
            <a:r>
              <a:rPr lang="en-GB" sz="2200" dirty="0">
                <a:latin typeface="Arial" panose="020B0604020202020204" pitchFamily="34" charset="0"/>
                <a:cs typeface="Arial" panose="020B0604020202020204" pitchFamily="34" charset="0"/>
              </a:rPr>
              <a:t>To be able to explain how the Unknown Warrior buried in Westminster Abbey helps us remember</a:t>
            </a:r>
          </a:p>
          <a:p>
            <a:pPr marL="342900" lvl="0" indent="-342900">
              <a:spcBef>
                <a:spcPct val="20000"/>
              </a:spcBef>
              <a:buFont typeface="Arial" panose="020B0604020202020204" pitchFamily="34" charset="0"/>
              <a:buChar char="•"/>
            </a:pPr>
            <a:r>
              <a:rPr lang="en-GB" sz="2200" dirty="0">
                <a:latin typeface="Arial" panose="020B0604020202020204" pitchFamily="34" charset="0"/>
                <a:cs typeface="Arial" panose="020B0604020202020204" pitchFamily="34" charset="0"/>
              </a:rPr>
              <a:t>To discuss why we continue to remember </a:t>
            </a:r>
          </a:p>
          <a:p>
            <a:pPr marL="342900" lvl="0" indent="-342900">
              <a:spcBef>
                <a:spcPct val="20000"/>
              </a:spcBef>
              <a:buFont typeface="Arial" panose="020B0604020202020204" pitchFamily="34" charset="0"/>
              <a:buChar char="•"/>
            </a:pPr>
            <a:r>
              <a:rPr lang="en-GB" sz="2200" dirty="0">
                <a:latin typeface="Arial" panose="020B0604020202020204" pitchFamily="34" charset="0"/>
                <a:cs typeface="Arial" panose="020B0604020202020204" pitchFamily="34" charset="0"/>
              </a:rPr>
              <a:t>To think about who we might remember by the Grave of the Unknown Warrior today</a:t>
            </a:r>
          </a:p>
        </p:txBody>
      </p:sp>
      <p:pic>
        <p:nvPicPr>
          <p:cNvPr id="6" name="Picture 5">
            <a:extLst>
              <a:ext uri="{FF2B5EF4-FFF2-40B4-BE49-F238E27FC236}">
                <a16:creationId xmlns:a16="http://schemas.microsoft.com/office/drawing/2014/main" id="{73A26E89-B9CD-4C18-BA61-4209BA27CB4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51376" y="1094963"/>
            <a:ext cx="3548332" cy="5322498"/>
          </a:xfrm>
          <a:prstGeom prst="rect">
            <a:avLst/>
          </a:prstGeom>
        </p:spPr>
      </p:pic>
    </p:spTree>
    <p:extLst>
      <p:ext uri="{BB962C8B-B14F-4D97-AF65-F5344CB8AC3E}">
        <p14:creationId xmlns:p14="http://schemas.microsoft.com/office/powerpoint/2010/main" val="229973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線上媒體 7" title="The Unknown Warrior: a four-minute film">
            <a:hlinkClick r:id="" action="ppaction://media"/>
            <a:extLst>
              <a:ext uri="{FF2B5EF4-FFF2-40B4-BE49-F238E27FC236}">
                <a16:creationId xmlns:a16="http://schemas.microsoft.com/office/drawing/2014/main" id="{E3651D4E-8F4A-1AEE-0B3B-B4A3CEE4DCF0}"/>
              </a:ext>
            </a:extLst>
          </p:cNvPr>
          <p:cNvPicPr>
            <a:picLocks noGrp="1" noRot="1" noChangeAspect="1"/>
          </p:cNvPicPr>
          <p:nvPr>
            <p:ph idx="1"/>
            <a:videoFile r:link="rId1"/>
          </p:nvPr>
        </p:nvPicPr>
        <p:blipFill>
          <a:blip r:embed="rId4"/>
          <a:stretch>
            <a:fillRect/>
          </a:stretch>
        </p:blipFill>
        <p:spPr>
          <a:xfrm>
            <a:off x="795764" y="983292"/>
            <a:ext cx="7556187" cy="5692478"/>
          </a:xfrm>
        </p:spPr>
      </p:pic>
      <p:sp>
        <p:nvSpPr>
          <p:cNvPr id="7" name="Text Placeholder 5">
            <a:extLst>
              <a:ext uri="{FF2B5EF4-FFF2-40B4-BE49-F238E27FC236}">
                <a16:creationId xmlns:a16="http://schemas.microsoft.com/office/drawing/2014/main" id="{F14D603E-CDEB-158B-1447-01A663F20F99}"/>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1161208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572B3BE3-500E-4BEA-8970-8BB4B46078A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A36C07EB-EBA5-4088-B37E-21E26D542502}"/>
              </a:ext>
            </a:extLst>
          </p:cNvPr>
          <p:cNvSpPr txBox="1"/>
          <p:nvPr/>
        </p:nvSpPr>
        <p:spPr>
          <a:xfrm>
            <a:off x="252056" y="1720461"/>
            <a:ext cx="4176464" cy="3908762"/>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‘An Unknown </a:t>
            </a:r>
          </a:p>
          <a:p>
            <a:r>
              <a:rPr lang="en-GB" sz="2200" dirty="0">
                <a:latin typeface="Arial" panose="020B0604020202020204" pitchFamily="34" charset="0"/>
                <a:cs typeface="Arial" panose="020B0604020202020204" pitchFamily="34" charset="0"/>
              </a:rPr>
              <a:t>British Soldier found and buried 25.11.15’</a:t>
            </a:r>
          </a:p>
          <a:p>
            <a:endParaRPr lang="en-GB" sz="2200" dirty="0">
              <a:latin typeface="Arial" panose="020B0604020202020204" pitchFamily="34" charset="0"/>
              <a:cs typeface="Arial" panose="020B0604020202020204" pitchFamily="34" charset="0"/>
            </a:endParaRPr>
          </a:p>
          <a:p>
            <a:r>
              <a:rPr lang="en-GB" sz="2200" dirty="0">
                <a:latin typeface="Arial" panose="020B0604020202020204" pitchFamily="34" charset="0"/>
                <a:cs typeface="Arial" panose="020B0604020202020204" pitchFamily="34" charset="0"/>
              </a:rPr>
              <a:t>An Army chaplain, Captain David </a:t>
            </a:r>
            <a:r>
              <a:rPr lang="en-GB" sz="2200" dirty="0" err="1">
                <a:latin typeface="Arial" panose="020B0604020202020204" pitchFamily="34" charset="0"/>
                <a:cs typeface="Arial" panose="020B0604020202020204" pitchFamily="34" charset="0"/>
              </a:rPr>
              <a:t>Railton</a:t>
            </a:r>
            <a:r>
              <a:rPr lang="en-GB" sz="2200" dirty="0">
                <a:latin typeface="Arial" panose="020B0604020202020204" pitchFamily="34" charset="0"/>
                <a:cs typeface="Arial" panose="020B0604020202020204" pitchFamily="34" charset="0"/>
              </a:rPr>
              <a:t>, saw such a grave behind the front line in France and pitied the family who would never know where their boy lay.</a:t>
            </a:r>
          </a:p>
          <a:p>
            <a:endParaRPr lang="en-GB" sz="2800" dirty="0">
              <a:latin typeface="Arial" panose="020B0604020202020204" pitchFamily="34" charset="0"/>
              <a:cs typeface="Arial" panose="020B0604020202020204" pitchFamily="34" charset="0"/>
            </a:endParaRPr>
          </a:p>
        </p:txBody>
      </p:sp>
      <p:pic>
        <p:nvPicPr>
          <p:cNvPr id="6" name="Picture 2" descr="https://media.iwm.org.uk/ciim5/13/247/large_000000.jpg?_ga=2.248588036.2087366196.1594890225-1815565838.1594890225">
            <a:extLst>
              <a:ext uri="{FF2B5EF4-FFF2-40B4-BE49-F238E27FC236}">
                <a16:creationId xmlns:a16="http://schemas.microsoft.com/office/drawing/2014/main" id="{9D685144-914F-4D23-A28E-02A05ED7D12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428520" y="2043112"/>
            <a:ext cx="4425032" cy="32634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5626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572B3BE3-500E-4BEA-8970-8BB4B46078A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064B0844-74FB-4379-A8EA-17947C11BC08}"/>
              </a:ext>
            </a:extLst>
          </p:cNvPr>
          <p:cNvSpPr>
            <a:spLocks noGrp="1"/>
          </p:cNvSpPr>
          <p:nvPr>
            <p:ph type="title"/>
          </p:nvPr>
        </p:nvSpPr>
        <p:spPr>
          <a:xfrm>
            <a:off x="2389716" y="5983373"/>
            <a:ext cx="8139248" cy="459842"/>
          </a:xfrm>
        </p:spPr>
        <p:txBody>
          <a:bodyPr/>
          <a:lstStyle/>
          <a:p>
            <a:r>
              <a:rPr lang="en-GB" sz="2200" b="0" dirty="0">
                <a:latin typeface="+mn-lt"/>
              </a:rPr>
              <a:t>Armistice Day 11</a:t>
            </a:r>
            <a:r>
              <a:rPr lang="en-GB" sz="2200" b="0" baseline="30000" dirty="0">
                <a:latin typeface="+mn-lt"/>
              </a:rPr>
              <a:t>th</a:t>
            </a:r>
            <a:r>
              <a:rPr lang="en-GB" sz="2200" b="0" dirty="0">
                <a:latin typeface="+mn-lt"/>
              </a:rPr>
              <a:t> November 1918</a:t>
            </a:r>
          </a:p>
        </p:txBody>
      </p:sp>
      <p:pic>
        <p:nvPicPr>
          <p:cNvPr id="7" name="Content Placeholder 6">
            <a:extLst>
              <a:ext uri="{FF2B5EF4-FFF2-40B4-BE49-F238E27FC236}">
                <a16:creationId xmlns:a16="http://schemas.microsoft.com/office/drawing/2014/main" id="{EC828A15-6597-4262-BD63-9DF8695135EE}"/>
              </a:ext>
            </a:extLst>
          </p:cNvPr>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385597" y="955554"/>
            <a:ext cx="6372805" cy="4946891"/>
          </a:xfrm>
          <a:prstGeom prst="rect">
            <a:avLst/>
          </a:prstGeom>
        </p:spPr>
      </p:pic>
    </p:spTree>
    <p:extLst>
      <p:ext uri="{BB962C8B-B14F-4D97-AF65-F5344CB8AC3E}">
        <p14:creationId xmlns:p14="http://schemas.microsoft.com/office/powerpoint/2010/main" val="25767247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572B3BE3-500E-4BEA-8970-8BB4B46078A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6C799436-58D6-409D-8CC2-A48D2184159B}"/>
              </a:ext>
            </a:extLst>
          </p:cNvPr>
          <p:cNvSpPr txBox="1"/>
          <p:nvPr/>
        </p:nvSpPr>
        <p:spPr>
          <a:xfrm>
            <a:off x="263647" y="1523710"/>
            <a:ext cx="4308354" cy="4493538"/>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In 1919 the new ‘Cenotaph’ was the focus of a Peace Parade. </a:t>
            </a:r>
          </a:p>
          <a:p>
            <a:endParaRPr lang="en-GB" sz="2200" dirty="0">
              <a:latin typeface="Arial" panose="020B0604020202020204" pitchFamily="34" charset="0"/>
              <a:cs typeface="Arial" panose="020B0604020202020204" pitchFamily="34" charset="0"/>
            </a:endParaRPr>
          </a:p>
          <a:p>
            <a:r>
              <a:rPr lang="en-GB" sz="2200" dirty="0">
                <a:latin typeface="Arial" panose="020B0604020202020204" pitchFamily="34" charset="0"/>
                <a:cs typeface="Arial" panose="020B0604020202020204" pitchFamily="34" charset="0"/>
              </a:rPr>
              <a:t>It was an ‘empty tomb’, a secular monument, with no religious symbols.</a:t>
            </a:r>
          </a:p>
          <a:p>
            <a:endParaRPr lang="en-GB" sz="2200" dirty="0">
              <a:latin typeface="Arial" panose="020B0604020202020204" pitchFamily="34" charset="0"/>
              <a:cs typeface="Arial" panose="020B0604020202020204" pitchFamily="34" charset="0"/>
            </a:endParaRPr>
          </a:p>
          <a:p>
            <a:r>
              <a:rPr lang="en-GB" sz="2200" dirty="0">
                <a:latin typeface="Arial" panose="020B0604020202020204" pitchFamily="34" charset="0"/>
                <a:cs typeface="Arial" panose="020B0604020202020204" pitchFamily="34" charset="0"/>
              </a:rPr>
              <a:t>David </a:t>
            </a:r>
            <a:r>
              <a:rPr lang="en-GB" sz="2200" dirty="0" err="1">
                <a:latin typeface="Arial" panose="020B0604020202020204" pitchFamily="34" charset="0"/>
                <a:cs typeface="Arial" panose="020B0604020202020204" pitchFamily="34" charset="0"/>
              </a:rPr>
              <a:t>Railton</a:t>
            </a:r>
            <a:r>
              <a:rPr lang="en-GB" sz="2200" dirty="0">
                <a:latin typeface="Arial" panose="020B0604020202020204" pitchFamily="34" charset="0"/>
                <a:cs typeface="Arial" panose="020B0604020202020204" pitchFamily="34" charset="0"/>
              </a:rPr>
              <a:t> remembered the grave in France and the many funerals he had led. </a:t>
            </a:r>
          </a:p>
          <a:p>
            <a:endParaRPr lang="en-GB" sz="2200" dirty="0">
              <a:latin typeface="Arial" panose="020B0604020202020204" pitchFamily="34" charset="0"/>
              <a:cs typeface="Arial" panose="020B0604020202020204" pitchFamily="34" charset="0"/>
            </a:endParaRPr>
          </a:p>
          <a:p>
            <a:r>
              <a:rPr lang="en-GB" sz="2200" dirty="0">
                <a:latin typeface="Arial" panose="020B0604020202020204" pitchFamily="34" charset="0"/>
                <a:cs typeface="Arial" panose="020B0604020202020204" pitchFamily="34" charset="0"/>
              </a:rPr>
              <a:t>Could one body be buried at home, in Westminster Abbey?</a:t>
            </a:r>
          </a:p>
        </p:txBody>
      </p:sp>
      <p:pic>
        <p:nvPicPr>
          <p:cNvPr id="6" name="Picture 5">
            <a:extLst>
              <a:ext uri="{FF2B5EF4-FFF2-40B4-BE49-F238E27FC236}">
                <a16:creationId xmlns:a16="http://schemas.microsoft.com/office/drawing/2014/main" id="{6C9D6605-9F25-48C6-B208-B4E082D1CAB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83015" y="1007705"/>
            <a:ext cx="3950767" cy="5525548"/>
          </a:xfrm>
          <a:prstGeom prst="rect">
            <a:avLst/>
          </a:prstGeom>
        </p:spPr>
      </p:pic>
    </p:spTree>
    <p:extLst>
      <p:ext uri="{BB962C8B-B14F-4D97-AF65-F5344CB8AC3E}">
        <p14:creationId xmlns:p14="http://schemas.microsoft.com/office/powerpoint/2010/main" val="37733124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572B3BE3-500E-4BEA-8970-8BB4B46078A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2">
            <a:extLst>
              <a:ext uri="{FF2B5EF4-FFF2-40B4-BE49-F238E27FC236}">
                <a16:creationId xmlns:a16="http://schemas.microsoft.com/office/drawing/2014/main" id="{1B4B6568-0B59-4D9F-83EA-00884D6F8043}"/>
              </a:ext>
            </a:extLst>
          </p:cNvPr>
          <p:cNvSpPr txBox="1">
            <a:spLocks/>
          </p:cNvSpPr>
          <p:nvPr/>
        </p:nvSpPr>
        <p:spPr>
          <a:xfrm>
            <a:off x="522056" y="1096897"/>
            <a:ext cx="7772400" cy="1125351"/>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sz="2200" b="0" dirty="0">
                <a:latin typeface="Arial" panose="020B0604020202020204" pitchFamily="34" charset="0"/>
                <a:cs typeface="Arial" panose="020B0604020202020204" pitchFamily="34" charset="0"/>
              </a:rPr>
              <a:t>Four bodies from different battlefields were covered with flags. At midnight one was chosen to represent all those with no known grave.</a:t>
            </a:r>
          </a:p>
        </p:txBody>
      </p:sp>
      <p:pic>
        <p:nvPicPr>
          <p:cNvPr id="6" name="Picture 2" descr="https://media.iwm.org.uk/ciim5/35/915/large_000000.jpg?_ga=2.249743109.2087366196.1594890225-1815565838.1594890225">
            <a:extLst>
              <a:ext uri="{FF2B5EF4-FFF2-40B4-BE49-F238E27FC236}">
                <a16:creationId xmlns:a16="http://schemas.microsoft.com/office/drawing/2014/main" id="{86AE34BE-88AE-494C-B835-710A686E837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73157" y="2332768"/>
            <a:ext cx="5797686" cy="42178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5896655"/>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8" ma:contentTypeDescription="Create a new document." ma:contentTypeScope="" ma:versionID="0429756ed8ba81dbddda45ad14d8650e">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1b4aac7dd7a8f5906ab5e06823f4e447"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C87696F-D6B8-4B5D-AD16-C44F8D8FF015}">
  <ds:schemaRefs>
    <ds:schemaRef ds:uri="http://schemas.microsoft.com/sharepoint/v3/contenttype/forms"/>
  </ds:schemaRefs>
</ds:datastoreItem>
</file>

<file path=customXml/itemProps2.xml><?xml version="1.0" encoding="utf-8"?>
<ds:datastoreItem xmlns:ds="http://schemas.openxmlformats.org/officeDocument/2006/customXml" ds:itemID="{6AE6D837-B245-4DAF-9B1A-17604417F729}">
  <ds:schemaRefs>
    <ds:schemaRef ds:uri="http://www.w3.org/XML/1998/namespace"/>
    <ds:schemaRef ds:uri="http://purl.org/dc/terms/"/>
    <ds:schemaRef ds:uri="http://purl.org/dc/elements/1.1/"/>
    <ds:schemaRef ds:uri="http://schemas.microsoft.com/office/2006/metadata/properties"/>
    <ds:schemaRef ds:uri="http://schemas.openxmlformats.org/package/2006/metadata/core-properties"/>
    <ds:schemaRef ds:uri="cf8bedca-0699-49e1-97e1-14424d7eca52"/>
    <ds:schemaRef ds:uri="http://schemas.microsoft.com/office/2006/documentManagement/types"/>
    <ds:schemaRef ds:uri="http://schemas.microsoft.com/office/infopath/2007/PartnerControls"/>
    <ds:schemaRef ds:uri="40e3bd4d-ad2a-475f-b877-b0398ba3b99b"/>
    <ds:schemaRef ds:uri="http://purl.org/dc/dcmitype/"/>
  </ds:schemaRefs>
</ds:datastoreItem>
</file>

<file path=customXml/itemProps3.xml><?xml version="1.0" encoding="utf-8"?>
<ds:datastoreItem xmlns:ds="http://schemas.openxmlformats.org/officeDocument/2006/customXml" ds:itemID="{B3317FF3-DF52-4CA1-B755-BFF76F6EA4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3bd4d-ad2a-475f-b877-b0398ba3b99b"/>
    <ds:schemaRef ds:uri="cf8bedca-0699-49e1-97e1-14424d7eca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2877</TotalTime>
  <Words>2810</Words>
  <Application>Microsoft Office PowerPoint</Application>
  <PresentationFormat>On-screen Show (4:3)</PresentationFormat>
  <Paragraphs>286</Paragraphs>
  <Slides>21</Slides>
  <Notes>21</Notes>
  <HiddenSlides>0</HiddenSlides>
  <MMClips>1</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PowerPoint Presentation</vt:lpstr>
      <vt:lpstr>PowerPoint Presentation</vt:lpstr>
      <vt:lpstr>PowerPoint Presentation</vt:lpstr>
      <vt:lpstr>PowerPoint Presentation</vt:lpstr>
      <vt:lpstr>PowerPoint Presentation</vt:lpstr>
      <vt:lpstr>PowerPoint Presentation</vt:lpstr>
      <vt:lpstr>Armistice Day 11th November 1918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353</cp:revision>
  <dcterms:created xsi:type="dcterms:W3CDTF">2019-02-11T11:01:41Z</dcterms:created>
  <dcterms:modified xsi:type="dcterms:W3CDTF">2024-08-09T12:43:27Z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2495200</vt:r8>
  </property>
  <property fmtid="{D5CDD505-2E9C-101B-9397-08002B2CF9AE}" pid="4" name="MediaServiceImageTags">
    <vt:lpwstr/>
  </property>
</Properties>
</file>