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341" r:id="rId5"/>
    <p:sldId id="348" r:id="rId6"/>
    <p:sldId id="370" r:id="rId7"/>
    <p:sldId id="371" r:id="rId8"/>
    <p:sldId id="372" r:id="rId9"/>
    <p:sldId id="373" r:id="rId10"/>
    <p:sldId id="374" r:id="rId11"/>
    <p:sldId id="375" r:id="rId12"/>
    <p:sldId id="376" r:id="rId13"/>
    <p:sldId id="378" r:id="rId14"/>
    <p:sldId id="37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Lovegrove" initials="EL" lastIdx="2" clrIdx="0">
    <p:extLst>
      <p:ext uri="{19B8F6BF-5375-455C-9EA6-DF929625EA0E}">
        <p15:presenceInfo xmlns:p15="http://schemas.microsoft.com/office/powerpoint/2012/main" userId="Eleanor Lovegro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6E73"/>
    <a:srgbClr val="000000"/>
    <a:srgbClr val="E03540"/>
    <a:srgbClr val="F98228"/>
    <a:srgbClr val="74C8E6"/>
    <a:srgbClr val="6A86E2"/>
    <a:srgbClr val="96C88E"/>
    <a:srgbClr val="51B68E"/>
    <a:srgbClr val="292C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74737" autoAdjust="0"/>
  </p:normalViewPr>
  <p:slideViewPr>
    <p:cSldViewPr snapToGrid="0">
      <p:cViewPr varScale="1">
        <p:scale>
          <a:sx n="85" d="100"/>
          <a:sy n="85" d="100"/>
        </p:scale>
        <p:origin x="239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Shaw" userId="cf930bf7-ba7f-4ec0-9225-526cb0af2be3" providerId="ADAL" clId="{3227769A-D89E-4634-819B-5694B1EE4BE8}"/>
  </pc:docChgLst>
  <pc:docChgLst>
    <pc:chgData name="Sian Shaw" userId="cf930bf7-ba7f-4ec0-9225-526cb0af2be3" providerId="ADAL" clId="{D4BDB8E0-D829-43CC-A6DA-1CB8671BDBBE}"/>
    <pc:docChg chg="modSld">
      <pc:chgData name="Sian Shaw" userId="cf930bf7-ba7f-4ec0-9225-526cb0af2be3" providerId="ADAL" clId="{D4BDB8E0-D829-43CC-A6DA-1CB8671BDBBE}" dt="2022-09-09T08:47:55.608" v="28" actId="20577"/>
      <pc:docMkLst>
        <pc:docMk/>
      </pc:docMkLst>
      <pc:sldChg chg="modNotesTx">
        <pc:chgData name="Sian Shaw" userId="cf930bf7-ba7f-4ec0-9225-526cb0af2be3" providerId="ADAL" clId="{D4BDB8E0-D829-43CC-A6DA-1CB8671BDBBE}" dt="2022-09-09T08:46:31.933" v="27" actId="20577"/>
        <pc:sldMkLst>
          <pc:docMk/>
          <pc:sldMk cId="2687076904" sldId="374"/>
        </pc:sldMkLst>
      </pc:sldChg>
      <pc:sldChg chg="modNotesTx">
        <pc:chgData name="Sian Shaw" userId="cf930bf7-ba7f-4ec0-9225-526cb0af2be3" providerId="ADAL" clId="{D4BDB8E0-D829-43CC-A6DA-1CB8671BDBBE}" dt="2022-09-09T07:32:02.206" v="0" actId="20577"/>
        <pc:sldMkLst>
          <pc:docMk/>
          <pc:sldMk cId="1625437024" sldId="376"/>
        </pc:sldMkLst>
      </pc:sldChg>
      <pc:sldChg chg="modSp">
        <pc:chgData name="Sian Shaw" userId="cf930bf7-ba7f-4ec0-9225-526cb0af2be3" providerId="ADAL" clId="{D4BDB8E0-D829-43CC-A6DA-1CB8671BDBBE}" dt="2022-09-09T08:47:55.608" v="28" actId="20577"/>
        <pc:sldMkLst>
          <pc:docMk/>
          <pc:sldMk cId="3026977135" sldId="378"/>
        </pc:sldMkLst>
        <pc:spChg chg="mod">
          <ac:chgData name="Sian Shaw" userId="cf930bf7-ba7f-4ec0-9225-526cb0af2be3" providerId="ADAL" clId="{D4BDB8E0-D829-43CC-A6DA-1CB8671BDBBE}" dt="2022-09-09T08:47:55.608" v="28" actId="20577"/>
          <ac:spMkLst>
            <pc:docMk/>
            <pc:sldMk cId="3026977135" sldId="378"/>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5776E-292F-437A-9B41-6AA1A066AFB1}" type="datetimeFigureOut">
              <a:rPr lang="en-GB" smtClean="0"/>
              <a:t>09/09/2022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49C6D-FBAB-4560-AF80-E37FDE38022A}" type="slidenum">
              <a:rPr lang="en-GB" smtClean="0"/>
              <a:t>‹#›</a:t>
            </a:fld>
            <a:endParaRPr lang="en-GB"/>
          </a:p>
        </p:txBody>
      </p:sp>
    </p:spTree>
    <p:extLst>
      <p:ext uri="{BB962C8B-B14F-4D97-AF65-F5344CB8AC3E}">
        <p14:creationId xmlns:p14="http://schemas.microsoft.com/office/powerpoint/2010/main" val="229003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l.uk/collection-items/drawings-of-the-funeral-procession-of-elizabeth-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©Dean</a:t>
            </a:r>
            <a:r>
              <a:rPr lang="en-US" baseline="0" dirty="0"/>
              <a:t> &amp; Chapter of Westminster</a:t>
            </a:r>
            <a:endParaRPr lang="en-GB" dirty="0"/>
          </a:p>
          <a:p>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1</a:t>
            </a:fld>
            <a:endParaRPr lang="en-GB"/>
          </a:p>
        </p:txBody>
      </p:sp>
    </p:spTree>
    <p:extLst>
      <p:ext uri="{BB962C8B-B14F-4D97-AF65-F5344CB8AC3E}">
        <p14:creationId xmlns:p14="http://schemas.microsoft.com/office/powerpoint/2010/main" val="399472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a:t>
            </a:r>
            <a:r>
              <a:rPr lang="en-GB" baseline="0" dirty="0"/>
              <a:t> Notes: Students could choose the type of social media they like best and think about how best to convey their </a:t>
            </a:r>
            <a:r>
              <a:rPr lang="en-GB" baseline="0"/>
              <a:t>thoughts, feelings </a:t>
            </a:r>
            <a:r>
              <a:rPr lang="en-GB" baseline="0" dirty="0"/>
              <a:t>and observations through this medium. </a:t>
            </a:r>
          </a:p>
        </p:txBody>
      </p:sp>
      <p:sp>
        <p:nvSpPr>
          <p:cNvPr id="4" name="Slide Number Placeholder 3"/>
          <p:cNvSpPr>
            <a:spLocks noGrp="1"/>
          </p:cNvSpPr>
          <p:nvPr>
            <p:ph type="sldNum" sz="quarter" idx="10"/>
          </p:nvPr>
        </p:nvSpPr>
        <p:spPr/>
        <p:txBody>
          <a:bodyPr/>
          <a:lstStyle/>
          <a:p>
            <a:fld id="{23BDBB32-5A9B-4AED-9B1E-11AD64B461C2}" type="slidenum">
              <a:rPr lang="en-GB" smtClean="0"/>
              <a:t>11</a:t>
            </a:fld>
            <a:endParaRPr lang="en-GB"/>
          </a:p>
        </p:txBody>
      </p:sp>
    </p:spTree>
    <p:extLst>
      <p:ext uri="{BB962C8B-B14F-4D97-AF65-F5344CB8AC3E}">
        <p14:creationId xmlns:p14="http://schemas.microsoft.com/office/powerpoint/2010/main" val="2581425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0" dirty="0"/>
              <a:t>Teachers notes:</a:t>
            </a:r>
          </a:p>
          <a:p>
            <a:r>
              <a:rPr lang="en-GB" sz="1200" kern="1200" dirty="0">
                <a:solidFill>
                  <a:schemeClr val="tx1"/>
                </a:solidFill>
                <a:effectLst/>
                <a:latin typeface="+mn-lt"/>
                <a:ea typeface="+mn-ea"/>
                <a:cs typeface="+mn-cs"/>
              </a:rPr>
              <a:t>The image depicts the funeral procession of Queen Elizabeth I to Westminster Abbey in 1603, over four hundred years ago.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funeral was lavish, thousands turned out to pay their respects, to see Queen Elizabeth I’s lifelike effigy and to watch her coffin enter Westminster Abbey for the funeral and burial.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drawing may be the work of William Camden. He wrote a book about the life of Queen Elizabeth I. He started working on the book in 1608. This is one image from</a:t>
            </a:r>
            <a:r>
              <a:rPr lang="en-GB" sz="1200" kern="1200" baseline="0" dirty="0">
                <a:solidFill>
                  <a:schemeClr val="tx1"/>
                </a:solidFill>
                <a:effectLst/>
                <a:latin typeface="+mn-lt"/>
                <a:ea typeface="+mn-ea"/>
                <a:cs typeface="+mn-cs"/>
              </a:rPr>
              <a:t> a collection of images showing Queen Elizabeth I’s funeral procession. The sequence of images works like a storyboard- it tells the story of the funeral with pictures.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a:t>
            </a:r>
            <a:r>
              <a:rPr lang="en-GB" sz="1200" kern="1200" baseline="0" dirty="0">
                <a:solidFill>
                  <a:schemeClr val="tx1"/>
                </a:solidFill>
                <a:effectLst/>
                <a:latin typeface="+mn-lt"/>
                <a:ea typeface="+mn-ea"/>
                <a:cs typeface="+mn-cs"/>
              </a:rPr>
              <a:t> can see the effigy of Queen Elizabeth I resting on top of the coffin. The effigy was made to look extremely lifelike. Effigies of kings and queens were made throughout the Medieval and Tudor period. They were a focal point of the Royal Funeral and were exhibited inside Westminster Abbey for weeks after the funeral.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Students could discuss what the image doesn’t tell us- for example how people were feeling. The Tudor chronicler John Stow described people as ‘sighing, groaning and weeping as the like hath not been seen or known in the memory of man’.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indent="0">
              <a:buNone/>
            </a:pPr>
            <a:r>
              <a:rPr lang="en-US" b="0" i="0" baseline="0" dirty="0"/>
              <a:t>Image: </a:t>
            </a:r>
          </a:p>
          <a:p>
            <a:pPr marL="0" indent="0">
              <a:buNone/>
            </a:pPr>
            <a:r>
              <a:rPr lang="en-US" sz="1200" b="0" i="0" kern="1200" dirty="0">
                <a:solidFill>
                  <a:schemeClr val="tx1"/>
                </a:solidFill>
                <a:effectLst/>
                <a:latin typeface="+mn-lt"/>
                <a:ea typeface="+mn-ea"/>
                <a:cs typeface="+mn-cs"/>
              </a:rPr>
              <a:t>The British Library, [</a:t>
            </a:r>
            <a:r>
              <a:rPr lang="en-GB" sz="1200" b="0" i="0" kern="1200" dirty="0">
                <a:solidFill>
                  <a:schemeClr val="tx1"/>
                </a:solidFill>
                <a:effectLst/>
                <a:latin typeface="+mn-lt"/>
                <a:ea typeface="+mn-ea"/>
                <a:cs typeface="+mn-cs"/>
              </a:rPr>
              <a:t>Add MS 35324,</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f. 37v</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 </a:t>
            </a:r>
            <a:r>
              <a:rPr lang="en-GB" dirty="0">
                <a:hlinkClick r:id="rId3"/>
              </a:rPr>
              <a:t>https://www.bl.uk/collection-items/drawings-of-the-funeral-procession-of-elizabeth-I</a:t>
            </a:r>
            <a:r>
              <a:rPr lang="en-GB" dirty="0"/>
              <a:t> </a:t>
            </a:r>
            <a:endParaRPr lang="en-US" b="0" i="0"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3BDBB32-5A9B-4AED-9B1E-11AD64B461C2}" type="slidenum">
              <a:rPr lang="en-GB" smtClean="0"/>
              <a:t>3</a:t>
            </a:fld>
            <a:endParaRPr lang="en-GB"/>
          </a:p>
        </p:txBody>
      </p:sp>
    </p:spTree>
    <p:extLst>
      <p:ext uri="{BB962C8B-B14F-4D97-AF65-F5344CB8AC3E}">
        <p14:creationId xmlns:p14="http://schemas.microsoft.com/office/powerpoint/2010/main" val="190521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Teachers</a:t>
            </a:r>
            <a:r>
              <a:rPr lang="en-GB" i="0" baseline="0" dirty="0"/>
              <a:t> notes: </a:t>
            </a:r>
            <a:r>
              <a:rPr lang="en-GB" i="0" dirty="0"/>
              <a:t>This is a quick activity to get students thinking about historical sources and what was and wasn’t available in the 16th century. Answers may</a:t>
            </a:r>
            <a:r>
              <a:rPr lang="en-GB" i="0" baseline="0" dirty="0"/>
              <a:t> include: diaries; drawings; eye-witness accounts; church records from the funeral service </a:t>
            </a:r>
            <a:endParaRPr lang="en-GB" i="0" dirty="0"/>
          </a:p>
          <a:p>
            <a:endParaRPr lang="en-GB" i="0" dirty="0"/>
          </a:p>
        </p:txBody>
      </p:sp>
      <p:sp>
        <p:nvSpPr>
          <p:cNvPr id="4" name="Slide Number Placeholder 3"/>
          <p:cNvSpPr>
            <a:spLocks noGrp="1"/>
          </p:cNvSpPr>
          <p:nvPr>
            <p:ph type="sldNum" sz="quarter" idx="10"/>
          </p:nvPr>
        </p:nvSpPr>
        <p:spPr/>
        <p:txBody>
          <a:bodyPr/>
          <a:lstStyle/>
          <a:p>
            <a:fld id="{23BDBB32-5A9B-4AED-9B1E-11AD64B461C2}" type="slidenum">
              <a:rPr lang="en-GB" smtClean="0"/>
              <a:t>4</a:t>
            </a:fld>
            <a:endParaRPr lang="en-GB"/>
          </a:p>
        </p:txBody>
      </p:sp>
    </p:spTree>
    <p:extLst>
      <p:ext uri="{BB962C8B-B14F-4D97-AF65-F5344CB8AC3E}">
        <p14:creationId xmlns:p14="http://schemas.microsoft.com/office/powerpoint/2010/main" val="24961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a:t>
            </a:r>
          </a:p>
          <a:p>
            <a:r>
              <a:rPr lang="en-US" dirty="0"/>
              <a:t>Westminster Abbey – ©</a:t>
            </a:r>
            <a:r>
              <a:rPr lang="en-US" baseline="0" dirty="0"/>
              <a:t>Dean &amp; Chapter of Westminster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Elizabeth I tomb – ©Dean &amp; Chapter of Westminster</a:t>
            </a:r>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5</a:t>
            </a:fld>
            <a:endParaRPr lang="en-GB"/>
          </a:p>
        </p:txBody>
      </p:sp>
    </p:spTree>
    <p:extLst>
      <p:ext uri="{BB962C8B-B14F-4D97-AF65-F5344CB8AC3E}">
        <p14:creationId xmlns:p14="http://schemas.microsoft.com/office/powerpoint/2010/main" val="227912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King George</a:t>
            </a:r>
            <a:r>
              <a:rPr lang="en-GB" baseline="0" dirty="0"/>
              <a:t> VI died in 1952. Parts of his funeral were televised. Many people rushed out to buy televisions so that they could watch the event at home.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 hearing the news of King George VI’s death, shops, theatres and cinemas across the country closed down. On the day of the funeral, thousands of people lined the streets to pay their respects to the king who had led the country through the Second World War.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photograph shows the royal funeral procession.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King George VI’s coffin was placed on a gun carriage and the carriage was pulled by sailors from the Royal Navy.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tradition dates back to Queen Victoria’s funeral when some fittings connecting the horses to the gun carriage broke. Men from the Royal Navy stepped in to haul the carriage to its destination. From then on, State Funerals have followed this tradition.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King George VI’s funeral and burial both took place at St George’s Chapel, Windsor Castle. From the 18</a:t>
            </a:r>
            <a:r>
              <a:rPr lang="en-GB" baseline="30000" dirty="0"/>
              <a:t>th</a:t>
            </a:r>
            <a:r>
              <a:rPr lang="en-GB" baseline="0" dirty="0"/>
              <a:t> century onwards, the funeral and burial of a monarch has nearly always taken place at St George’s Chapel, Windsor Castle as opposed to Westminster Abbey where many medieval, Tudor and Stuart monarchs are buried. </a:t>
            </a:r>
            <a:endParaRPr lang="en-GB" dirty="0"/>
          </a:p>
          <a:p>
            <a:endParaRPr lang="en-US" dirty="0"/>
          </a:p>
          <a:p>
            <a:r>
              <a:rPr lang="en-US" dirty="0"/>
              <a:t>Image: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George VI’s state funeral – ©</a:t>
            </a:r>
            <a:r>
              <a:rPr lang="en-GB" dirty="0" err="1"/>
              <a:t>Alamy</a:t>
            </a:r>
            <a:r>
              <a:rPr lang="en-GB" dirty="0"/>
              <a:t> Stock Photo</a:t>
            </a:r>
          </a:p>
          <a:p>
            <a:endParaRPr lang="en-US" dirty="0"/>
          </a:p>
          <a:p>
            <a:endParaRPr lang="en-GB" dirty="0"/>
          </a:p>
        </p:txBody>
      </p:sp>
      <p:sp>
        <p:nvSpPr>
          <p:cNvPr id="4" name="Slide Number Placeholder 3"/>
          <p:cNvSpPr>
            <a:spLocks noGrp="1"/>
          </p:cNvSpPr>
          <p:nvPr>
            <p:ph type="sldNum" sz="quarter" idx="10"/>
          </p:nvPr>
        </p:nvSpPr>
        <p:spPr/>
        <p:txBody>
          <a:bodyPr/>
          <a:lstStyle/>
          <a:p>
            <a:fld id="{23BDBB32-5A9B-4AED-9B1E-11AD64B461C2}" type="slidenum">
              <a:rPr lang="en-GB" smtClean="0"/>
              <a:t>6</a:t>
            </a:fld>
            <a:endParaRPr lang="en-GB"/>
          </a:p>
        </p:txBody>
      </p:sp>
    </p:spTree>
    <p:extLst>
      <p:ext uri="{BB962C8B-B14F-4D97-AF65-F5344CB8AC3E}">
        <p14:creationId xmlns:p14="http://schemas.microsoft.com/office/powerpoint/2010/main" val="393945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a:t>
            </a:r>
            <a:r>
              <a:rPr lang="en-GB" baseline="0" dirty="0"/>
              <a:t> </a:t>
            </a:r>
            <a:r>
              <a:rPr lang="en-GB" i="0" dirty="0"/>
              <a:t>This is a quick activity to get students thinking about historical sources which are available today. </a:t>
            </a:r>
          </a:p>
          <a:p>
            <a:r>
              <a:rPr lang="en-US" i="0" dirty="0"/>
              <a:t>Answers</a:t>
            </a:r>
            <a:r>
              <a:rPr lang="en-US" i="0" baseline="0" dirty="0"/>
              <a:t> may include all the same sources as were available in the time of Queen Elizabeth I plus: television footage; photographs; newspaper reports; recorded interviews; worldwide perspective, including the reaction of Commonwealth countries. </a:t>
            </a:r>
            <a:endParaRPr lang="en-GB" i="0" dirty="0"/>
          </a:p>
          <a:p>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BDBB32-5A9B-4AED-9B1E-11AD64B461C2}" type="slidenum">
              <a:rPr lang="en-GB" smtClean="0"/>
              <a:t>7</a:t>
            </a:fld>
            <a:endParaRPr lang="en-GB"/>
          </a:p>
        </p:txBody>
      </p:sp>
    </p:spTree>
    <p:extLst>
      <p:ext uri="{BB962C8B-B14F-4D97-AF65-F5344CB8AC3E}">
        <p14:creationId xmlns:p14="http://schemas.microsoft.com/office/powerpoint/2010/main" val="209138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t>
            </a:r>
          </a:p>
          <a:p>
            <a:r>
              <a:rPr lang="en-US" baseline="0" dirty="0"/>
              <a:t>©Dean &amp; Chapter of Westminster</a:t>
            </a:r>
          </a:p>
        </p:txBody>
      </p:sp>
      <p:sp>
        <p:nvSpPr>
          <p:cNvPr id="4" name="Slide Number Placeholder 3"/>
          <p:cNvSpPr>
            <a:spLocks noGrp="1"/>
          </p:cNvSpPr>
          <p:nvPr>
            <p:ph type="sldNum" sz="quarter" idx="10"/>
          </p:nvPr>
        </p:nvSpPr>
        <p:spPr/>
        <p:txBody>
          <a:bodyPr/>
          <a:lstStyle/>
          <a:p>
            <a:fld id="{5C249C6D-FBAB-4560-AF80-E37FDE38022A}" type="slidenum">
              <a:rPr lang="en-GB" smtClean="0"/>
              <a:t>8</a:t>
            </a:fld>
            <a:endParaRPr lang="en-GB"/>
          </a:p>
        </p:txBody>
      </p:sp>
    </p:spTree>
    <p:extLst>
      <p:ext uri="{BB962C8B-B14F-4D97-AF65-F5344CB8AC3E}">
        <p14:creationId xmlns:p14="http://schemas.microsoft.com/office/powerpoint/2010/main" val="279197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Teacher:</a:t>
            </a:r>
          </a:p>
          <a:p>
            <a:r>
              <a:rPr lang="en-GB" sz="1200" kern="1200" dirty="0">
                <a:solidFill>
                  <a:schemeClr val="tx1"/>
                </a:solidFill>
                <a:effectLst/>
                <a:latin typeface="+mn-lt"/>
                <a:ea typeface="+mn-ea"/>
                <a:cs typeface="+mn-cs"/>
              </a:rPr>
              <a:t>Understanding what happened at King George VI’s funeral will help us to understand what will happen at the funeral of Queen Elizabeth II. </a:t>
            </a:r>
          </a:p>
          <a:p>
            <a:r>
              <a:rPr lang="en-GB" sz="120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First King George VI’s coffin was placed inside Westminster Hall for the ‘lying in state’. For three days, members of the public came to pay their respects and sign their name in a special book.   </a:t>
            </a:r>
          </a:p>
          <a:p>
            <a:r>
              <a:rPr lang="en-GB" sz="1200" b="0" kern="1200" dirty="0">
                <a:solidFill>
                  <a:schemeClr val="tx1"/>
                </a:solidFill>
                <a:effectLst/>
                <a:latin typeface="+mn-lt"/>
                <a:ea typeface="+mn-ea"/>
                <a:cs typeface="+mn-cs"/>
              </a:rPr>
              <a:t>Next, the coffin was placed on a gun carriage and taken from Westminster Hall to Paddington Station, London before being transported to Windsor by train. This royal funeral procession took several hours and thousands of people stood still to watch sailors pulling the gun carriage along the roads, as King George VI’s coffin made its last journey through the streets of London.   </a:t>
            </a:r>
          </a:p>
          <a:p>
            <a:r>
              <a:rPr lang="en-GB" sz="1200" b="0" kern="1200" dirty="0">
                <a:solidFill>
                  <a:schemeClr val="tx1"/>
                </a:solidFill>
                <a:effectLst/>
                <a:latin typeface="+mn-lt"/>
                <a:ea typeface="+mn-ea"/>
                <a:cs typeface="+mn-cs"/>
              </a:rPr>
              <a:t>Finally, King George VI was given a Christian funeral service and burial at St George’s Chapel, Windsor Castle.   </a:t>
            </a:r>
          </a:p>
          <a:p>
            <a:r>
              <a:rPr lang="en-GB" sz="1200" b="0" kern="1200" dirty="0">
                <a:solidFill>
                  <a:schemeClr val="tx1"/>
                </a:solidFill>
                <a:effectLst/>
                <a:latin typeface="+mn-lt"/>
                <a:ea typeface="+mn-ea"/>
                <a:cs typeface="+mn-cs"/>
              </a:rPr>
              <a:t>The funeral of the Sovereign is always a Christian funeral service because the Sovereign is the Supreme</a:t>
            </a:r>
            <a:r>
              <a:rPr lang="en-GB" sz="1200" b="0" kern="1200" baseline="0" dirty="0">
                <a:solidFill>
                  <a:schemeClr val="tx1"/>
                </a:solidFill>
                <a:effectLst/>
                <a:latin typeface="+mn-lt"/>
                <a:ea typeface="+mn-ea"/>
                <a:cs typeface="+mn-cs"/>
              </a:rPr>
              <a:t> Governor </a:t>
            </a:r>
            <a:r>
              <a:rPr lang="en-GB" sz="1200" b="0" kern="1200" dirty="0">
                <a:solidFill>
                  <a:schemeClr val="tx1"/>
                </a:solidFill>
                <a:effectLst/>
                <a:latin typeface="+mn-lt"/>
                <a:ea typeface="+mn-ea"/>
                <a:cs typeface="+mn-cs"/>
              </a:rPr>
              <a:t>of the Church of England. </a:t>
            </a:r>
          </a:p>
          <a:p>
            <a:r>
              <a:rPr lang="en-GB" sz="1200" kern="1200" dirty="0">
                <a:solidFill>
                  <a:schemeClr val="tx1"/>
                </a:solidFill>
                <a:effectLst/>
                <a:latin typeface="+mn-lt"/>
                <a:ea typeface="+mn-ea"/>
                <a:cs typeface="+mn-cs"/>
              </a:rPr>
              <a:t> </a:t>
            </a:r>
          </a:p>
          <a:p>
            <a:r>
              <a:rPr lang="en-US" dirty="0"/>
              <a:t>Images: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George</a:t>
            </a:r>
            <a:r>
              <a:rPr lang="en-US" sz="1200" kern="1200" baseline="0" dirty="0">
                <a:solidFill>
                  <a:schemeClr val="tx1"/>
                </a:solidFill>
                <a:effectLst/>
                <a:latin typeface="+mn-lt"/>
                <a:ea typeface="+mn-ea"/>
                <a:cs typeface="+mn-cs"/>
              </a:rPr>
              <a:t> VI lying in state - </a:t>
            </a:r>
            <a:r>
              <a:rPr lang="en-GB" sz="1200" b="0" kern="1200" dirty="0">
                <a:solidFill>
                  <a:schemeClr val="tx1"/>
                </a:solidFill>
                <a:effectLst/>
                <a:latin typeface="+mn-lt"/>
                <a:ea typeface="+mn-ea"/>
                <a:cs typeface="+mn-cs"/>
              </a:rPr>
              <a:t>Royal Collection Trust / © Her Majesty Queen Elizabeth II 2022</a:t>
            </a:r>
            <a:r>
              <a:rPr lang="en-GB" sz="1200" b="0" kern="1200" baseline="0" dirty="0">
                <a:solidFill>
                  <a:schemeClr val="tx1"/>
                </a:solidFill>
                <a:effectLst/>
                <a:latin typeface="+mn-lt"/>
                <a:ea typeface="+mn-ea"/>
                <a:cs typeface="+mn-cs"/>
              </a:rPr>
              <a:t> www.rct.uk/collection/2000811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George VI’s state funeral – ©</a:t>
            </a:r>
            <a:r>
              <a:rPr lang="en-GB" dirty="0" err="1"/>
              <a:t>Alamy</a:t>
            </a:r>
            <a:r>
              <a:rPr lang="en-GB" dirty="0"/>
              <a:t> Stock Photo</a:t>
            </a:r>
          </a:p>
          <a:p>
            <a:r>
              <a:rPr lang="en-US" sz="1200" b="0" kern="1200" baseline="0" dirty="0">
                <a:solidFill>
                  <a:schemeClr val="tx1"/>
                </a:solidFill>
                <a:effectLst/>
                <a:latin typeface="+mn-lt"/>
                <a:ea typeface="+mn-ea"/>
                <a:cs typeface="+mn-cs"/>
              </a:rPr>
              <a:t>St George’s Chapel, Windsor – Image by </a:t>
            </a:r>
            <a:r>
              <a:rPr lang="en-US" sz="1200" b="0" kern="1200" baseline="0" dirty="0" err="1">
                <a:solidFill>
                  <a:schemeClr val="tx1"/>
                </a:solidFill>
                <a:effectLst/>
                <a:latin typeface="+mn-lt"/>
                <a:ea typeface="+mn-ea"/>
                <a:cs typeface="+mn-cs"/>
              </a:rPr>
              <a:t>astize</a:t>
            </a:r>
            <a:r>
              <a:rPr lang="en-US" sz="1200" b="0" kern="1200" baseline="0" dirty="0">
                <a:solidFill>
                  <a:schemeClr val="tx1"/>
                </a:solidFill>
                <a:effectLst/>
                <a:latin typeface="+mn-lt"/>
                <a:ea typeface="+mn-ea"/>
                <a:cs typeface="+mn-cs"/>
              </a:rPr>
              <a:t> from </a:t>
            </a:r>
            <a:r>
              <a:rPr lang="en-US" sz="1200" b="0" kern="1200" baseline="0" dirty="0" err="1">
                <a:solidFill>
                  <a:schemeClr val="tx1"/>
                </a:solidFill>
                <a:effectLst/>
                <a:latin typeface="+mn-lt"/>
                <a:ea typeface="+mn-ea"/>
                <a:cs typeface="+mn-cs"/>
              </a:rPr>
              <a:t>Pixabay</a:t>
            </a:r>
            <a:r>
              <a:rPr lang="en-US" sz="1200" b="0" kern="1200" baseline="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3BDBB32-5A9B-4AED-9B1E-11AD64B461C2}" type="slidenum">
              <a:rPr lang="en-GB" smtClean="0"/>
              <a:t>9</a:t>
            </a:fld>
            <a:endParaRPr lang="en-GB"/>
          </a:p>
        </p:txBody>
      </p:sp>
    </p:spTree>
    <p:extLst>
      <p:ext uri="{BB962C8B-B14F-4D97-AF65-F5344CB8AC3E}">
        <p14:creationId xmlns:p14="http://schemas.microsoft.com/office/powerpoint/2010/main" val="1223513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BDBB32-5A9B-4AED-9B1E-11AD64B461C2}" type="slidenum">
              <a:rPr lang="en-GB" smtClean="0"/>
              <a:t>10</a:t>
            </a:fld>
            <a:endParaRPr lang="en-GB"/>
          </a:p>
        </p:txBody>
      </p:sp>
    </p:spTree>
    <p:extLst>
      <p:ext uri="{BB962C8B-B14F-4D97-AF65-F5344CB8AC3E}">
        <p14:creationId xmlns:p14="http://schemas.microsoft.com/office/powerpoint/2010/main" val="3931802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cov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5FFEEBB-A3E9-4F20-A8F3-3B8F525845C3}"/>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0A5FA415-B899-4E92-A0F3-839EBA3E4567}"/>
              </a:ext>
            </a:extLst>
          </p:cNvPr>
          <p:cNvSpPr>
            <a:spLocks noGrp="1"/>
          </p:cNvSpPr>
          <p:nvPr>
            <p:ph type="pic" sz="quarter" idx="12"/>
          </p:nvPr>
        </p:nvSpPr>
        <p:spPr>
          <a:xfrm>
            <a:off x="343994" y="2303463"/>
            <a:ext cx="8420489" cy="4035425"/>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ctrTitle"/>
          </p:nvPr>
        </p:nvSpPr>
        <p:spPr>
          <a:xfrm>
            <a:off x="363794" y="558799"/>
            <a:ext cx="7772400" cy="407688"/>
          </a:xfrm>
        </p:spPr>
        <p:txBody>
          <a:bodyPr anchor="t"/>
          <a:lstStyle>
            <a:lvl1pPr algn="l">
              <a:lnSpc>
                <a:spcPct val="100000"/>
              </a:lnSpc>
              <a:defRPr sz="2800"/>
            </a:lvl1pPr>
          </a:lstStyle>
          <a:p>
            <a:r>
              <a:rPr lang="en-US" dirty="0"/>
              <a:t>Click to edit Master title style</a:t>
            </a:r>
          </a:p>
        </p:txBody>
      </p:sp>
      <p:sp>
        <p:nvSpPr>
          <p:cNvPr id="3" name="Subtitle 2"/>
          <p:cNvSpPr>
            <a:spLocks noGrp="1"/>
          </p:cNvSpPr>
          <p:nvPr>
            <p:ph type="subTitle" idx="1" hasCustomPrompt="1"/>
          </p:nvPr>
        </p:nvSpPr>
        <p:spPr>
          <a:xfrm>
            <a:off x="343994" y="1751988"/>
            <a:ext cx="7812000" cy="450847"/>
          </a:xfrm>
        </p:spPr>
        <p:txBody>
          <a:bodyPr>
            <a:normAutofit/>
          </a:bodyPr>
          <a:lstStyle>
            <a:lvl1pPr marL="0" indent="0" algn="l">
              <a:lnSpc>
                <a:spcPct val="100000"/>
              </a:lnSpc>
              <a:spcBef>
                <a:spcPts val="0"/>
              </a:spcBef>
              <a:spcAft>
                <a:spcPts val="0"/>
              </a:spcAft>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 goes here</a:t>
            </a:r>
          </a:p>
          <a:p>
            <a:r>
              <a:rPr lang="en-US" dirty="0"/>
              <a:t>Date </a:t>
            </a:r>
          </a:p>
        </p:txBody>
      </p:sp>
      <p:sp>
        <p:nvSpPr>
          <p:cNvPr id="5" name="Footer Placeholder 4"/>
          <p:cNvSpPr>
            <a:spLocks noGrp="1"/>
          </p:cNvSpPr>
          <p:nvPr>
            <p:ph type="ftr" sz="quarter" idx="11"/>
          </p:nvPr>
        </p:nvSpPr>
        <p:spPr/>
        <p:txBody>
          <a:bodyPr/>
          <a:lstStyle/>
          <a:p>
            <a:r>
              <a:rPr lang="en-GB" dirty="0"/>
              <a:t>©2019 Dean and Chapter of Westminster</a:t>
            </a:r>
          </a:p>
        </p:txBody>
      </p:sp>
      <p:sp>
        <p:nvSpPr>
          <p:cNvPr id="22" name="TextBox 21">
            <a:extLst>
              <a:ext uri="{FF2B5EF4-FFF2-40B4-BE49-F238E27FC236}">
                <a16:creationId xmlns:a16="http://schemas.microsoft.com/office/drawing/2014/main" id="{089F3F2F-7DFD-4326-BA2B-74CBC054479B}"/>
              </a:ext>
            </a:extLst>
          </p:cNvPr>
          <p:cNvSpPr txBox="1"/>
          <p:nvPr userDrawn="1"/>
        </p:nvSpPr>
        <p:spPr>
          <a:xfrm>
            <a:off x="7787861" y="6407535"/>
            <a:ext cx="1093569" cy="200055"/>
          </a:xfrm>
          <a:prstGeom prst="rect">
            <a:avLst/>
          </a:prstGeom>
          <a:noFill/>
        </p:spPr>
        <p:txBody>
          <a:bodyPr wrap="none" rtlCol="0">
            <a:spAutoFit/>
          </a:bodyPr>
          <a:lstStyle/>
          <a:p>
            <a:r>
              <a:rPr lang="en-GB" sz="700" dirty="0"/>
              <a:t>westminster-abbey.org</a:t>
            </a:r>
          </a:p>
        </p:txBody>
      </p:sp>
      <p:pic>
        <p:nvPicPr>
          <p:cNvPr id="24" name="Picture 23" descr="A picture containing object&#10;&#10;Description automatically generated">
            <a:extLst>
              <a:ext uri="{FF2B5EF4-FFF2-40B4-BE49-F238E27FC236}">
                <a16:creationId xmlns:a16="http://schemas.microsoft.com/office/drawing/2014/main" id="{D13AA051-B7D8-4141-9564-A1906A2C9F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611" y="495270"/>
            <a:ext cx="258872" cy="340911"/>
          </a:xfrm>
          <a:prstGeom prst="rect">
            <a:avLst/>
          </a:prstGeom>
        </p:spPr>
      </p:pic>
      <p:cxnSp>
        <p:nvCxnSpPr>
          <p:cNvPr id="25" name="Straight Connector 24">
            <a:extLst>
              <a:ext uri="{FF2B5EF4-FFF2-40B4-BE49-F238E27FC236}">
                <a16:creationId xmlns:a16="http://schemas.microsoft.com/office/drawing/2014/main" id="{95954CA3-E9A8-45D3-B60E-297497EAC6BB}"/>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62E202A-5D29-714D-A7C8-A140BB2F367B}"/>
              </a:ext>
            </a:extLst>
          </p:cNvPr>
          <p:cNvSpPr>
            <a:spLocks noGrp="1"/>
          </p:cNvSpPr>
          <p:nvPr>
            <p:ph type="body" sz="quarter" idx="13" hasCustomPrompt="1"/>
          </p:nvPr>
        </p:nvSpPr>
        <p:spPr>
          <a:xfrm>
            <a:off x="363794" y="966487"/>
            <a:ext cx="7772400" cy="530367"/>
          </a:xfrm>
        </p:spPr>
        <p:txBody>
          <a:bodyPr>
            <a:normAutofit/>
          </a:bodyPr>
          <a:lstStyle>
            <a:lvl1pPr>
              <a:defRPr sz="2600"/>
            </a:lvl1pPr>
          </a:lstStyle>
          <a:p>
            <a:pPr lvl="0"/>
            <a:r>
              <a:rPr lang="en-US" dirty="0"/>
              <a:t>Click to add subheading</a:t>
            </a:r>
            <a:endParaRPr lang="en-GB" dirty="0"/>
          </a:p>
        </p:txBody>
      </p:sp>
    </p:spTree>
    <p:extLst>
      <p:ext uri="{BB962C8B-B14F-4D97-AF65-F5344CB8AC3E}">
        <p14:creationId xmlns:p14="http://schemas.microsoft.com/office/powerpoint/2010/main" val="214203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bleed-image-WHITE">
    <p:bg>
      <p:bgPr>
        <a:solidFill>
          <a:srgbClr val="00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DE86334-23EC-43C1-B38B-9861E98188F3}" type="slidenum">
              <a:rPr lang="en-GB" smtClean="0"/>
              <a:pPr/>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solidFill>
                  <a:schemeClr val="bg1"/>
                </a:solidFill>
              </a:defRPr>
            </a:lvl1pPr>
          </a:lstStyle>
          <a:p>
            <a:pPr lvl="0"/>
            <a:r>
              <a:rPr lang="en-US" dirty="0"/>
              <a:t>Document running header</a:t>
            </a:r>
          </a:p>
        </p:txBody>
      </p:sp>
      <p:cxnSp>
        <p:nvCxnSpPr>
          <p:cNvPr id="8" name="Straight Connector 7">
            <a:extLst>
              <a:ext uri="{FF2B5EF4-FFF2-40B4-BE49-F238E27FC236}">
                <a16:creationId xmlns:a16="http://schemas.microsoft.com/office/drawing/2014/main" id="{9B423F53-F859-8148-97A5-CE00D54416F2}"/>
              </a:ext>
            </a:extLst>
          </p:cNvPr>
          <p:cNvCxnSpPr/>
          <p:nvPr userDrawn="1"/>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0A8BEB-DBFB-3C42-A8BC-B5FF36CD393F}"/>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11" name="Picture 10">
            <a:extLst>
              <a:ext uri="{FF2B5EF4-FFF2-40B4-BE49-F238E27FC236}">
                <a16:creationId xmlns:a16="http://schemas.microsoft.com/office/drawing/2014/main" id="{F9C8AF60-888C-E44C-872A-4552EDEC6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8505493" y="495270"/>
            <a:ext cx="258990" cy="340899"/>
          </a:xfrm>
          <a:prstGeom prst="rect">
            <a:avLst/>
          </a:prstGeom>
        </p:spPr>
      </p:pic>
    </p:spTree>
    <p:extLst>
      <p:ext uri="{BB962C8B-B14F-4D97-AF65-F5344CB8AC3E}">
        <p14:creationId xmlns:p14="http://schemas.microsoft.com/office/powerpoint/2010/main" val="40255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B9420A07-0187-46B8-9A5E-7668A200A597}"/>
              </a:ext>
            </a:extLst>
          </p:cNvPr>
          <p:cNvSpPr>
            <a:spLocks noGrp="1"/>
          </p:cNvSpPr>
          <p:nvPr>
            <p:ph type="pic" sz="quarter" idx="14"/>
          </p:nvPr>
        </p:nvSpPr>
        <p:spPr>
          <a:xfrm>
            <a:off x="352425" y="2312148"/>
            <a:ext cx="798513" cy="790575"/>
          </a:xfrm>
          <a:solidFill>
            <a:schemeClr val="bg1">
              <a:lumMod val="95000"/>
            </a:schemeClr>
          </a:solidFill>
        </p:spPr>
        <p:txBody>
          <a:bodyPr anchor="ctr"/>
          <a:lstStyle>
            <a:lvl1pPr algn="ctr">
              <a:defRPr/>
            </a:lvl1pPr>
          </a:lstStyle>
          <a:p>
            <a:endParaRPr lang="en-GB"/>
          </a:p>
        </p:txBody>
      </p:sp>
      <p:sp>
        <p:nvSpPr>
          <p:cNvPr id="11" name="Picture Placeholder 9">
            <a:extLst>
              <a:ext uri="{FF2B5EF4-FFF2-40B4-BE49-F238E27FC236}">
                <a16:creationId xmlns:a16="http://schemas.microsoft.com/office/drawing/2014/main" id="{CD9DE60E-A78E-4F47-937F-D5FD1A1F556D}"/>
              </a:ext>
            </a:extLst>
          </p:cNvPr>
          <p:cNvSpPr>
            <a:spLocks noGrp="1"/>
          </p:cNvSpPr>
          <p:nvPr>
            <p:ph type="pic" sz="quarter" idx="15"/>
          </p:nvPr>
        </p:nvSpPr>
        <p:spPr>
          <a:xfrm>
            <a:off x="2476722" y="2312148"/>
            <a:ext cx="798513" cy="790575"/>
          </a:xfrm>
          <a:solidFill>
            <a:schemeClr val="bg1">
              <a:lumMod val="95000"/>
            </a:schemeClr>
          </a:solidFill>
        </p:spPr>
        <p:txBody>
          <a:bodyPr anchor="ctr"/>
          <a:lstStyle>
            <a:lvl1pPr algn="ctr">
              <a:defRPr/>
            </a:lvl1pPr>
          </a:lstStyle>
          <a:p>
            <a:endParaRPr lang="en-GB"/>
          </a:p>
        </p:txBody>
      </p:sp>
      <p:sp>
        <p:nvSpPr>
          <p:cNvPr id="12" name="Picture Placeholder 9">
            <a:extLst>
              <a:ext uri="{FF2B5EF4-FFF2-40B4-BE49-F238E27FC236}">
                <a16:creationId xmlns:a16="http://schemas.microsoft.com/office/drawing/2014/main" id="{9CFA19E0-3C59-4D52-9989-7BFAE15CAF34}"/>
              </a:ext>
            </a:extLst>
          </p:cNvPr>
          <p:cNvSpPr>
            <a:spLocks noGrp="1"/>
          </p:cNvSpPr>
          <p:nvPr>
            <p:ph type="pic" sz="quarter" idx="16"/>
          </p:nvPr>
        </p:nvSpPr>
        <p:spPr>
          <a:xfrm>
            <a:off x="4590859" y="2312148"/>
            <a:ext cx="798513" cy="790575"/>
          </a:xfrm>
          <a:solidFill>
            <a:schemeClr val="bg1">
              <a:lumMod val="95000"/>
            </a:schemeClr>
          </a:solidFill>
        </p:spPr>
        <p:txBody>
          <a:bodyPr anchor="ctr"/>
          <a:lstStyle>
            <a:lvl1pPr algn="ctr">
              <a:defRPr/>
            </a:lvl1pPr>
          </a:lstStyle>
          <a:p>
            <a:endParaRPr lang="en-GB"/>
          </a:p>
        </p:txBody>
      </p:sp>
      <p:sp>
        <p:nvSpPr>
          <p:cNvPr id="13" name="Picture Placeholder 9">
            <a:extLst>
              <a:ext uri="{FF2B5EF4-FFF2-40B4-BE49-F238E27FC236}">
                <a16:creationId xmlns:a16="http://schemas.microsoft.com/office/drawing/2014/main" id="{FD6537C6-4BF9-4707-B2A8-02F30C28381B}"/>
              </a:ext>
            </a:extLst>
          </p:cNvPr>
          <p:cNvSpPr>
            <a:spLocks noGrp="1"/>
          </p:cNvSpPr>
          <p:nvPr>
            <p:ph type="pic" sz="quarter" idx="17"/>
          </p:nvPr>
        </p:nvSpPr>
        <p:spPr>
          <a:xfrm>
            <a:off x="6735477" y="2312148"/>
            <a:ext cx="798513" cy="790575"/>
          </a:xfrm>
          <a:solidFill>
            <a:schemeClr val="bg1">
              <a:lumMod val="95000"/>
            </a:schemeClr>
          </a:solidFill>
        </p:spPr>
        <p:txBody>
          <a:bodyPr anchor="ctr"/>
          <a:lstStyle>
            <a:lvl1pPr algn="ctr">
              <a:defRPr/>
            </a:lvl1pPr>
          </a:lstStyle>
          <a:p>
            <a:endParaRPr lang="en-GB"/>
          </a:p>
        </p:txBody>
      </p:sp>
      <p:sp>
        <p:nvSpPr>
          <p:cNvPr id="14" name="Picture Placeholder 9">
            <a:extLst>
              <a:ext uri="{FF2B5EF4-FFF2-40B4-BE49-F238E27FC236}">
                <a16:creationId xmlns:a16="http://schemas.microsoft.com/office/drawing/2014/main" id="{8B55AC80-7F93-483A-8E78-ABD3670BDD2B}"/>
              </a:ext>
            </a:extLst>
          </p:cNvPr>
          <p:cNvSpPr>
            <a:spLocks noGrp="1"/>
          </p:cNvSpPr>
          <p:nvPr>
            <p:ph type="pic" sz="quarter" idx="18"/>
          </p:nvPr>
        </p:nvSpPr>
        <p:spPr>
          <a:xfrm>
            <a:off x="363794" y="4398463"/>
            <a:ext cx="798513" cy="790575"/>
          </a:xfrm>
          <a:solidFill>
            <a:schemeClr val="bg1">
              <a:lumMod val="95000"/>
            </a:schemeClr>
          </a:solidFill>
        </p:spPr>
        <p:txBody>
          <a:bodyPr anchor="ctr"/>
          <a:lstStyle>
            <a:lvl1pPr algn="ctr">
              <a:defRPr/>
            </a:lvl1pPr>
          </a:lstStyle>
          <a:p>
            <a:endParaRPr lang="en-GB"/>
          </a:p>
        </p:txBody>
      </p:sp>
      <p:sp>
        <p:nvSpPr>
          <p:cNvPr id="15" name="Picture Placeholder 9">
            <a:extLst>
              <a:ext uri="{FF2B5EF4-FFF2-40B4-BE49-F238E27FC236}">
                <a16:creationId xmlns:a16="http://schemas.microsoft.com/office/drawing/2014/main" id="{58A588AC-1148-44F6-8E07-0F21DDFF07CC}"/>
              </a:ext>
            </a:extLst>
          </p:cNvPr>
          <p:cNvSpPr>
            <a:spLocks noGrp="1"/>
          </p:cNvSpPr>
          <p:nvPr>
            <p:ph type="pic" sz="quarter" idx="19"/>
          </p:nvPr>
        </p:nvSpPr>
        <p:spPr>
          <a:xfrm>
            <a:off x="2488091" y="4398463"/>
            <a:ext cx="798513" cy="790575"/>
          </a:xfrm>
          <a:solidFill>
            <a:schemeClr val="bg1">
              <a:lumMod val="95000"/>
            </a:schemeClr>
          </a:solidFill>
        </p:spPr>
        <p:txBody>
          <a:bodyPr anchor="ctr"/>
          <a:lstStyle>
            <a:lvl1pPr algn="ctr">
              <a:defRPr/>
            </a:lvl1pPr>
          </a:lstStyle>
          <a:p>
            <a:endParaRPr lang="en-GB"/>
          </a:p>
        </p:txBody>
      </p:sp>
      <p:sp>
        <p:nvSpPr>
          <p:cNvPr id="16" name="Picture Placeholder 9">
            <a:extLst>
              <a:ext uri="{FF2B5EF4-FFF2-40B4-BE49-F238E27FC236}">
                <a16:creationId xmlns:a16="http://schemas.microsoft.com/office/drawing/2014/main" id="{C18802BA-1955-4EDF-864C-4F824B3D96F7}"/>
              </a:ext>
            </a:extLst>
          </p:cNvPr>
          <p:cNvSpPr>
            <a:spLocks noGrp="1"/>
          </p:cNvSpPr>
          <p:nvPr>
            <p:ph type="pic" sz="quarter" idx="20"/>
          </p:nvPr>
        </p:nvSpPr>
        <p:spPr>
          <a:xfrm>
            <a:off x="4592068" y="4398463"/>
            <a:ext cx="798513" cy="790575"/>
          </a:xfrm>
          <a:solidFill>
            <a:schemeClr val="bg1">
              <a:lumMod val="95000"/>
            </a:schemeClr>
          </a:solidFill>
        </p:spPr>
        <p:txBody>
          <a:bodyPr anchor="ctr"/>
          <a:lstStyle>
            <a:lvl1pPr algn="ctr">
              <a:defRPr/>
            </a:lvl1pPr>
          </a:lstStyle>
          <a:p>
            <a:endParaRPr lang="en-GB"/>
          </a:p>
        </p:txBody>
      </p:sp>
      <p:sp>
        <p:nvSpPr>
          <p:cNvPr id="17" name="Picture Placeholder 9">
            <a:extLst>
              <a:ext uri="{FF2B5EF4-FFF2-40B4-BE49-F238E27FC236}">
                <a16:creationId xmlns:a16="http://schemas.microsoft.com/office/drawing/2014/main" id="{933056E3-1307-4609-BAE1-C4CA58904B27}"/>
              </a:ext>
            </a:extLst>
          </p:cNvPr>
          <p:cNvSpPr>
            <a:spLocks noGrp="1"/>
          </p:cNvSpPr>
          <p:nvPr>
            <p:ph type="pic" sz="quarter" idx="21"/>
          </p:nvPr>
        </p:nvSpPr>
        <p:spPr>
          <a:xfrm>
            <a:off x="6736686" y="4398463"/>
            <a:ext cx="798513" cy="790575"/>
          </a:xfrm>
          <a:solidFill>
            <a:schemeClr val="bg1">
              <a:lumMod val="95000"/>
            </a:schemeClr>
          </a:solidFill>
        </p:spPr>
        <p:txBody>
          <a:bodyPr anchor="ctr"/>
          <a:lstStyle>
            <a:lvl1pPr algn="ctr">
              <a:defRPr/>
            </a:lvl1pPr>
          </a:lstStyle>
          <a:p>
            <a:endParaRPr lang="en-GB"/>
          </a:p>
        </p:txBody>
      </p:sp>
      <p:sp>
        <p:nvSpPr>
          <p:cNvPr id="19" name="Text Placeholder 18">
            <a:extLst>
              <a:ext uri="{FF2B5EF4-FFF2-40B4-BE49-F238E27FC236}">
                <a16:creationId xmlns:a16="http://schemas.microsoft.com/office/drawing/2014/main" id="{5331577E-E241-4267-BD57-270FE4BBDDA8}"/>
              </a:ext>
            </a:extLst>
          </p:cNvPr>
          <p:cNvSpPr>
            <a:spLocks noGrp="1"/>
          </p:cNvSpPr>
          <p:nvPr>
            <p:ph type="body" sz="quarter" idx="22" hasCustomPrompt="1"/>
          </p:nvPr>
        </p:nvSpPr>
        <p:spPr>
          <a:xfrm>
            <a:off x="352425"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0" name="Text Placeholder 18">
            <a:extLst>
              <a:ext uri="{FF2B5EF4-FFF2-40B4-BE49-F238E27FC236}">
                <a16:creationId xmlns:a16="http://schemas.microsoft.com/office/drawing/2014/main" id="{8861D768-0E5D-43E6-83FB-C3588A4718F3}"/>
              </a:ext>
            </a:extLst>
          </p:cNvPr>
          <p:cNvSpPr>
            <a:spLocks noGrp="1"/>
          </p:cNvSpPr>
          <p:nvPr>
            <p:ph type="body" sz="quarter" idx="23" hasCustomPrompt="1"/>
          </p:nvPr>
        </p:nvSpPr>
        <p:spPr>
          <a:xfrm>
            <a:off x="2476722"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1" name="Text Placeholder 18">
            <a:extLst>
              <a:ext uri="{FF2B5EF4-FFF2-40B4-BE49-F238E27FC236}">
                <a16:creationId xmlns:a16="http://schemas.microsoft.com/office/drawing/2014/main" id="{D086F851-1126-4C7D-A171-A407F2D3EB48}"/>
              </a:ext>
            </a:extLst>
          </p:cNvPr>
          <p:cNvSpPr>
            <a:spLocks noGrp="1"/>
          </p:cNvSpPr>
          <p:nvPr>
            <p:ph type="body" sz="quarter" idx="24" hasCustomPrompt="1"/>
          </p:nvPr>
        </p:nvSpPr>
        <p:spPr>
          <a:xfrm>
            <a:off x="4572000"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2" name="Text Placeholder 18">
            <a:extLst>
              <a:ext uri="{FF2B5EF4-FFF2-40B4-BE49-F238E27FC236}">
                <a16:creationId xmlns:a16="http://schemas.microsoft.com/office/drawing/2014/main" id="{62C6655A-61E8-46D7-A2D2-3AE812FDAA58}"/>
              </a:ext>
            </a:extLst>
          </p:cNvPr>
          <p:cNvSpPr>
            <a:spLocks noGrp="1"/>
          </p:cNvSpPr>
          <p:nvPr>
            <p:ph type="body" sz="quarter" idx="25" hasCustomPrompt="1"/>
          </p:nvPr>
        </p:nvSpPr>
        <p:spPr>
          <a:xfrm>
            <a:off x="6736686"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3" name="Text Placeholder 18">
            <a:extLst>
              <a:ext uri="{FF2B5EF4-FFF2-40B4-BE49-F238E27FC236}">
                <a16:creationId xmlns:a16="http://schemas.microsoft.com/office/drawing/2014/main" id="{AA695C67-6A22-4997-9750-1ADD48461F43}"/>
              </a:ext>
            </a:extLst>
          </p:cNvPr>
          <p:cNvSpPr>
            <a:spLocks noGrp="1"/>
          </p:cNvSpPr>
          <p:nvPr>
            <p:ph type="body" sz="quarter" idx="26" hasCustomPrompt="1"/>
          </p:nvPr>
        </p:nvSpPr>
        <p:spPr>
          <a:xfrm>
            <a:off x="352425"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4" name="Text Placeholder 18">
            <a:extLst>
              <a:ext uri="{FF2B5EF4-FFF2-40B4-BE49-F238E27FC236}">
                <a16:creationId xmlns:a16="http://schemas.microsoft.com/office/drawing/2014/main" id="{784A6E6F-D943-4C9F-812E-7144E546AFAF}"/>
              </a:ext>
            </a:extLst>
          </p:cNvPr>
          <p:cNvSpPr>
            <a:spLocks noGrp="1"/>
          </p:cNvSpPr>
          <p:nvPr>
            <p:ph type="body" sz="quarter" idx="27" hasCustomPrompt="1"/>
          </p:nvPr>
        </p:nvSpPr>
        <p:spPr>
          <a:xfrm>
            <a:off x="2476722"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5" name="Text Placeholder 18">
            <a:extLst>
              <a:ext uri="{FF2B5EF4-FFF2-40B4-BE49-F238E27FC236}">
                <a16:creationId xmlns:a16="http://schemas.microsoft.com/office/drawing/2014/main" id="{475A0531-1F14-43E0-846E-B650D1FA220F}"/>
              </a:ext>
            </a:extLst>
          </p:cNvPr>
          <p:cNvSpPr>
            <a:spLocks noGrp="1"/>
          </p:cNvSpPr>
          <p:nvPr>
            <p:ph type="body" sz="quarter" idx="28" hasCustomPrompt="1"/>
          </p:nvPr>
        </p:nvSpPr>
        <p:spPr>
          <a:xfrm>
            <a:off x="4572000"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6" name="Text Placeholder 18">
            <a:extLst>
              <a:ext uri="{FF2B5EF4-FFF2-40B4-BE49-F238E27FC236}">
                <a16:creationId xmlns:a16="http://schemas.microsoft.com/office/drawing/2014/main" id="{2A7A7BF5-04FD-4F89-B28A-2F864AB0A6C1}"/>
              </a:ext>
            </a:extLst>
          </p:cNvPr>
          <p:cNvSpPr>
            <a:spLocks noGrp="1"/>
          </p:cNvSpPr>
          <p:nvPr>
            <p:ph type="body" sz="quarter" idx="29" hasCustomPrompt="1"/>
          </p:nvPr>
        </p:nvSpPr>
        <p:spPr>
          <a:xfrm>
            <a:off x="6736686"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7" name="Text Placeholder 18">
            <a:extLst>
              <a:ext uri="{FF2B5EF4-FFF2-40B4-BE49-F238E27FC236}">
                <a16:creationId xmlns:a16="http://schemas.microsoft.com/office/drawing/2014/main" id="{90358B03-16A9-4AB3-8646-74FAF10DF37E}"/>
              </a:ext>
            </a:extLst>
          </p:cNvPr>
          <p:cNvSpPr>
            <a:spLocks noGrp="1"/>
          </p:cNvSpPr>
          <p:nvPr>
            <p:ph type="body" sz="quarter" idx="30" hasCustomPrompt="1"/>
          </p:nvPr>
        </p:nvSpPr>
        <p:spPr>
          <a:xfrm>
            <a:off x="363794" y="3426313"/>
            <a:ext cx="1872000" cy="267288"/>
          </a:xfrm>
        </p:spPr>
        <p:txBody>
          <a:bodyPr wrap="none" anchor="ctr">
            <a:normAutofit/>
          </a:bodyPr>
          <a:lstStyle>
            <a:lvl1pPr>
              <a:defRPr sz="1000" b="0"/>
            </a:lvl1pPr>
          </a:lstStyle>
          <a:p>
            <a:pPr lvl="0"/>
            <a:r>
              <a:rPr lang="en-US" dirty="0"/>
              <a:t>Job title</a:t>
            </a:r>
          </a:p>
        </p:txBody>
      </p:sp>
      <p:sp>
        <p:nvSpPr>
          <p:cNvPr id="28" name="Text Placeholder 18">
            <a:extLst>
              <a:ext uri="{FF2B5EF4-FFF2-40B4-BE49-F238E27FC236}">
                <a16:creationId xmlns:a16="http://schemas.microsoft.com/office/drawing/2014/main" id="{85E0DBFB-25B1-450D-8B7B-AFBE702123D8}"/>
              </a:ext>
            </a:extLst>
          </p:cNvPr>
          <p:cNvSpPr>
            <a:spLocks noGrp="1"/>
          </p:cNvSpPr>
          <p:nvPr>
            <p:ph type="body" sz="quarter" idx="31" hasCustomPrompt="1"/>
          </p:nvPr>
        </p:nvSpPr>
        <p:spPr>
          <a:xfrm>
            <a:off x="2476722" y="3426313"/>
            <a:ext cx="1872000" cy="267288"/>
          </a:xfrm>
        </p:spPr>
        <p:txBody>
          <a:bodyPr wrap="none" anchor="ctr">
            <a:normAutofit/>
          </a:bodyPr>
          <a:lstStyle>
            <a:lvl1pPr>
              <a:defRPr sz="1000" b="0"/>
            </a:lvl1pPr>
          </a:lstStyle>
          <a:p>
            <a:pPr lvl="0"/>
            <a:r>
              <a:rPr lang="en-US" dirty="0"/>
              <a:t>Job title</a:t>
            </a:r>
          </a:p>
        </p:txBody>
      </p:sp>
      <p:sp>
        <p:nvSpPr>
          <p:cNvPr id="29" name="Text Placeholder 18">
            <a:extLst>
              <a:ext uri="{FF2B5EF4-FFF2-40B4-BE49-F238E27FC236}">
                <a16:creationId xmlns:a16="http://schemas.microsoft.com/office/drawing/2014/main" id="{A0F2A3FB-0776-4F72-B4F8-0B01CDC481D9}"/>
              </a:ext>
            </a:extLst>
          </p:cNvPr>
          <p:cNvSpPr>
            <a:spLocks noGrp="1"/>
          </p:cNvSpPr>
          <p:nvPr>
            <p:ph type="body" sz="quarter" idx="32" hasCustomPrompt="1"/>
          </p:nvPr>
        </p:nvSpPr>
        <p:spPr>
          <a:xfrm>
            <a:off x="4572000" y="3426313"/>
            <a:ext cx="1872000" cy="267288"/>
          </a:xfrm>
        </p:spPr>
        <p:txBody>
          <a:bodyPr wrap="none" anchor="ctr">
            <a:normAutofit/>
          </a:bodyPr>
          <a:lstStyle>
            <a:lvl1pPr>
              <a:defRPr sz="1000" b="0"/>
            </a:lvl1pPr>
          </a:lstStyle>
          <a:p>
            <a:pPr lvl="0"/>
            <a:r>
              <a:rPr lang="en-US" dirty="0"/>
              <a:t>Job title</a:t>
            </a:r>
          </a:p>
        </p:txBody>
      </p:sp>
      <p:sp>
        <p:nvSpPr>
          <p:cNvPr id="30" name="Text Placeholder 18">
            <a:extLst>
              <a:ext uri="{FF2B5EF4-FFF2-40B4-BE49-F238E27FC236}">
                <a16:creationId xmlns:a16="http://schemas.microsoft.com/office/drawing/2014/main" id="{F8A71FA7-099E-41A8-8552-4E10DB0B5439}"/>
              </a:ext>
            </a:extLst>
          </p:cNvPr>
          <p:cNvSpPr>
            <a:spLocks noGrp="1"/>
          </p:cNvSpPr>
          <p:nvPr>
            <p:ph type="body" sz="quarter" idx="33" hasCustomPrompt="1"/>
          </p:nvPr>
        </p:nvSpPr>
        <p:spPr>
          <a:xfrm>
            <a:off x="6736686" y="3426313"/>
            <a:ext cx="1872000" cy="267288"/>
          </a:xfrm>
        </p:spPr>
        <p:txBody>
          <a:bodyPr wrap="none" anchor="ctr">
            <a:normAutofit/>
          </a:bodyPr>
          <a:lstStyle>
            <a:lvl1pPr>
              <a:defRPr sz="1000" b="0"/>
            </a:lvl1pPr>
          </a:lstStyle>
          <a:p>
            <a:pPr lvl="0"/>
            <a:r>
              <a:rPr lang="en-US" dirty="0"/>
              <a:t>Job title</a:t>
            </a:r>
          </a:p>
        </p:txBody>
      </p:sp>
      <p:sp>
        <p:nvSpPr>
          <p:cNvPr id="31" name="Text Placeholder 18">
            <a:extLst>
              <a:ext uri="{FF2B5EF4-FFF2-40B4-BE49-F238E27FC236}">
                <a16:creationId xmlns:a16="http://schemas.microsoft.com/office/drawing/2014/main" id="{2FD52A82-BE12-4BEF-B39D-B47F89B44381}"/>
              </a:ext>
            </a:extLst>
          </p:cNvPr>
          <p:cNvSpPr>
            <a:spLocks noGrp="1"/>
          </p:cNvSpPr>
          <p:nvPr>
            <p:ph type="body" sz="quarter" idx="34" hasCustomPrompt="1"/>
          </p:nvPr>
        </p:nvSpPr>
        <p:spPr>
          <a:xfrm>
            <a:off x="352425" y="5519936"/>
            <a:ext cx="1872000" cy="267288"/>
          </a:xfrm>
        </p:spPr>
        <p:txBody>
          <a:bodyPr wrap="none" anchor="ctr">
            <a:normAutofit/>
          </a:bodyPr>
          <a:lstStyle>
            <a:lvl1pPr>
              <a:defRPr sz="1000" b="0"/>
            </a:lvl1pPr>
          </a:lstStyle>
          <a:p>
            <a:pPr lvl="0"/>
            <a:r>
              <a:rPr lang="en-US" dirty="0"/>
              <a:t>Job title</a:t>
            </a:r>
          </a:p>
        </p:txBody>
      </p:sp>
      <p:sp>
        <p:nvSpPr>
          <p:cNvPr id="32" name="Text Placeholder 18">
            <a:extLst>
              <a:ext uri="{FF2B5EF4-FFF2-40B4-BE49-F238E27FC236}">
                <a16:creationId xmlns:a16="http://schemas.microsoft.com/office/drawing/2014/main" id="{3DFEAE6F-2F70-4897-BB06-483F836B5A1B}"/>
              </a:ext>
            </a:extLst>
          </p:cNvPr>
          <p:cNvSpPr>
            <a:spLocks noGrp="1"/>
          </p:cNvSpPr>
          <p:nvPr>
            <p:ph type="body" sz="quarter" idx="35" hasCustomPrompt="1"/>
          </p:nvPr>
        </p:nvSpPr>
        <p:spPr>
          <a:xfrm>
            <a:off x="2476722" y="5519936"/>
            <a:ext cx="1872000" cy="267288"/>
          </a:xfrm>
        </p:spPr>
        <p:txBody>
          <a:bodyPr wrap="none" anchor="ctr">
            <a:normAutofit/>
          </a:bodyPr>
          <a:lstStyle>
            <a:lvl1pPr>
              <a:defRPr sz="1000" b="0"/>
            </a:lvl1pPr>
          </a:lstStyle>
          <a:p>
            <a:pPr lvl="0"/>
            <a:r>
              <a:rPr lang="en-US" dirty="0"/>
              <a:t>Job title</a:t>
            </a:r>
          </a:p>
        </p:txBody>
      </p:sp>
      <p:sp>
        <p:nvSpPr>
          <p:cNvPr id="33" name="Text Placeholder 18">
            <a:extLst>
              <a:ext uri="{FF2B5EF4-FFF2-40B4-BE49-F238E27FC236}">
                <a16:creationId xmlns:a16="http://schemas.microsoft.com/office/drawing/2014/main" id="{1A6778DC-A5F4-47F6-A3D0-69D82C3F3B6D}"/>
              </a:ext>
            </a:extLst>
          </p:cNvPr>
          <p:cNvSpPr>
            <a:spLocks noGrp="1"/>
          </p:cNvSpPr>
          <p:nvPr>
            <p:ph type="body" sz="quarter" idx="36" hasCustomPrompt="1"/>
          </p:nvPr>
        </p:nvSpPr>
        <p:spPr>
          <a:xfrm>
            <a:off x="4572000" y="5519936"/>
            <a:ext cx="1872000" cy="267288"/>
          </a:xfrm>
        </p:spPr>
        <p:txBody>
          <a:bodyPr wrap="none" anchor="ctr">
            <a:normAutofit/>
          </a:bodyPr>
          <a:lstStyle>
            <a:lvl1pPr>
              <a:defRPr sz="1000" b="0"/>
            </a:lvl1pPr>
          </a:lstStyle>
          <a:p>
            <a:pPr lvl="0"/>
            <a:r>
              <a:rPr lang="en-US" dirty="0"/>
              <a:t>Job title</a:t>
            </a:r>
          </a:p>
        </p:txBody>
      </p:sp>
      <p:sp>
        <p:nvSpPr>
          <p:cNvPr id="34" name="Text Placeholder 18">
            <a:extLst>
              <a:ext uri="{FF2B5EF4-FFF2-40B4-BE49-F238E27FC236}">
                <a16:creationId xmlns:a16="http://schemas.microsoft.com/office/drawing/2014/main" id="{CB9ACC99-832B-4C38-BCA8-0D114C6EC6F6}"/>
              </a:ext>
            </a:extLst>
          </p:cNvPr>
          <p:cNvSpPr>
            <a:spLocks noGrp="1"/>
          </p:cNvSpPr>
          <p:nvPr>
            <p:ph type="body" sz="quarter" idx="37" hasCustomPrompt="1"/>
          </p:nvPr>
        </p:nvSpPr>
        <p:spPr>
          <a:xfrm>
            <a:off x="6736686" y="5519936"/>
            <a:ext cx="1872000" cy="267288"/>
          </a:xfrm>
        </p:spPr>
        <p:txBody>
          <a:bodyPr wrap="none" anchor="ctr">
            <a:normAutofit/>
          </a:bodyPr>
          <a:lstStyle>
            <a:lvl1pPr>
              <a:defRPr sz="1000" b="0"/>
            </a:lvl1pPr>
          </a:lstStyle>
          <a:p>
            <a:pPr lvl="0"/>
            <a:r>
              <a:rPr lang="en-US" dirty="0"/>
              <a:t>Job title</a:t>
            </a:r>
          </a:p>
        </p:txBody>
      </p:sp>
      <p:sp>
        <p:nvSpPr>
          <p:cNvPr id="35" name="Text Placeholder 18">
            <a:extLst>
              <a:ext uri="{FF2B5EF4-FFF2-40B4-BE49-F238E27FC236}">
                <a16:creationId xmlns:a16="http://schemas.microsoft.com/office/drawing/2014/main" id="{50C19947-A35F-4406-95DA-1350513EE96F}"/>
              </a:ext>
            </a:extLst>
          </p:cNvPr>
          <p:cNvSpPr>
            <a:spLocks noGrp="1"/>
          </p:cNvSpPr>
          <p:nvPr>
            <p:ph type="body" sz="quarter" idx="38" hasCustomPrompt="1"/>
          </p:nvPr>
        </p:nvSpPr>
        <p:spPr>
          <a:xfrm>
            <a:off x="363794" y="3764034"/>
            <a:ext cx="1872000" cy="176664"/>
          </a:xfrm>
        </p:spPr>
        <p:txBody>
          <a:bodyPr wrap="none" anchor="ctr">
            <a:normAutofit/>
          </a:bodyPr>
          <a:lstStyle>
            <a:lvl1pPr>
              <a:defRPr sz="1000" b="0"/>
            </a:lvl1pPr>
          </a:lstStyle>
          <a:p>
            <a:pPr lvl="0"/>
            <a:r>
              <a:rPr lang="en-US" dirty="0"/>
              <a:t>T. +44(0) 00 000 000</a:t>
            </a:r>
          </a:p>
        </p:txBody>
      </p:sp>
      <p:sp>
        <p:nvSpPr>
          <p:cNvPr id="43" name="Text Placeholder 18">
            <a:extLst>
              <a:ext uri="{FF2B5EF4-FFF2-40B4-BE49-F238E27FC236}">
                <a16:creationId xmlns:a16="http://schemas.microsoft.com/office/drawing/2014/main" id="{0425F1DE-96E1-4B0D-8D9F-8C910A13D791}"/>
              </a:ext>
            </a:extLst>
          </p:cNvPr>
          <p:cNvSpPr>
            <a:spLocks noGrp="1"/>
          </p:cNvSpPr>
          <p:nvPr>
            <p:ph type="body" sz="quarter" idx="42" hasCustomPrompt="1"/>
          </p:nvPr>
        </p:nvSpPr>
        <p:spPr>
          <a:xfrm>
            <a:off x="363794" y="3946925"/>
            <a:ext cx="1889650" cy="176664"/>
          </a:xfrm>
        </p:spPr>
        <p:txBody>
          <a:bodyPr wrap="none" anchor="ctr">
            <a:normAutofit/>
          </a:bodyPr>
          <a:lstStyle>
            <a:lvl1pPr>
              <a:defRPr sz="1000" b="0"/>
            </a:lvl1pPr>
          </a:lstStyle>
          <a:p>
            <a:pPr lvl="0"/>
            <a:r>
              <a:rPr lang="en-US" dirty="0"/>
              <a:t>E. email@westminster-abbey.org</a:t>
            </a:r>
          </a:p>
        </p:txBody>
      </p:sp>
      <p:sp>
        <p:nvSpPr>
          <p:cNvPr id="47" name="Text Placeholder 18">
            <a:extLst>
              <a:ext uri="{FF2B5EF4-FFF2-40B4-BE49-F238E27FC236}">
                <a16:creationId xmlns:a16="http://schemas.microsoft.com/office/drawing/2014/main" id="{A6617240-A156-4D67-B54E-93B3A1A792E0}"/>
              </a:ext>
            </a:extLst>
          </p:cNvPr>
          <p:cNvSpPr>
            <a:spLocks noGrp="1"/>
          </p:cNvSpPr>
          <p:nvPr>
            <p:ph type="body" sz="quarter" idx="43" hasCustomPrompt="1"/>
          </p:nvPr>
        </p:nvSpPr>
        <p:spPr>
          <a:xfrm>
            <a:off x="2476722" y="3762631"/>
            <a:ext cx="1872000" cy="176664"/>
          </a:xfrm>
        </p:spPr>
        <p:txBody>
          <a:bodyPr wrap="none" anchor="ctr">
            <a:normAutofit/>
          </a:bodyPr>
          <a:lstStyle>
            <a:lvl1pPr>
              <a:defRPr sz="1000" b="0"/>
            </a:lvl1pPr>
          </a:lstStyle>
          <a:p>
            <a:pPr lvl="0"/>
            <a:r>
              <a:rPr lang="en-US" dirty="0"/>
              <a:t>T. +44(0) 00 000 000</a:t>
            </a:r>
          </a:p>
        </p:txBody>
      </p:sp>
      <p:sp>
        <p:nvSpPr>
          <p:cNvPr id="48" name="Text Placeholder 18">
            <a:extLst>
              <a:ext uri="{FF2B5EF4-FFF2-40B4-BE49-F238E27FC236}">
                <a16:creationId xmlns:a16="http://schemas.microsoft.com/office/drawing/2014/main" id="{A54187E4-5209-4ED2-9863-30C55E934BF7}"/>
              </a:ext>
            </a:extLst>
          </p:cNvPr>
          <p:cNvSpPr>
            <a:spLocks noGrp="1"/>
          </p:cNvSpPr>
          <p:nvPr>
            <p:ph type="body" sz="quarter" idx="44" hasCustomPrompt="1"/>
          </p:nvPr>
        </p:nvSpPr>
        <p:spPr>
          <a:xfrm>
            <a:off x="2476722" y="3945522"/>
            <a:ext cx="1889650" cy="176664"/>
          </a:xfrm>
        </p:spPr>
        <p:txBody>
          <a:bodyPr wrap="none" anchor="ctr">
            <a:normAutofit/>
          </a:bodyPr>
          <a:lstStyle>
            <a:lvl1pPr>
              <a:defRPr sz="1000" b="0"/>
            </a:lvl1pPr>
          </a:lstStyle>
          <a:p>
            <a:pPr lvl="0"/>
            <a:r>
              <a:rPr lang="en-US" dirty="0"/>
              <a:t>E. email@westminster-abbey.org</a:t>
            </a:r>
          </a:p>
        </p:txBody>
      </p:sp>
      <p:sp>
        <p:nvSpPr>
          <p:cNvPr id="49" name="Text Placeholder 18">
            <a:extLst>
              <a:ext uri="{FF2B5EF4-FFF2-40B4-BE49-F238E27FC236}">
                <a16:creationId xmlns:a16="http://schemas.microsoft.com/office/drawing/2014/main" id="{FE18FDD8-3A24-43F6-AD4B-A81A8E0092DA}"/>
              </a:ext>
            </a:extLst>
          </p:cNvPr>
          <p:cNvSpPr>
            <a:spLocks noGrp="1"/>
          </p:cNvSpPr>
          <p:nvPr>
            <p:ph type="body" sz="quarter" idx="45" hasCustomPrompt="1"/>
          </p:nvPr>
        </p:nvSpPr>
        <p:spPr>
          <a:xfrm>
            <a:off x="4572000" y="3763333"/>
            <a:ext cx="1872000" cy="176664"/>
          </a:xfrm>
        </p:spPr>
        <p:txBody>
          <a:bodyPr wrap="none" anchor="ctr">
            <a:normAutofit/>
          </a:bodyPr>
          <a:lstStyle>
            <a:lvl1pPr>
              <a:defRPr sz="1000" b="0"/>
            </a:lvl1pPr>
          </a:lstStyle>
          <a:p>
            <a:pPr lvl="0"/>
            <a:r>
              <a:rPr lang="en-US" dirty="0"/>
              <a:t>T. +44(0) 00 000 000</a:t>
            </a:r>
          </a:p>
        </p:txBody>
      </p:sp>
      <p:sp>
        <p:nvSpPr>
          <p:cNvPr id="50" name="Text Placeholder 18">
            <a:extLst>
              <a:ext uri="{FF2B5EF4-FFF2-40B4-BE49-F238E27FC236}">
                <a16:creationId xmlns:a16="http://schemas.microsoft.com/office/drawing/2014/main" id="{FC3C9E8D-900E-4F7C-84EE-DA5066E15876}"/>
              </a:ext>
            </a:extLst>
          </p:cNvPr>
          <p:cNvSpPr>
            <a:spLocks noGrp="1"/>
          </p:cNvSpPr>
          <p:nvPr>
            <p:ph type="body" sz="quarter" idx="46" hasCustomPrompt="1"/>
          </p:nvPr>
        </p:nvSpPr>
        <p:spPr>
          <a:xfrm>
            <a:off x="4572000" y="3946224"/>
            <a:ext cx="1889650" cy="176664"/>
          </a:xfrm>
        </p:spPr>
        <p:txBody>
          <a:bodyPr wrap="none" anchor="ctr">
            <a:normAutofit/>
          </a:bodyPr>
          <a:lstStyle>
            <a:lvl1pPr>
              <a:defRPr sz="1000" b="0"/>
            </a:lvl1pPr>
          </a:lstStyle>
          <a:p>
            <a:pPr lvl="0"/>
            <a:r>
              <a:rPr lang="en-US" dirty="0"/>
              <a:t>E. email@westminster-abbey.org</a:t>
            </a:r>
          </a:p>
        </p:txBody>
      </p:sp>
      <p:sp>
        <p:nvSpPr>
          <p:cNvPr id="51" name="Text Placeholder 18">
            <a:extLst>
              <a:ext uri="{FF2B5EF4-FFF2-40B4-BE49-F238E27FC236}">
                <a16:creationId xmlns:a16="http://schemas.microsoft.com/office/drawing/2014/main" id="{67B321F0-D779-4837-8E1B-A949DAD5036A}"/>
              </a:ext>
            </a:extLst>
          </p:cNvPr>
          <p:cNvSpPr>
            <a:spLocks noGrp="1"/>
          </p:cNvSpPr>
          <p:nvPr>
            <p:ph type="body" sz="quarter" idx="47" hasCustomPrompt="1"/>
          </p:nvPr>
        </p:nvSpPr>
        <p:spPr>
          <a:xfrm>
            <a:off x="6736686" y="3762631"/>
            <a:ext cx="1872000" cy="176664"/>
          </a:xfrm>
        </p:spPr>
        <p:txBody>
          <a:bodyPr wrap="none" anchor="ctr">
            <a:normAutofit/>
          </a:bodyPr>
          <a:lstStyle>
            <a:lvl1pPr>
              <a:defRPr sz="1000" b="0"/>
            </a:lvl1pPr>
          </a:lstStyle>
          <a:p>
            <a:pPr lvl="0"/>
            <a:r>
              <a:rPr lang="en-US" dirty="0"/>
              <a:t>T. +44(0) 00 000 000</a:t>
            </a:r>
          </a:p>
        </p:txBody>
      </p:sp>
      <p:sp>
        <p:nvSpPr>
          <p:cNvPr id="52" name="Text Placeholder 18">
            <a:extLst>
              <a:ext uri="{FF2B5EF4-FFF2-40B4-BE49-F238E27FC236}">
                <a16:creationId xmlns:a16="http://schemas.microsoft.com/office/drawing/2014/main" id="{EB5A0A17-A322-442A-9F5E-B9B43F9D05E9}"/>
              </a:ext>
            </a:extLst>
          </p:cNvPr>
          <p:cNvSpPr>
            <a:spLocks noGrp="1"/>
          </p:cNvSpPr>
          <p:nvPr>
            <p:ph type="body" sz="quarter" idx="48" hasCustomPrompt="1"/>
          </p:nvPr>
        </p:nvSpPr>
        <p:spPr>
          <a:xfrm>
            <a:off x="6736686" y="3945522"/>
            <a:ext cx="1889650" cy="176664"/>
          </a:xfrm>
        </p:spPr>
        <p:txBody>
          <a:bodyPr wrap="none" anchor="ctr">
            <a:normAutofit/>
          </a:bodyPr>
          <a:lstStyle>
            <a:lvl1pPr>
              <a:defRPr sz="1000" b="0"/>
            </a:lvl1pPr>
          </a:lstStyle>
          <a:p>
            <a:pPr lvl="0"/>
            <a:r>
              <a:rPr lang="en-US" dirty="0"/>
              <a:t>E. email@westminster-abbey.org</a:t>
            </a:r>
          </a:p>
        </p:txBody>
      </p:sp>
      <p:sp>
        <p:nvSpPr>
          <p:cNvPr id="53" name="Text Placeholder 18">
            <a:extLst>
              <a:ext uri="{FF2B5EF4-FFF2-40B4-BE49-F238E27FC236}">
                <a16:creationId xmlns:a16="http://schemas.microsoft.com/office/drawing/2014/main" id="{DA9F100C-7BA2-45EC-B83D-53CEA0F5B911}"/>
              </a:ext>
            </a:extLst>
          </p:cNvPr>
          <p:cNvSpPr>
            <a:spLocks noGrp="1"/>
          </p:cNvSpPr>
          <p:nvPr>
            <p:ph type="body" sz="quarter" idx="49" hasCustomPrompt="1"/>
          </p:nvPr>
        </p:nvSpPr>
        <p:spPr>
          <a:xfrm>
            <a:off x="352425" y="5854174"/>
            <a:ext cx="1872000" cy="176664"/>
          </a:xfrm>
        </p:spPr>
        <p:txBody>
          <a:bodyPr wrap="none" anchor="ctr">
            <a:normAutofit/>
          </a:bodyPr>
          <a:lstStyle>
            <a:lvl1pPr>
              <a:defRPr sz="1000" b="0"/>
            </a:lvl1pPr>
          </a:lstStyle>
          <a:p>
            <a:pPr lvl="0"/>
            <a:r>
              <a:rPr lang="en-US" dirty="0"/>
              <a:t>T. +44(0) 00 000 000</a:t>
            </a:r>
          </a:p>
        </p:txBody>
      </p:sp>
      <p:sp>
        <p:nvSpPr>
          <p:cNvPr id="54" name="Text Placeholder 18">
            <a:extLst>
              <a:ext uri="{FF2B5EF4-FFF2-40B4-BE49-F238E27FC236}">
                <a16:creationId xmlns:a16="http://schemas.microsoft.com/office/drawing/2014/main" id="{0C0416F7-991B-4D29-96C8-C51254159FC3}"/>
              </a:ext>
            </a:extLst>
          </p:cNvPr>
          <p:cNvSpPr>
            <a:spLocks noGrp="1"/>
          </p:cNvSpPr>
          <p:nvPr>
            <p:ph type="body" sz="quarter" idx="50" hasCustomPrompt="1"/>
          </p:nvPr>
        </p:nvSpPr>
        <p:spPr>
          <a:xfrm>
            <a:off x="352425" y="6037065"/>
            <a:ext cx="1889650" cy="176664"/>
          </a:xfrm>
        </p:spPr>
        <p:txBody>
          <a:bodyPr wrap="none" anchor="ctr">
            <a:normAutofit/>
          </a:bodyPr>
          <a:lstStyle>
            <a:lvl1pPr>
              <a:defRPr sz="1000" b="0"/>
            </a:lvl1pPr>
          </a:lstStyle>
          <a:p>
            <a:pPr lvl="0"/>
            <a:r>
              <a:rPr lang="en-US" dirty="0"/>
              <a:t>E. email@westminster-abbey.org</a:t>
            </a:r>
          </a:p>
        </p:txBody>
      </p:sp>
      <p:sp>
        <p:nvSpPr>
          <p:cNvPr id="55" name="Text Placeholder 18">
            <a:extLst>
              <a:ext uri="{FF2B5EF4-FFF2-40B4-BE49-F238E27FC236}">
                <a16:creationId xmlns:a16="http://schemas.microsoft.com/office/drawing/2014/main" id="{439AA3A3-03D7-4344-A6CB-AEB2A0D03762}"/>
              </a:ext>
            </a:extLst>
          </p:cNvPr>
          <p:cNvSpPr>
            <a:spLocks noGrp="1"/>
          </p:cNvSpPr>
          <p:nvPr>
            <p:ph type="body" sz="quarter" idx="51" hasCustomPrompt="1"/>
          </p:nvPr>
        </p:nvSpPr>
        <p:spPr>
          <a:xfrm>
            <a:off x="2476722" y="5852771"/>
            <a:ext cx="1872000" cy="176664"/>
          </a:xfrm>
        </p:spPr>
        <p:txBody>
          <a:bodyPr wrap="none" anchor="ctr">
            <a:normAutofit/>
          </a:bodyPr>
          <a:lstStyle>
            <a:lvl1pPr>
              <a:defRPr sz="1000" b="0"/>
            </a:lvl1pPr>
          </a:lstStyle>
          <a:p>
            <a:pPr lvl="0"/>
            <a:r>
              <a:rPr lang="en-US" dirty="0"/>
              <a:t>T. +44(0) 00 000 000</a:t>
            </a:r>
          </a:p>
        </p:txBody>
      </p:sp>
      <p:sp>
        <p:nvSpPr>
          <p:cNvPr id="56" name="Text Placeholder 18">
            <a:extLst>
              <a:ext uri="{FF2B5EF4-FFF2-40B4-BE49-F238E27FC236}">
                <a16:creationId xmlns:a16="http://schemas.microsoft.com/office/drawing/2014/main" id="{7C92F8F7-D6E4-4002-AA4F-782EC5EF4B06}"/>
              </a:ext>
            </a:extLst>
          </p:cNvPr>
          <p:cNvSpPr>
            <a:spLocks noGrp="1"/>
          </p:cNvSpPr>
          <p:nvPr>
            <p:ph type="body" sz="quarter" idx="52" hasCustomPrompt="1"/>
          </p:nvPr>
        </p:nvSpPr>
        <p:spPr>
          <a:xfrm>
            <a:off x="2476722" y="6035662"/>
            <a:ext cx="1889650" cy="176664"/>
          </a:xfrm>
        </p:spPr>
        <p:txBody>
          <a:bodyPr wrap="none" anchor="ctr">
            <a:normAutofit/>
          </a:bodyPr>
          <a:lstStyle>
            <a:lvl1pPr>
              <a:defRPr sz="1000" b="0"/>
            </a:lvl1pPr>
          </a:lstStyle>
          <a:p>
            <a:pPr lvl="0"/>
            <a:r>
              <a:rPr lang="en-US" dirty="0"/>
              <a:t>E. email@westminster-abbey.org</a:t>
            </a:r>
          </a:p>
        </p:txBody>
      </p:sp>
      <p:sp>
        <p:nvSpPr>
          <p:cNvPr id="57" name="Text Placeholder 18">
            <a:extLst>
              <a:ext uri="{FF2B5EF4-FFF2-40B4-BE49-F238E27FC236}">
                <a16:creationId xmlns:a16="http://schemas.microsoft.com/office/drawing/2014/main" id="{C8BEFEC5-045F-473C-B383-40D024F8D86A}"/>
              </a:ext>
            </a:extLst>
          </p:cNvPr>
          <p:cNvSpPr>
            <a:spLocks noGrp="1"/>
          </p:cNvSpPr>
          <p:nvPr>
            <p:ph type="body" sz="quarter" idx="53" hasCustomPrompt="1"/>
          </p:nvPr>
        </p:nvSpPr>
        <p:spPr>
          <a:xfrm>
            <a:off x="4572000" y="5853473"/>
            <a:ext cx="1872000" cy="176664"/>
          </a:xfrm>
        </p:spPr>
        <p:txBody>
          <a:bodyPr wrap="none" anchor="ctr">
            <a:normAutofit/>
          </a:bodyPr>
          <a:lstStyle>
            <a:lvl1pPr>
              <a:defRPr sz="1000" b="0"/>
            </a:lvl1pPr>
          </a:lstStyle>
          <a:p>
            <a:pPr lvl="0"/>
            <a:r>
              <a:rPr lang="en-US" dirty="0"/>
              <a:t>T. +44(0) 00 000 000</a:t>
            </a:r>
          </a:p>
        </p:txBody>
      </p:sp>
      <p:sp>
        <p:nvSpPr>
          <p:cNvPr id="58" name="Text Placeholder 18">
            <a:extLst>
              <a:ext uri="{FF2B5EF4-FFF2-40B4-BE49-F238E27FC236}">
                <a16:creationId xmlns:a16="http://schemas.microsoft.com/office/drawing/2014/main" id="{DDACFD36-2DB3-4828-911B-02FC63D77DE0}"/>
              </a:ext>
            </a:extLst>
          </p:cNvPr>
          <p:cNvSpPr>
            <a:spLocks noGrp="1"/>
          </p:cNvSpPr>
          <p:nvPr>
            <p:ph type="body" sz="quarter" idx="54" hasCustomPrompt="1"/>
          </p:nvPr>
        </p:nvSpPr>
        <p:spPr>
          <a:xfrm>
            <a:off x="4572000" y="6036364"/>
            <a:ext cx="1889650" cy="176664"/>
          </a:xfrm>
        </p:spPr>
        <p:txBody>
          <a:bodyPr wrap="none" anchor="ctr">
            <a:normAutofit/>
          </a:bodyPr>
          <a:lstStyle>
            <a:lvl1pPr>
              <a:defRPr sz="1000" b="0"/>
            </a:lvl1pPr>
          </a:lstStyle>
          <a:p>
            <a:pPr lvl="0"/>
            <a:r>
              <a:rPr lang="en-US" dirty="0"/>
              <a:t>E. email@westminster-abbey.org</a:t>
            </a:r>
          </a:p>
        </p:txBody>
      </p:sp>
      <p:sp>
        <p:nvSpPr>
          <p:cNvPr id="59" name="Text Placeholder 18">
            <a:extLst>
              <a:ext uri="{FF2B5EF4-FFF2-40B4-BE49-F238E27FC236}">
                <a16:creationId xmlns:a16="http://schemas.microsoft.com/office/drawing/2014/main" id="{5A599F55-8D9A-4407-B2EF-B9E65D594B76}"/>
              </a:ext>
            </a:extLst>
          </p:cNvPr>
          <p:cNvSpPr>
            <a:spLocks noGrp="1"/>
          </p:cNvSpPr>
          <p:nvPr>
            <p:ph type="body" sz="quarter" idx="55" hasCustomPrompt="1"/>
          </p:nvPr>
        </p:nvSpPr>
        <p:spPr>
          <a:xfrm>
            <a:off x="6736686" y="5852771"/>
            <a:ext cx="1872000" cy="176664"/>
          </a:xfrm>
        </p:spPr>
        <p:txBody>
          <a:bodyPr wrap="none" anchor="ctr">
            <a:normAutofit/>
          </a:bodyPr>
          <a:lstStyle>
            <a:lvl1pPr>
              <a:defRPr sz="1000" b="0"/>
            </a:lvl1pPr>
          </a:lstStyle>
          <a:p>
            <a:pPr lvl="0"/>
            <a:r>
              <a:rPr lang="en-US" dirty="0"/>
              <a:t>T. +44(0) 00 000 000</a:t>
            </a:r>
          </a:p>
        </p:txBody>
      </p:sp>
      <p:sp>
        <p:nvSpPr>
          <p:cNvPr id="60" name="Text Placeholder 18">
            <a:extLst>
              <a:ext uri="{FF2B5EF4-FFF2-40B4-BE49-F238E27FC236}">
                <a16:creationId xmlns:a16="http://schemas.microsoft.com/office/drawing/2014/main" id="{CB32E303-88DD-490E-9D91-305BD698CE74}"/>
              </a:ext>
            </a:extLst>
          </p:cNvPr>
          <p:cNvSpPr>
            <a:spLocks noGrp="1"/>
          </p:cNvSpPr>
          <p:nvPr>
            <p:ph type="body" sz="quarter" idx="56" hasCustomPrompt="1"/>
          </p:nvPr>
        </p:nvSpPr>
        <p:spPr>
          <a:xfrm>
            <a:off x="6736686" y="6035662"/>
            <a:ext cx="1889650" cy="176664"/>
          </a:xfrm>
        </p:spPr>
        <p:txBody>
          <a:bodyPr wrap="none" anchor="ctr">
            <a:normAutofit/>
          </a:bodyPr>
          <a:lstStyle>
            <a:lvl1pPr>
              <a:defRPr sz="1000" b="0"/>
            </a:lvl1pPr>
          </a:lstStyle>
          <a:p>
            <a:pPr lvl="0"/>
            <a:r>
              <a:rPr lang="en-US" dirty="0"/>
              <a:t>E. email@westminster-abbey.org</a:t>
            </a:r>
          </a:p>
        </p:txBody>
      </p:sp>
    </p:spTree>
    <p:extLst>
      <p:ext uri="{BB962C8B-B14F-4D97-AF65-F5344CB8AC3E}">
        <p14:creationId xmlns:p14="http://schemas.microsoft.com/office/powerpoint/2010/main" val="43177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794" y="1868878"/>
            <a:ext cx="8139248" cy="698826"/>
          </a:xfrm>
        </p:spPr>
        <p:txBody>
          <a:bodyPr/>
          <a:lstStyle>
            <a:lvl1pPr>
              <a:lnSpc>
                <a:spcPct val="100000"/>
              </a:lnSpc>
              <a:defRPr sz="3400"/>
            </a:lvl1pPr>
          </a:lstStyle>
          <a:p>
            <a:r>
              <a:rPr lang="en-US" dirty="0"/>
              <a:t>Thank you.</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E7C2DC7-BD2E-40A4-A00A-E5CA7FA69F3A}"/>
              </a:ext>
            </a:extLst>
          </p:cNvPr>
          <p:cNvSpPr>
            <a:spLocks noGrp="1"/>
          </p:cNvSpPr>
          <p:nvPr>
            <p:ph type="body" sz="quarter" idx="14" hasCustomPrompt="1"/>
          </p:nvPr>
        </p:nvSpPr>
        <p:spPr>
          <a:xfrm>
            <a:off x="352949" y="3429001"/>
            <a:ext cx="1908175" cy="2350910"/>
          </a:xfrm>
        </p:spPr>
        <p:txBody>
          <a:bodyPr>
            <a:normAutofit/>
          </a:bodyPr>
          <a:lstStyle>
            <a:lvl1pPr>
              <a:spcAft>
                <a:spcPts val="200"/>
              </a:spcAft>
              <a:defRPr sz="1000" b="0"/>
            </a:lvl1pPr>
          </a:lstStyle>
          <a:p>
            <a:pPr lvl="0"/>
            <a:r>
              <a:rPr lang="en-US" dirty="0"/>
              <a:t>Address etc.</a:t>
            </a:r>
          </a:p>
        </p:txBody>
      </p:sp>
      <p:sp>
        <p:nvSpPr>
          <p:cNvPr id="11" name="Text Placeholder 9">
            <a:extLst>
              <a:ext uri="{FF2B5EF4-FFF2-40B4-BE49-F238E27FC236}">
                <a16:creationId xmlns:a16="http://schemas.microsoft.com/office/drawing/2014/main" id="{E64054F9-6A19-4BC5-90AC-D24B07AC5C5C}"/>
              </a:ext>
            </a:extLst>
          </p:cNvPr>
          <p:cNvSpPr>
            <a:spLocks noGrp="1"/>
          </p:cNvSpPr>
          <p:nvPr>
            <p:ph type="body" sz="quarter" idx="15" hasCustomPrompt="1"/>
          </p:nvPr>
        </p:nvSpPr>
        <p:spPr>
          <a:xfrm>
            <a:off x="2695075" y="3410147"/>
            <a:ext cx="1705134" cy="2350910"/>
          </a:xfrm>
        </p:spPr>
        <p:txBody>
          <a:bodyPr>
            <a:normAutofit/>
          </a:bodyPr>
          <a:lstStyle>
            <a:lvl1pPr>
              <a:lnSpc>
                <a:spcPct val="140000"/>
              </a:lnSpc>
              <a:spcAft>
                <a:spcPts val="0"/>
              </a:spcAft>
              <a:defRPr sz="1000" b="0"/>
            </a:lvl1pPr>
          </a:lstStyle>
          <a:p>
            <a:pPr lvl="0"/>
            <a:r>
              <a:rPr lang="en-US" dirty="0"/>
              <a:t>Facebook</a:t>
            </a:r>
          </a:p>
          <a:p>
            <a:pPr lvl="0"/>
            <a:r>
              <a:rPr lang="en-US" dirty="0"/>
              <a:t>Twitter</a:t>
            </a:r>
          </a:p>
          <a:p>
            <a:pPr lvl="0"/>
            <a:r>
              <a:rPr lang="en-US" dirty="0"/>
              <a:t>Insta</a:t>
            </a:r>
          </a:p>
          <a:p>
            <a:pPr lvl="0"/>
            <a:r>
              <a:rPr lang="en-US" dirty="0"/>
              <a:t>YouTube</a:t>
            </a:r>
          </a:p>
          <a:p>
            <a:pPr lvl="0"/>
            <a:r>
              <a:rPr lang="en-US" dirty="0"/>
              <a:t>Tumbler</a:t>
            </a:r>
          </a:p>
          <a:p>
            <a:pPr lvl="0"/>
            <a:r>
              <a:rPr lang="en-US" dirty="0"/>
              <a:t>LinkedIn</a:t>
            </a:r>
          </a:p>
        </p:txBody>
      </p:sp>
      <p:grpSp>
        <p:nvGrpSpPr>
          <p:cNvPr id="7" name="Group 6">
            <a:extLst>
              <a:ext uri="{FF2B5EF4-FFF2-40B4-BE49-F238E27FC236}">
                <a16:creationId xmlns:a16="http://schemas.microsoft.com/office/drawing/2014/main" id="{F3C3D3EB-C72B-4258-879B-70056FCC6A3A}"/>
              </a:ext>
            </a:extLst>
          </p:cNvPr>
          <p:cNvGrpSpPr/>
          <p:nvPr userDrawn="1"/>
        </p:nvGrpSpPr>
        <p:grpSpPr>
          <a:xfrm>
            <a:off x="2492033" y="3473374"/>
            <a:ext cx="113466" cy="1175704"/>
            <a:chOff x="2492033" y="3674994"/>
            <a:chExt cx="113466" cy="1175704"/>
          </a:xfrm>
        </p:grpSpPr>
        <p:pic>
          <p:nvPicPr>
            <p:cNvPr id="13" name="Picture 12" descr="A picture containing cross&#10;&#10;Description automatically generated">
              <a:extLst>
                <a:ext uri="{FF2B5EF4-FFF2-40B4-BE49-F238E27FC236}">
                  <a16:creationId xmlns:a16="http://schemas.microsoft.com/office/drawing/2014/main" id="{E376EF90-A0FC-41AF-89FE-E4EF7283D6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95806" y="3674994"/>
              <a:ext cx="108258" cy="107743"/>
            </a:xfrm>
            <a:prstGeom prst="rect">
              <a:avLst/>
            </a:prstGeom>
          </p:spPr>
        </p:pic>
        <p:pic>
          <p:nvPicPr>
            <p:cNvPr id="15" name="Picture 14" descr="A close up of a sign&#10;&#10;Description automatically generated">
              <a:extLst>
                <a:ext uri="{FF2B5EF4-FFF2-40B4-BE49-F238E27FC236}">
                  <a16:creationId xmlns:a16="http://schemas.microsoft.com/office/drawing/2014/main" id="{08D52E73-9DB6-4E6B-97EF-C0BAC9F4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95807" y="4102870"/>
              <a:ext cx="108258" cy="108258"/>
            </a:xfrm>
            <a:prstGeom prst="rect">
              <a:avLst/>
            </a:prstGeom>
          </p:spPr>
        </p:pic>
        <p:pic>
          <p:nvPicPr>
            <p:cNvPr id="17" name="Picture 16" descr="A close up of a sign&#10;&#10;Description automatically generated">
              <a:extLst>
                <a:ext uri="{FF2B5EF4-FFF2-40B4-BE49-F238E27FC236}">
                  <a16:creationId xmlns:a16="http://schemas.microsoft.com/office/drawing/2014/main" id="{C771B777-F196-48F9-85AB-475FD0EDBA9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92033" y="4742956"/>
              <a:ext cx="108258" cy="107742"/>
            </a:xfrm>
            <a:prstGeom prst="rect">
              <a:avLst/>
            </a:prstGeom>
          </p:spPr>
        </p:pic>
        <p:pic>
          <p:nvPicPr>
            <p:cNvPr id="19" name="Picture 18" descr="A close up of a sign&#10;&#10;Description automatically generated">
              <a:extLst>
                <a:ext uri="{FF2B5EF4-FFF2-40B4-BE49-F238E27FC236}">
                  <a16:creationId xmlns:a16="http://schemas.microsoft.com/office/drawing/2014/main" id="{8377C3C0-C3A9-412A-82B7-B1525C334BD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492033" y="4534893"/>
              <a:ext cx="108258" cy="108258"/>
            </a:xfrm>
            <a:prstGeom prst="rect">
              <a:avLst/>
            </a:prstGeom>
          </p:spPr>
        </p:pic>
        <p:pic>
          <p:nvPicPr>
            <p:cNvPr id="21" name="Picture 20">
              <a:extLst>
                <a:ext uri="{FF2B5EF4-FFF2-40B4-BE49-F238E27FC236}">
                  <a16:creationId xmlns:a16="http://schemas.microsoft.com/office/drawing/2014/main" id="{166C5485-A1A2-4C7D-82E6-73068E67F3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95806" y="3889250"/>
              <a:ext cx="109693" cy="109693"/>
            </a:xfrm>
            <a:prstGeom prst="rect">
              <a:avLst/>
            </a:prstGeom>
          </p:spPr>
        </p:pic>
        <p:pic>
          <p:nvPicPr>
            <p:cNvPr id="23" name="Picture 22" descr="A close up of a sign&#10;&#10;Description automatically generated">
              <a:extLst>
                <a:ext uri="{FF2B5EF4-FFF2-40B4-BE49-F238E27FC236}">
                  <a16:creationId xmlns:a16="http://schemas.microsoft.com/office/drawing/2014/main" id="{553D5E8F-EF88-4B96-98FD-B0BE556CCD1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92033" y="4321776"/>
              <a:ext cx="108258" cy="108258"/>
            </a:xfrm>
            <a:prstGeom prst="rect">
              <a:avLst/>
            </a:prstGeom>
          </p:spPr>
        </p:pic>
      </p:grpSp>
      <p:sp>
        <p:nvSpPr>
          <p:cNvPr id="4" name="Text Placeholder 3">
            <a:extLst>
              <a:ext uri="{FF2B5EF4-FFF2-40B4-BE49-F238E27FC236}">
                <a16:creationId xmlns:a16="http://schemas.microsoft.com/office/drawing/2014/main" id="{B60E535C-DCC8-4E2D-BB08-CD11E6C93058}"/>
              </a:ext>
            </a:extLst>
          </p:cNvPr>
          <p:cNvSpPr>
            <a:spLocks noGrp="1"/>
          </p:cNvSpPr>
          <p:nvPr>
            <p:ph type="body" sz="quarter" idx="16" hasCustomPrompt="1"/>
          </p:nvPr>
        </p:nvSpPr>
        <p:spPr>
          <a:xfrm>
            <a:off x="363794" y="2952634"/>
            <a:ext cx="1908175" cy="323379"/>
          </a:xfrm>
        </p:spPr>
        <p:txBody>
          <a:bodyPr/>
          <a:lstStyle>
            <a:lvl1pPr>
              <a:spcAft>
                <a:spcPts val="0"/>
              </a:spcAft>
              <a:defRPr b="1">
                <a:latin typeface="+mj-lt"/>
              </a:defRPr>
            </a:lvl1pPr>
          </a:lstStyle>
          <a:p>
            <a:pPr lvl="0"/>
            <a:r>
              <a:rPr lang="en-US" dirty="0"/>
              <a:t>Contact us.</a:t>
            </a:r>
          </a:p>
        </p:txBody>
      </p:sp>
      <p:sp>
        <p:nvSpPr>
          <p:cNvPr id="18" name="Text Placeholder 3">
            <a:extLst>
              <a:ext uri="{FF2B5EF4-FFF2-40B4-BE49-F238E27FC236}">
                <a16:creationId xmlns:a16="http://schemas.microsoft.com/office/drawing/2014/main" id="{8AD5C08F-57F7-480C-AEEA-D6E5448D738D}"/>
              </a:ext>
            </a:extLst>
          </p:cNvPr>
          <p:cNvSpPr>
            <a:spLocks noGrp="1"/>
          </p:cNvSpPr>
          <p:nvPr>
            <p:ph type="body" sz="quarter" idx="17" hasCustomPrompt="1"/>
          </p:nvPr>
        </p:nvSpPr>
        <p:spPr>
          <a:xfrm>
            <a:off x="2492033" y="2952633"/>
            <a:ext cx="1908175" cy="323379"/>
          </a:xfrm>
        </p:spPr>
        <p:txBody>
          <a:bodyPr/>
          <a:lstStyle>
            <a:lvl1pPr>
              <a:spcAft>
                <a:spcPts val="0"/>
              </a:spcAft>
              <a:defRPr b="1">
                <a:latin typeface="+mj-lt"/>
              </a:defRPr>
            </a:lvl1pPr>
          </a:lstStyle>
          <a:p>
            <a:pPr lvl="0"/>
            <a:r>
              <a:rPr lang="en-US" dirty="0"/>
              <a:t>Follow us.</a:t>
            </a:r>
          </a:p>
        </p:txBody>
      </p:sp>
    </p:spTree>
    <p:extLst>
      <p:ext uri="{BB962C8B-B14F-4D97-AF65-F5344CB8AC3E}">
        <p14:creationId xmlns:p14="http://schemas.microsoft.com/office/powerpoint/2010/main" val="34365119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297089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0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363794" y="2396701"/>
            <a:ext cx="8139248" cy="3744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8345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text">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3788" y="2396702"/>
            <a:ext cx="3886200" cy="37691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2562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775" y="2004413"/>
            <a:ext cx="8139248" cy="3744829"/>
          </a:xfrm>
        </p:spPr>
        <p:txBody>
          <a:bodyPr>
            <a:normAutofit/>
          </a:bodyPr>
          <a:lstStyle>
            <a:lvl1pPr>
              <a:spcAft>
                <a:spcPts val="0"/>
              </a:spcAft>
              <a:defRPr sz="3000" b="1">
                <a:latin typeface="+mj-lt"/>
              </a:defRPr>
            </a:lvl1pPr>
          </a:lstStyle>
          <a:p>
            <a:pPr lvl="0"/>
            <a:r>
              <a:rPr lang="en-US" dirty="0"/>
              <a:t>Main divider heading.</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493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text-image">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3A140809-DC3A-474C-A830-00E2A0073C6A}"/>
              </a:ext>
            </a:extLst>
          </p:cNvPr>
          <p:cNvSpPr>
            <a:spLocks noGrp="1"/>
          </p:cNvSpPr>
          <p:nvPr>
            <p:ph type="pic" sz="quarter" idx="14"/>
          </p:nvPr>
        </p:nvSpPr>
        <p:spPr>
          <a:xfrm>
            <a:off x="4894007" y="2292350"/>
            <a:ext cx="3861055" cy="40259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18704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55F47E6A-C99D-480D-945D-DC585A0B5FD5}"/>
              </a:ext>
            </a:extLst>
          </p:cNvPr>
          <p:cNvSpPr>
            <a:spLocks noGrp="1"/>
          </p:cNvSpPr>
          <p:nvPr>
            <p:ph type="tbl" sz="quarter" idx="14"/>
          </p:nvPr>
        </p:nvSpPr>
        <p:spPr>
          <a:xfrm>
            <a:off x="360363" y="2395538"/>
            <a:ext cx="8427430" cy="3744912"/>
          </a:xfrm>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066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image-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2395538"/>
            <a:ext cx="8427430" cy="3929182"/>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57465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403200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7" name="Picture Placeholder 6">
            <a:extLst>
              <a:ext uri="{FF2B5EF4-FFF2-40B4-BE49-F238E27FC236}">
                <a16:creationId xmlns:a16="http://schemas.microsoft.com/office/drawing/2014/main" id="{A321F90D-9B24-42D2-9BF4-79C35BD24F8F}"/>
              </a:ext>
            </a:extLst>
          </p:cNvPr>
          <p:cNvSpPr>
            <a:spLocks noGrp="1"/>
          </p:cNvSpPr>
          <p:nvPr>
            <p:ph type="pic" sz="quarter" idx="16"/>
          </p:nvPr>
        </p:nvSpPr>
        <p:spPr>
          <a:xfrm>
            <a:off x="4603896" y="1365250"/>
            <a:ext cx="4179742" cy="2376000"/>
          </a:xfrm>
          <a:solidFill>
            <a:schemeClr val="bg1">
              <a:lumMod val="95000"/>
            </a:schemeClr>
          </a:solidFill>
        </p:spPr>
        <p:txBody>
          <a:bodyPr anchor="ctr"/>
          <a:lstStyle>
            <a:lvl1pPr algn="ctr">
              <a:defRPr/>
            </a:lvl1pPr>
          </a:lstStyle>
          <a:p>
            <a:endParaRPr lang="en-GB"/>
          </a:p>
        </p:txBody>
      </p:sp>
      <p:sp>
        <p:nvSpPr>
          <p:cNvPr id="10" name="Picture Placeholder 6">
            <a:extLst>
              <a:ext uri="{FF2B5EF4-FFF2-40B4-BE49-F238E27FC236}">
                <a16:creationId xmlns:a16="http://schemas.microsoft.com/office/drawing/2014/main" id="{9724DA0D-2A5D-4999-AD74-F5F04EB45696}"/>
              </a:ext>
            </a:extLst>
          </p:cNvPr>
          <p:cNvSpPr>
            <a:spLocks noGrp="1"/>
          </p:cNvSpPr>
          <p:nvPr>
            <p:ph type="pic" sz="quarter" idx="17"/>
          </p:nvPr>
        </p:nvSpPr>
        <p:spPr>
          <a:xfrm>
            <a:off x="4603895" y="3948720"/>
            <a:ext cx="4179742" cy="23760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6373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842743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4066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363" y="884758"/>
            <a:ext cx="8139248" cy="936956"/>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62752" y="2394955"/>
            <a:ext cx="8139248" cy="375822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3794" y="6435170"/>
            <a:ext cx="3086100" cy="167697"/>
          </a:xfrm>
          <a:prstGeom prst="rect">
            <a:avLst/>
          </a:prstGeom>
        </p:spPr>
        <p:txBody>
          <a:bodyPr vert="horz" lIns="0" tIns="0" rIns="0" bIns="0" rtlCol="0" anchor="ctr"/>
          <a:lstStyle>
            <a:lvl1pPr algn="l">
              <a:defRPr sz="700">
                <a:solidFill>
                  <a:schemeClr val="tx1"/>
                </a:solidFill>
              </a:defRPr>
            </a:lvl1pPr>
          </a:lstStyle>
          <a:p>
            <a:r>
              <a:rPr lang="en-GB"/>
              <a:t>©2019 Dean and Chapter of Westminster</a:t>
            </a:r>
            <a:endParaRPr lang="en-GB" dirty="0"/>
          </a:p>
        </p:txBody>
      </p:sp>
      <p:sp>
        <p:nvSpPr>
          <p:cNvPr id="6" name="Slide Number Placeholder 5"/>
          <p:cNvSpPr>
            <a:spLocks noGrp="1"/>
          </p:cNvSpPr>
          <p:nvPr>
            <p:ph type="sldNum" sz="quarter" idx="4"/>
          </p:nvPr>
        </p:nvSpPr>
        <p:spPr>
          <a:xfrm>
            <a:off x="8456176" y="6421168"/>
            <a:ext cx="331617" cy="195990"/>
          </a:xfrm>
          <a:prstGeom prst="rect">
            <a:avLst/>
          </a:prstGeom>
        </p:spPr>
        <p:txBody>
          <a:bodyPr vert="horz" lIns="0" tIns="0" rIns="0" bIns="0" rtlCol="0" anchor="ctr"/>
          <a:lstStyle>
            <a:lvl1pPr algn="r">
              <a:defRPr sz="700">
                <a:solidFill>
                  <a:schemeClr val="tx1"/>
                </a:solidFill>
              </a:defRPr>
            </a:lvl1pPr>
          </a:lstStyle>
          <a:p>
            <a:fld id="{5DE86334-23EC-43C1-B38B-9861E98188F3}" type="slidenum">
              <a:rPr lang="en-GB" smtClean="0"/>
              <a:pPr/>
              <a:t>‹#›</a:t>
            </a:fld>
            <a:endParaRPr lang="en-GB" dirty="0"/>
          </a:p>
        </p:txBody>
      </p:sp>
      <p:pic>
        <p:nvPicPr>
          <p:cNvPr id="9" name="Picture 8" descr="A picture containing object&#10;&#10;Description automatically generated">
            <a:extLst>
              <a:ext uri="{FF2B5EF4-FFF2-40B4-BE49-F238E27FC236}">
                <a16:creationId xmlns:a16="http://schemas.microsoft.com/office/drawing/2014/main" id="{129EDF4B-FFC4-43E6-8821-09264BA8C5FB}"/>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505611" y="495270"/>
            <a:ext cx="258872" cy="340911"/>
          </a:xfrm>
          <a:prstGeom prst="rect">
            <a:avLst/>
          </a:prstGeom>
        </p:spPr>
      </p:pic>
      <p:cxnSp>
        <p:nvCxnSpPr>
          <p:cNvPr id="11" name="Straight Connector 10">
            <a:extLst>
              <a:ext uri="{FF2B5EF4-FFF2-40B4-BE49-F238E27FC236}">
                <a16:creationId xmlns:a16="http://schemas.microsoft.com/office/drawing/2014/main" id="{28D71232-FF16-4157-B83A-AE1C34146FB1}"/>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75BC7F-8C75-4235-8490-9108DB8F64DC}"/>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latin typeface="+mj-lt"/>
              </a:rPr>
              <a:t>Westminster Abbey</a:t>
            </a:r>
          </a:p>
        </p:txBody>
      </p:sp>
    </p:spTree>
    <p:extLst>
      <p:ext uri="{BB962C8B-B14F-4D97-AF65-F5344CB8AC3E}">
        <p14:creationId xmlns:p14="http://schemas.microsoft.com/office/powerpoint/2010/main" val="194552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 id="2147483670" r:id="rId8"/>
    <p:sldLayoutId id="2147483668" r:id="rId9"/>
    <p:sldLayoutId id="2147483674" r:id="rId10"/>
    <p:sldLayoutId id="2147483672" r:id="rId11"/>
    <p:sldLayoutId id="2147483671" r:id="rId12"/>
    <p:sldLayoutId id="2147483673" r:id="rId13"/>
    <p:sldLayoutId id="2147483676" r:id="rId14"/>
    <p:sldLayoutId id="2147483677" r:id="rId15"/>
  </p:sldLayoutIdLst>
  <p:hf hd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userDrawn="1">
          <p15:clr>
            <a:srgbClr val="F26B43"/>
          </p15:clr>
        </p15:guide>
        <p15:guide id="2" pos="226" userDrawn="1">
          <p15:clr>
            <a:srgbClr val="F26B43"/>
          </p15:clr>
        </p15:guide>
        <p15:guide id="3" pos="5534" userDrawn="1">
          <p15:clr>
            <a:srgbClr val="F26B43"/>
          </p15:clr>
        </p15:guide>
        <p15:guide id="5" orient="horz" pos="1071" userDrawn="1">
          <p15:clr>
            <a:srgbClr val="F26B43"/>
          </p15:clr>
        </p15:guide>
        <p15:guide id="6" orient="horz" pos="1502" userDrawn="1">
          <p15:clr>
            <a:srgbClr val="F26B43"/>
          </p15:clr>
        </p15:guide>
        <p15:guide id="7" orient="horz" pos="4133" userDrawn="1">
          <p15:clr>
            <a:srgbClr val="F26B43"/>
          </p15:clr>
        </p15:guide>
        <p15:guide id="8" pos="5352" userDrawn="1">
          <p15:clr>
            <a:srgbClr val="F26B43"/>
          </p15:clr>
        </p15:guide>
        <p15:guide id="9"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1</a:t>
            </a:fld>
            <a:endParaRPr lang="en-GB" sz="700">
              <a:solidFill>
                <a:schemeClr val="bg1"/>
              </a:solidFill>
            </a:endParaRPr>
          </a:p>
        </p:txBody>
      </p:sp>
      <p:sp>
        <p:nvSpPr>
          <p:cNvPr id="8" name="Footer Placeholder 2">
            <a:extLst>
              <a:ext uri="{FF2B5EF4-FFF2-40B4-BE49-F238E27FC236}">
                <a16:creationId xmlns:a16="http://schemas.microsoft.com/office/drawing/2014/main" id="{9DF1C1B0-F1BD-47BC-A23E-BFC4BDF8B584}"/>
              </a:ext>
            </a:extLst>
          </p:cNvPr>
          <p:cNvSpPr txBox="1">
            <a:spLocks/>
          </p:cNvSpPr>
          <p:nvPr/>
        </p:nvSpPr>
        <p:spPr>
          <a:xfrm>
            <a:off x="352949" y="6502955"/>
            <a:ext cx="3086100" cy="167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dirty="0">
                <a:solidFill>
                  <a:schemeClr val="bg1"/>
                </a:solidFill>
              </a:rPr>
              <a:t>©Dean and Chapter of Westminster</a:t>
            </a:r>
          </a:p>
        </p:txBody>
      </p:sp>
      <p:sp>
        <p:nvSpPr>
          <p:cNvPr id="12" name="TextBox 11"/>
          <p:cNvSpPr txBox="1"/>
          <p:nvPr/>
        </p:nvSpPr>
        <p:spPr>
          <a:xfrm>
            <a:off x="352949" y="1068552"/>
            <a:ext cx="4642132" cy="523220"/>
          </a:xfrm>
          <a:prstGeom prst="rect">
            <a:avLst/>
          </a:prstGeom>
          <a:solidFill>
            <a:schemeClr val="tx2"/>
          </a:solidFill>
        </p:spPr>
        <p:txBody>
          <a:bodyPr wrap="square" rtlCol="0">
            <a:spAutoFit/>
          </a:bodyPr>
          <a:lstStyle/>
          <a:p>
            <a:r>
              <a:rPr lang="en-GB" sz="2800" b="1" dirty="0">
                <a:solidFill>
                  <a:schemeClr val="bg1"/>
                </a:solidFill>
                <a:latin typeface="+mj-lt"/>
              </a:rPr>
              <a:t>Examining Royal Funerals</a:t>
            </a:r>
          </a:p>
        </p:txBody>
      </p:sp>
      <p:sp>
        <p:nvSpPr>
          <p:cNvPr id="13" name="Title 8">
            <a:extLst>
              <a:ext uri="{FF2B5EF4-FFF2-40B4-BE49-F238E27FC236}">
                <a16:creationId xmlns:a16="http://schemas.microsoft.com/office/drawing/2014/main" id="{F89B5B11-7758-448D-AC81-23E46063A519}"/>
              </a:ext>
            </a:extLst>
          </p:cNvPr>
          <p:cNvSpPr txBox="1">
            <a:spLocks/>
          </p:cNvSpPr>
          <p:nvPr/>
        </p:nvSpPr>
        <p:spPr>
          <a:xfrm>
            <a:off x="352949" y="1621350"/>
            <a:ext cx="1511477" cy="442886"/>
          </a:xfrm>
          <a:prstGeom prst="rect">
            <a:avLst/>
          </a:prstGeom>
          <a:solidFill>
            <a:schemeClr val="tx2"/>
          </a:solidFill>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GB" sz="2000" b="0" dirty="0">
                <a:solidFill>
                  <a:schemeClr val="bg1"/>
                </a:solidFill>
              </a:rPr>
              <a:t>KS3 lesson</a:t>
            </a:r>
          </a:p>
        </p:txBody>
      </p:sp>
    </p:spTree>
    <p:extLst>
      <p:ext uri="{BB962C8B-B14F-4D97-AF65-F5344CB8AC3E}">
        <p14:creationId xmlns:p14="http://schemas.microsoft.com/office/powerpoint/2010/main" val="421350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2" name="TextBox 1"/>
          <p:cNvSpPr txBox="1"/>
          <p:nvPr/>
        </p:nvSpPr>
        <p:spPr>
          <a:xfrm>
            <a:off x="361950" y="990759"/>
            <a:ext cx="7750054" cy="830997"/>
          </a:xfrm>
          <a:prstGeom prst="rect">
            <a:avLst/>
          </a:prstGeom>
          <a:noFill/>
        </p:spPr>
        <p:txBody>
          <a:bodyPr wrap="square" rtlCol="0">
            <a:spAutoFit/>
          </a:bodyPr>
          <a:lstStyle/>
          <a:p>
            <a:r>
              <a:rPr lang="en-GB" sz="2400" b="1" dirty="0">
                <a:latin typeface="+mj-lt"/>
              </a:rPr>
              <a:t>How will people today record the funeral of Queen Elizabeth II?</a:t>
            </a:r>
          </a:p>
        </p:txBody>
      </p:sp>
      <p:sp>
        <p:nvSpPr>
          <p:cNvPr id="5" name="TextBox 4"/>
          <p:cNvSpPr txBox="1"/>
          <p:nvPr/>
        </p:nvSpPr>
        <p:spPr>
          <a:xfrm>
            <a:off x="361950" y="1821756"/>
            <a:ext cx="8524754" cy="2862322"/>
          </a:xfrm>
          <a:prstGeom prst="rect">
            <a:avLst/>
          </a:prstGeom>
          <a:noFill/>
        </p:spPr>
        <p:txBody>
          <a:bodyPr wrap="square" rtlCol="0">
            <a:spAutoFit/>
          </a:bodyPr>
          <a:lstStyle/>
          <a:p>
            <a:r>
              <a:rPr lang="en-GB" dirty="0"/>
              <a:t>The funeral of Queen Elizabeth II will have worldwide significance. Queen Elizabeth II was the longest reigning monarch this country has ever had. </a:t>
            </a:r>
          </a:p>
          <a:p>
            <a:endParaRPr lang="en-GB" dirty="0"/>
          </a:p>
          <a:p>
            <a:r>
              <a:rPr lang="en-GB" dirty="0"/>
              <a:t>She was Queen of the UK and 14 Commonwealth Realms. </a:t>
            </a:r>
          </a:p>
          <a:p>
            <a:endParaRPr lang="en-GB" dirty="0"/>
          </a:p>
          <a:p>
            <a:r>
              <a:rPr lang="en-GB" dirty="0"/>
              <a:t>You are living through this historic event. </a:t>
            </a:r>
          </a:p>
          <a:p>
            <a:endParaRPr lang="en-GB" dirty="0"/>
          </a:p>
          <a:p>
            <a:r>
              <a:rPr lang="en-GB" dirty="0"/>
              <a:t>Social media didn’t exist at the time of King George VI's death in 1952.</a:t>
            </a:r>
          </a:p>
          <a:p>
            <a:r>
              <a:rPr lang="en-GB" dirty="0"/>
              <a:t>Many people will use social media to discuss the funeral of Queen Elizabeth II and the impact it had on them. </a:t>
            </a:r>
          </a:p>
        </p:txBody>
      </p:sp>
      <p:sp>
        <p:nvSpPr>
          <p:cNvPr id="6" name="TextBox 5"/>
          <p:cNvSpPr txBox="1"/>
          <p:nvPr/>
        </p:nvSpPr>
        <p:spPr>
          <a:xfrm>
            <a:off x="361950" y="4929853"/>
            <a:ext cx="8524754" cy="1631216"/>
          </a:xfrm>
          <a:prstGeom prst="rect">
            <a:avLst/>
          </a:prstGeom>
          <a:solidFill>
            <a:schemeClr val="accent2"/>
          </a:solidFill>
        </p:spPr>
        <p:txBody>
          <a:bodyPr wrap="square" rtlCol="0">
            <a:spAutoFit/>
          </a:bodyPr>
          <a:lstStyle/>
          <a:p>
            <a:r>
              <a:rPr lang="en-GB" sz="2000" dirty="0">
                <a:solidFill>
                  <a:schemeClr val="bg1"/>
                </a:solidFill>
              </a:rPr>
              <a:t>Think: </a:t>
            </a:r>
          </a:p>
          <a:p>
            <a:r>
              <a:rPr lang="en-GB" sz="2000" dirty="0">
                <a:solidFill>
                  <a:schemeClr val="bg1"/>
                </a:solidFill>
              </a:rPr>
              <a:t>What impact has the death of Queen Elizabeth II and her funeral had on you, your friends and family?</a:t>
            </a:r>
          </a:p>
          <a:p>
            <a:r>
              <a:rPr lang="en-GB" sz="2000" dirty="0">
                <a:solidFill>
                  <a:schemeClr val="bg1"/>
                </a:solidFill>
              </a:rPr>
              <a:t>What are the most important things about the funeral for the historians of the future to understand?</a:t>
            </a:r>
          </a:p>
        </p:txBody>
      </p:sp>
    </p:spTree>
    <p:extLst>
      <p:ext uri="{BB962C8B-B14F-4D97-AF65-F5344CB8AC3E}">
        <p14:creationId xmlns:p14="http://schemas.microsoft.com/office/powerpoint/2010/main" val="302697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996" y="3388718"/>
            <a:ext cx="7886700" cy="2509519"/>
          </a:xfrm>
        </p:spPr>
        <p:txBody>
          <a:bodyPr>
            <a:normAutofit/>
          </a:bodyPr>
          <a:lstStyle/>
          <a:p>
            <a:endParaRPr lang="en-GB" dirty="0"/>
          </a:p>
          <a:p>
            <a:r>
              <a:rPr lang="en-GB" sz="1800" dirty="0"/>
              <a:t>You could include the following:</a:t>
            </a:r>
          </a:p>
          <a:p>
            <a:r>
              <a:rPr lang="en-GB" sz="1800" dirty="0"/>
              <a:t>Lying in state at Westminster Hall (Parliament)</a:t>
            </a:r>
          </a:p>
          <a:p>
            <a:r>
              <a:rPr lang="en-GB" sz="1800" dirty="0"/>
              <a:t>Funeral at Westminster Abbey</a:t>
            </a:r>
          </a:p>
          <a:p>
            <a:r>
              <a:rPr lang="en-GB" sz="1800" dirty="0"/>
              <a:t>Funeral procession through streets of London</a:t>
            </a:r>
          </a:p>
          <a:p>
            <a:r>
              <a:rPr lang="en-GB" sz="1800" dirty="0"/>
              <a:t>Burial at St George’s Chapel, Windsor</a:t>
            </a:r>
          </a:p>
          <a:p>
            <a:endParaRPr lang="en-GB" dirty="0"/>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5" name="TextBox 4"/>
          <p:cNvSpPr txBox="1"/>
          <p:nvPr/>
        </p:nvSpPr>
        <p:spPr>
          <a:xfrm>
            <a:off x="287392" y="1284953"/>
            <a:ext cx="8524754" cy="1631216"/>
          </a:xfrm>
          <a:prstGeom prst="rect">
            <a:avLst/>
          </a:prstGeom>
          <a:solidFill>
            <a:schemeClr val="accent2"/>
          </a:solidFill>
        </p:spPr>
        <p:txBody>
          <a:bodyPr wrap="square" rtlCol="0">
            <a:spAutoFit/>
          </a:bodyPr>
          <a:lstStyle/>
          <a:p>
            <a:r>
              <a:rPr lang="en-GB" sz="2000" b="1" dirty="0">
                <a:solidFill>
                  <a:schemeClr val="bg1"/>
                </a:solidFill>
              </a:rPr>
              <a:t>Activity:</a:t>
            </a:r>
          </a:p>
          <a:p>
            <a:r>
              <a:rPr lang="en-GB" sz="2000" dirty="0">
                <a:solidFill>
                  <a:schemeClr val="bg1"/>
                </a:solidFill>
              </a:rPr>
              <a:t>Write an eye witness account of the funeral of Queen Elizabeth II and the impact it had on you. </a:t>
            </a:r>
          </a:p>
          <a:p>
            <a:r>
              <a:rPr lang="en-GB" sz="2000" dirty="0">
                <a:solidFill>
                  <a:schemeClr val="bg1"/>
                </a:solidFill>
              </a:rPr>
              <a:t>If the funeral is yet to happen, focus on how you are feeling and what is going on in the run up to the event. </a:t>
            </a:r>
          </a:p>
        </p:txBody>
      </p:sp>
    </p:spTree>
    <p:extLst>
      <p:ext uri="{BB962C8B-B14F-4D97-AF65-F5344CB8AC3E}">
        <p14:creationId xmlns:p14="http://schemas.microsoft.com/office/powerpoint/2010/main" val="40356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400" dirty="0"/>
              <a:t>To find out about modern Royal Funerals (state and ceremonial)</a:t>
            </a:r>
          </a:p>
          <a:p>
            <a:pPr marL="342900" indent="-342900">
              <a:buFont typeface="Arial" panose="020B0604020202020204" pitchFamily="34" charset="0"/>
              <a:buChar char="•"/>
            </a:pPr>
            <a:r>
              <a:rPr lang="en-GB" sz="2400" dirty="0"/>
              <a:t>To learn how Royal Funerals have evolved over time</a:t>
            </a:r>
          </a:p>
          <a:p>
            <a:pPr marL="342900" indent="-342900">
              <a:buFont typeface="Arial" panose="020B0604020202020204" pitchFamily="34" charset="0"/>
              <a:buChar char="•"/>
            </a:pPr>
            <a:r>
              <a:rPr lang="en-GB" sz="2400" dirty="0"/>
              <a:t>To use historical sources to understand change in Royal Funerals</a:t>
            </a:r>
          </a:p>
          <a:p>
            <a:endParaRPr lang="en-GB" dirty="0"/>
          </a:p>
          <a:p>
            <a:endParaRPr lang="en-GB" dirty="0"/>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5" name="Title 1"/>
          <p:cNvSpPr txBox="1">
            <a:spLocks/>
          </p:cNvSpPr>
          <p:nvPr/>
        </p:nvSpPr>
        <p:spPr>
          <a:xfrm>
            <a:off x="362752" y="1377537"/>
            <a:ext cx="8139248" cy="571037"/>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US" dirty="0"/>
              <a:t>Learning objectives: </a:t>
            </a:r>
            <a:endParaRPr lang="en-GB" dirty="0"/>
          </a:p>
        </p:txBody>
      </p:sp>
    </p:spTree>
    <p:extLst>
      <p:ext uri="{BB962C8B-B14F-4D97-AF65-F5344CB8AC3E}">
        <p14:creationId xmlns:p14="http://schemas.microsoft.com/office/powerpoint/2010/main" val="151633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102" y="915095"/>
            <a:ext cx="8139248" cy="479802"/>
          </a:xfrm>
        </p:spPr>
        <p:txBody>
          <a:bodyPr>
            <a:normAutofit/>
          </a:bodyPr>
          <a:lstStyle/>
          <a:p>
            <a:r>
              <a:rPr lang="en-GB" sz="2400" dirty="0"/>
              <a:t>How do we know about Royal Funerals in the past? </a:t>
            </a:r>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5" name="TextBox 4"/>
          <p:cNvSpPr txBox="1"/>
          <p:nvPr/>
        </p:nvSpPr>
        <p:spPr>
          <a:xfrm>
            <a:off x="263646" y="5697282"/>
            <a:ext cx="8704304" cy="707886"/>
          </a:xfrm>
          <a:prstGeom prst="rect">
            <a:avLst/>
          </a:prstGeom>
          <a:solidFill>
            <a:schemeClr val="accent2"/>
          </a:solidFill>
        </p:spPr>
        <p:txBody>
          <a:bodyPr wrap="square" rtlCol="0">
            <a:spAutoFit/>
          </a:bodyPr>
          <a:lstStyle/>
          <a:p>
            <a:r>
              <a:rPr lang="en-GB" sz="2000" dirty="0">
                <a:solidFill>
                  <a:schemeClr val="bg1"/>
                </a:solidFill>
              </a:rPr>
              <a:t>Think: </a:t>
            </a:r>
          </a:p>
          <a:p>
            <a:r>
              <a:rPr lang="en-GB" sz="2000" dirty="0">
                <a:solidFill>
                  <a:schemeClr val="bg1"/>
                </a:solidFill>
              </a:rPr>
              <a:t>What can you learn about the funeral of Queen Elizabeth I from this image?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646" y="1866900"/>
            <a:ext cx="8685551" cy="3244053"/>
          </a:xfrm>
          <a:prstGeom prst="rect">
            <a:avLst/>
          </a:prstGeom>
        </p:spPr>
      </p:pic>
    </p:spTree>
    <p:extLst>
      <p:ext uri="{BB962C8B-B14F-4D97-AF65-F5344CB8AC3E}">
        <p14:creationId xmlns:p14="http://schemas.microsoft.com/office/powerpoint/2010/main" val="80916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6" name="TextBox 5"/>
          <p:cNvSpPr txBox="1"/>
          <p:nvPr/>
        </p:nvSpPr>
        <p:spPr>
          <a:xfrm>
            <a:off x="263646" y="1173536"/>
            <a:ext cx="8524754" cy="1323439"/>
          </a:xfrm>
          <a:prstGeom prst="rect">
            <a:avLst/>
          </a:prstGeom>
          <a:solidFill>
            <a:schemeClr val="accent2"/>
          </a:solidFill>
        </p:spPr>
        <p:txBody>
          <a:bodyPr wrap="square" rtlCol="0">
            <a:spAutoFit/>
          </a:bodyPr>
          <a:lstStyle/>
          <a:p>
            <a:r>
              <a:rPr lang="en-GB" sz="2000" dirty="0">
                <a:solidFill>
                  <a:schemeClr val="bg1"/>
                </a:solidFill>
              </a:rPr>
              <a:t>Activity: </a:t>
            </a:r>
          </a:p>
          <a:p>
            <a:r>
              <a:rPr lang="en-GB" sz="2000" dirty="0">
                <a:solidFill>
                  <a:schemeClr val="bg1"/>
                </a:solidFill>
              </a:rPr>
              <a:t>What types of historical sources could we use to find out about the funeral of Queen Elizabeth I? </a:t>
            </a:r>
          </a:p>
          <a:p>
            <a:r>
              <a:rPr lang="en-GB" sz="2000" dirty="0">
                <a:solidFill>
                  <a:schemeClr val="bg1"/>
                </a:solidFill>
              </a:rPr>
              <a:t>Think about the kind of information each source would give you.</a:t>
            </a:r>
          </a:p>
        </p:txBody>
      </p:sp>
      <p:graphicFrame>
        <p:nvGraphicFramePr>
          <p:cNvPr id="7" name="Table 6"/>
          <p:cNvGraphicFramePr>
            <a:graphicFrameLocks noGrp="1"/>
          </p:cNvGraphicFramePr>
          <p:nvPr>
            <p:extLst>
              <p:ext uri="{D42A27DB-BD31-4B8C-83A1-F6EECF244321}">
                <p14:modId xmlns:p14="http://schemas.microsoft.com/office/powerpoint/2010/main" val="3757794110"/>
              </p:ext>
            </p:extLst>
          </p:nvPr>
        </p:nvGraphicFramePr>
        <p:xfrm>
          <a:off x="678098" y="3032537"/>
          <a:ext cx="7695850" cy="3015590"/>
        </p:xfrm>
        <a:graphic>
          <a:graphicData uri="http://schemas.openxmlformats.org/drawingml/2006/table">
            <a:tbl>
              <a:tblPr firstRow="1" bandRow="1">
                <a:tableStyleId>{21E4AEA4-8DFA-4A89-87EB-49C32662AFE0}</a:tableStyleId>
              </a:tblPr>
              <a:tblGrid>
                <a:gridCol w="3092927">
                  <a:extLst>
                    <a:ext uri="{9D8B030D-6E8A-4147-A177-3AD203B41FA5}">
                      <a16:colId xmlns:a16="http://schemas.microsoft.com/office/drawing/2014/main" val="455060718"/>
                    </a:ext>
                  </a:extLst>
                </a:gridCol>
                <a:gridCol w="4602923">
                  <a:extLst>
                    <a:ext uri="{9D8B030D-6E8A-4147-A177-3AD203B41FA5}">
                      <a16:colId xmlns:a16="http://schemas.microsoft.com/office/drawing/2014/main" val="511836098"/>
                    </a:ext>
                  </a:extLst>
                </a:gridCol>
              </a:tblGrid>
              <a:tr h="0">
                <a:tc>
                  <a:txBody>
                    <a:bodyPr/>
                    <a:lstStyle/>
                    <a:p>
                      <a:r>
                        <a:rPr lang="en-US" sz="2000" dirty="0"/>
                        <a:t>Type</a:t>
                      </a:r>
                      <a:r>
                        <a:rPr lang="en-US" sz="2000" baseline="0" dirty="0"/>
                        <a:t> of source</a:t>
                      </a:r>
                      <a:endParaRPr lang="en-GB" sz="2000" dirty="0"/>
                    </a:p>
                  </a:txBody>
                  <a:tcPr marL="115438" marR="115438" marT="57719" marB="57719"/>
                </a:tc>
                <a:tc>
                  <a:txBody>
                    <a:bodyPr/>
                    <a:lstStyle/>
                    <a:p>
                      <a:r>
                        <a:rPr lang="en-US" sz="2000" dirty="0"/>
                        <a:t>Type</a:t>
                      </a:r>
                      <a:r>
                        <a:rPr lang="en-US" sz="2000" baseline="0" dirty="0"/>
                        <a:t> of information</a:t>
                      </a:r>
                      <a:endParaRPr lang="en-GB" sz="2000" dirty="0"/>
                    </a:p>
                  </a:txBody>
                  <a:tcPr marL="115438" marR="115438" marT="57719" marB="57719"/>
                </a:tc>
                <a:extLst>
                  <a:ext uri="{0D108BD9-81ED-4DB2-BD59-A6C34878D82A}">
                    <a16:rowId xmlns:a16="http://schemas.microsoft.com/office/drawing/2014/main" val="3889889701"/>
                  </a:ext>
                </a:extLst>
              </a:tr>
              <a:tr h="799864">
                <a:tc>
                  <a:txBody>
                    <a:bodyPr/>
                    <a:lstStyle/>
                    <a:p>
                      <a:r>
                        <a:rPr lang="en-US" sz="2000" dirty="0"/>
                        <a:t>Drawing of the funeral procession</a:t>
                      </a:r>
                      <a:endParaRPr lang="en-GB" sz="2000" dirty="0"/>
                    </a:p>
                  </a:txBody>
                  <a:tcPr marL="115438" marR="115438" marT="57719" marB="57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What people wore, how the funeral procession was organised, what</a:t>
                      </a:r>
                      <a:r>
                        <a:rPr lang="en-GB" sz="2000" baseline="0" dirty="0"/>
                        <a:t> the coffin looked like (Effigy on top of the coffin)</a:t>
                      </a:r>
                      <a:endParaRPr lang="en-GB" sz="2000" dirty="0"/>
                    </a:p>
                  </a:txBody>
                  <a:tcPr marL="115438" marR="115438" marT="57719" marB="57719"/>
                </a:tc>
                <a:extLst>
                  <a:ext uri="{0D108BD9-81ED-4DB2-BD59-A6C34878D82A}">
                    <a16:rowId xmlns:a16="http://schemas.microsoft.com/office/drawing/2014/main" val="2402344316"/>
                  </a:ext>
                </a:extLst>
              </a:tr>
              <a:tr h="385665">
                <a:tc>
                  <a:txBody>
                    <a:bodyPr/>
                    <a:lstStyle/>
                    <a:p>
                      <a:r>
                        <a:rPr lang="en-US" sz="2000" dirty="0"/>
                        <a:t>?</a:t>
                      </a:r>
                      <a:endParaRPr lang="en-GB" sz="2000" dirty="0"/>
                    </a:p>
                  </a:txBody>
                  <a:tcPr marL="115438" marR="115438" marT="57719" marB="57719"/>
                </a:tc>
                <a:tc>
                  <a:txBody>
                    <a:bodyPr/>
                    <a:lstStyle/>
                    <a:p>
                      <a:r>
                        <a:rPr lang="en-US" sz="2000" dirty="0"/>
                        <a:t>?</a:t>
                      </a:r>
                    </a:p>
                  </a:txBody>
                  <a:tcPr marL="115438" marR="115438" marT="57719" marB="57719"/>
                </a:tc>
                <a:extLst>
                  <a:ext uri="{0D108BD9-81ED-4DB2-BD59-A6C34878D82A}">
                    <a16:rowId xmlns:a16="http://schemas.microsoft.com/office/drawing/2014/main" val="2684769975"/>
                  </a:ext>
                </a:extLst>
              </a:tr>
              <a:tr h="326107">
                <a:tc>
                  <a:txBody>
                    <a:bodyPr/>
                    <a:lstStyle/>
                    <a:p>
                      <a:r>
                        <a:rPr lang="en-US" sz="2000" dirty="0"/>
                        <a:t>?</a:t>
                      </a:r>
                      <a:endParaRPr lang="en-GB" sz="2000" dirty="0"/>
                    </a:p>
                  </a:txBody>
                  <a:tcPr marL="115438" marR="115438" marT="57719" marB="57719"/>
                </a:tc>
                <a:tc>
                  <a:txBody>
                    <a:bodyPr/>
                    <a:lstStyle/>
                    <a:p>
                      <a:r>
                        <a:rPr lang="en-US" sz="2000" dirty="0"/>
                        <a:t>?</a:t>
                      </a:r>
                      <a:endParaRPr lang="en-GB" sz="2000" dirty="0"/>
                    </a:p>
                  </a:txBody>
                  <a:tcPr marL="115438" marR="115438" marT="57719" marB="57719"/>
                </a:tc>
                <a:extLst>
                  <a:ext uri="{0D108BD9-81ED-4DB2-BD59-A6C34878D82A}">
                    <a16:rowId xmlns:a16="http://schemas.microsoft.com/office/drawing/2014/main" val="876532781"/>
                  </a:ext>
                </a:extLst>
              </a:tr>
              <a:tr h="326270">
                <a:tc>
                  <a:txBody>
                    <a:bodyPr/>
                    <a:lstStyle/>
                    <a:p>
                      <a:r>
                        <a:rPr lang="en-US" sz="2000" dirty="0"/>
                        <a:t>?</a:t>
                      </a:r>
                      <a:endParaRPr lang="en-GB" sz="2000" dirty="0"/>
                    </a:p>
                  </a:txBody>
                  <a:tcPr marL="115438" marR="115438" marT="57719" marB="57719"/>
                </a:tc>
                <a:tc>
                  <a:txBody>
                    <a:bodyPr/>
                    <a:lstStyle/>
                    <a:p>
                      <a:r>
                        <a:rPr lang="en-US" sz="2000" dirty="0"/>
                        <a:t>?</a:t>
                      </a:r>
                      <a:endParaRPr lang="en-GB" sz="2000" dirty="0"/>
                    </a:p>
                  </a:txBody>
                  <a:tcPr marL="115438" marR="115438" marT="57719" marB="57719"/>
                </a:tc>
                <a:extLst>
                  <a:ext uri="{0D108BD9-81ED-4DB2-BD59-A6C34878D82A}">
                    <a16:rowId xmlns:a16="http://schemas.microsoft.com/office/drawing/2014/main" val="2482868892"/>
                  </a:ext>
                </a:extLst>
              </a:tr>
            </a:tbl>
          </a:graphicData>
        </a:graphic>
      </p:graphicFrame>
    </p:spTree>
    <p:extLst>
      <p:ext uri="{BB962C8B-B14F-4D97-AF65-F5344CB8AC3E}">
        <p14:creationId xmlns:p14="http://schemas.microsoft.com/office/powerpoint/2010/main" val="2392315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2" name="TextBox 1"/>
          <p:cNvSpPr txBox="1"/>
          <p:nvPr/>
        </p:nvSpPr>
        <p:spPr>
          <a:xfrm>
            <a:off x="362752" y="4617851"/>
            <a:ext cx="8311348" cy="1754326"/>
          </a:xfrm>
          <a:prstGeom prst="rect">
            <a:avLst/>
          </a:prstGeom>
          <a:noFill/>
        </p:spPr>
        <p:txBody>
          <a:bodyPr wrap="square" rtlCol="0">
            <a:spAutoFit/>
          </a:bodyPr>
          <a:lstStyle/>
          <a:p>
            <a:r>
              <a:rPr lang="en-GB" dirty="0"/>
              <a:t>In the past kings and queens were often buried at Westminster Abbey. </a:t>
            </a:r>
          </a:p>
          <a:p>
            <a:endParaRPr lang="en-GB" dirty="0"/>
          </a:p>
          <a:p>
            <a:r>
              <a:rPr lang="en-GB" dirty="0"/>
              <a:t>Thirty kings and queens are buried there, including Queen Elizabeth I. </a:t>
            </a:r>
          </a:p>
          <a:p>
            <a:endParaRPr lang="en-GB" dirty="0"/>
          </a:p>
          <a:p>
            <a:r>
              <a:rPr lang="en-GB" dirty="0"/>
              <a:t>Royal Funerals have evolved since the time of Queen Elizabeth I. Some older traditions continue and others are new.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752" y="1389247"/>
            <a:ext cx="3657600" cy="2651760"/>
          </a:xfrm>
          <a:prstGeom prst="rect">
            <a:avLst/>
          </a:prstGeom>
        </p:spPr>
      </p:pic>
      <p:pic>
        <p:nvPicPr>
          <p:cNvPr id="7" name="Picture 6">
            <a:extLst>
              <a:ext uri="{FF2B5EF4-FFF2-40B4-BE49-F238E27FC236}">
                <a16:creationId xmlns:a16="http://schemas.microsoft.com/office/drawing/2014/main" id="{4060DBBC-2DDE-43A5-8D3D-0514B1DF49B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33977" y="1389247"/>
            <a:ext cx="4240125" cy="2651760"/>
          </a:xfrm>
          <a:prstGeom prst="rect">
            <a:avLst/>
          </a:prstGeom>
        </p:spPr>
      </p:pic>
    </p:spTree>
    <p:extLst>
      <p:ext uri="{BB962C8B-B14F-4D97-AF65-F5344CB8AC3E}">
        <p14:creationId xmlns:p14="http://schemas.microsoft.com/office/powerpoint/2010/main" val="383996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2" name="TextBox 1"/>
          <p:cNvSpPr txBox="1"/>
          <p:nvPr/>
        </p:nvSpPr>
        <p:spPr>
          <a:xfrm>
            <a:off x="263646" y="1079500"/>
            <a:ext cx="8435854" cy="738664"/>
          </a:xfrm>
          <a:prstGeom prst="rect">
            <a:avLst/>
          </a:prstGeom>
          <a:noFill/>
        </p:spPr>
        <p:txBody>
          <a:bodyPr wrap="square" rtlCol="0">
            <a:spAutoFit/>
          </a:bodyPr>
          <a:lstStyle/>
          <a:p>
            <a:r>
              <a:rPr lang="en-GB" sz="2400" b="1" dirty="0">
                <a:latin typeface="+mj-lt"/>
              </a:rPr>
              <a:t>How do we know about Royal Funerals in modern times?</a:t>
            </a:r>
            <a:r>
              <a:rPr lang="en-GB" b="1" dirty="0"/>
              <a:t> </a:t>
            </a:r>
          </a:p>
          <a:p>
            <a:endParaRPr lang="en-GB" dirty="0"/>
          </a:p>
        </p:txBody>
      </p:sp>
      <p:sp>
        <p:nvSpPr>
          <p:cNvPr id="6" name="TextBox 5"/>
          <p:cNvSpPr txBox="1"/>
          <p:nvPr/>
        </p:nvSpPr>
        <p:spPr>
          <a:xfrm>
            <a:off x="377946" y="5684582"/>
            <a:ext cx="8435854" cy="707886"/>
          </a:xfrm>
          <a:prstGeom prst="rect">
            <a:avLst/>
          </a:prstGeom>
          <a:solidFill>
            <a:schemeClr val="accent2"/>
          </a:solidFill>
        </p:spPr>
        <p:txBody>
          <a:bodyPr wrap="square" rtlCol="0">
            <a:spAutoFit/>
          </a:bodyPr>
          <a:lstStyle/>
          <a:p>
            <a:r>
              <a:rPr lang="en-GB" sz="2000" dirty="0">
                <a:solidFill>
                  <a:schemeClr val="bg1"/>
                </a:solidFill>
              </a:rPr>
              <a:t>Think: </a:t>
            </a:r>
          </a:p>
          <a:p>
            <a:r>
              <a:rPr lang="en-GB" sz="2000" dirty="0">
                <a:solidFill>
                  <a:schemeClr val="bg1"/>
                </a:solidFill>
              </a:rPr>
              <a:t>What can you learn about the funeral of King George VI from this image?</a:t>
            </a:r>
          </a:p>
        </p:txBody>
      </p:sp>
      <p:pic>
        <p:nvPicPr>
          <p:cNvPr id="7" name="Picture 6">
            <a:extLst>
              <a:ext uri="{FF2B5EF4-FFF2-40B4-BE49-F238E27FC236}">
                <a16:creationId xmlns:a16="http://schemas.microsoft.com/office/drawing/2014/main" id="{064AA3B1-282C-4590-99F8-F7CE03F4A8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4903"/>
          <a:stretch/>
        </p:blipFill>
        <p:spPr>
          <a:xfrm>
            <a:off x="2358031" y="1583247"/>
            <a:ext cx="3953615" cy="3954896"/>
          </a:xfrm>
          <a:prstGeom prst="rect">
            <a:avLst/>
          </a:prstGeom>
        </p:spPr>
      </p:pic>
    </p:spTree>
    <p:extLst>
      <p:ext uri="{BB962C8B-B14F-4D97-AF65-F5344CB8AC3E}">
        <p14:creationId xmlns:p14="http://schemas.microsoft.com/office/powerpoint/2010/main" val="52941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6" name="TextBox 5"/>
          <p:cNvSpPr txBox="1"/>
          <p:nvPr/>
        </p:nvSpPr>
        <p:spPr>
          <a:xfrm>
            <a:off x="263646" y="1099255"/>
            <a:ext cx="8524754" cy="1323439"/>
          </a:xfrm>
          <a:prstGeom prst="rect">
            <a:avLst/>
          </a:prstGeom>
          <a:solidFill>
            <a:schemeClr val="accent2"/>
          </a:solidFill>
        </p:spPr>
        <p:txBody>
          <a:bodyPr wrap="square" rtlCol="0">
            <a:spAutoFit/>
          </a:bodyPr>
          <a:lstStyle/>
          <a:p>
            <a:r>
              <a:rPr lang="en-GB" sz="2000" dirty="0">
                <a:solidFill>
                  <a:schemeClr val="bg1"/>
                </a:solidFill>
              </a:rPr>
              <a:t>Activity:</a:t>
            </a:r>
          </a:p>
          <a:p>
            <a:r>
              <a:rPr lang="en-GB" sz="2000" dirty="0">
                <a:solidFill>
                  <a:schemeClr val="bg1"/>
                </a:solidFill>
              </a:rPr>
              <a:t>What types of historical sources could we use to find out about Royal Funerals in modern times?</a:t>
            </a:r>
          </a:p>
          <a:p>
            <a:r>
              <a:rPr lang="en-GB" sz="2000" dirty="0">
                <a:solidFill>
                  <a:schemeClr val="bg1"/>
                </a:solidFill>
              </a:rPr>
              <a:t>Think about the kind of information each source would give you.</a:t>
            </a:r>
          </a:p>
        </p:txBody>
      </p:sp>
      <p:graphicFrame>
        <p:nvGraphicFramePr>
          <p:cNvPr id="7" name="Table 6"/>
          <p:cNvGraphicFramePr>
            <a:graphicFrameLocks noGrp="1"/>
          </p:cNvGraphicFramePr>
          <p:nvPr>
            <p:extLst>
              <p:ext uri="{D42A27DB-BD31-4B8C-83A1-F6EECF244321}">
                <p14:modId xmlns:p14="http://schemas.microsoft.com/office/powerpoint/2010/main" val="1914646569"/>
              </p:ext>
            </p:extLst>
          </p:nvPr>
        </p:nvGraphicFramePr>
        <p:xfrm>
          <a:off x="678098" y="2892837"/>
          <a:ext cx="7695850" cy="3320390"/>
        </p:xfrm>
        <a:graphic>
          <a:graphicData uri="http://schemas.openxmlformats.org/drawingml/2006/table">
            <a:tbl>
              <a:tblPr firstRow="1" bandRow="1">
                <a:tableStyleId>{21E4AEA4-8DFA-4A89-87EB-49C32662AFE0}</a:tableStyleId>
              </a:tblPr>
              <a:tblGrid>
                <a:gridCol w="3092927">
                  <a:extLst>
                    <a:ext uri="{9D8B030D-6E8A-4147-A177-3AD203B41FA5}">
                      <a16:colId xmlns:a16="http://schemas.microsoft.com/office/drawing/2014/main" val="455060718"/>
                    </a:ext>
                  </a:extLst>
                </a:gridCol>
                <a:gridCol w="4602923">
                  <a:extLst>
                    <a:ext uri="{9D8B030D-6E8A-4147-A177-3AD203B41FA5}">
                      <a16:colId xmlns:a16="http://schemas.microsoft.com/office/drawing/2014/main" val="511836098"/>
                    </a:ext>
                  </a:extLst>
                </a:gridCol>
              </a:tblGrid>
              <a:tr h="0">
                <a:tc>
                  <a:txBody>
                    <a:bodyPr/>
                    <a:lstStyle/>
                    <a:p>
                      <a:r>
                        <a:rPr lang="en-US" sz="2000" dirty="0"/>
                        <a:t>Type</a:t>
                      </a:r>
                      <a:r>
                        <a:rPr lang="en-US" sz="2000" baseline="0" dirty="0"/>
                        <a:t> of source</a:t>
                      </a:r>
                      <a:endParaRPr lang="en-GB" sz="2000" dirty="0"/>
                    </a:p>
                  </a:txBody>
                  <a:tcPr marL="115438" marR="115438" marT="57719" marB="57719"/>
                </a:tc>
                <a:tc>
                  <a:txBody>
                    <a:bodyPr/>
                    <a:lstStyle/>
                    <a:p>
                      <a:r>
                        <a:rPr lang="en-US" sz="2000" dirty="0"/>
                        <a:t>Type</a:t>
                      </a:r>
                      <a:r>
                        <a:rPr lang="en-US" sz="2000" baseline="0" dirty="0"/>
                        <a:t> of information</a:t>
                      </a:r>
                      <a:endParaRPr lang="en-GB" sz="2000" dirty="0"/>
                    </a:p>
                  </a:txBody>
                  <a:tcPr marL="115438" marR="115438" marT="57719" marB="57719"/>
                </a:tc>
                <a:extLst>
                  <a:ext uri="{0D108BD9-81ED-4DB2-BD59-A6C34878D82A}">
                    <a16:rowId xmlns:a16="http://schemas.microsoft.com/office/drawing/2014/main" val="3889889701"/>
                  </a:ext>
                </a:extLst>
              </a:tr>
              <a:tr h="799864">
                <a:tc>
                  <a:txBody>
                    <a:bodyPr/>
                    <a:lstStyle/>
                    <a:p>
                      <a:r>
                        <a:rPr lang="en-GB" sz="2000" dirty="0"/>
                        <a:t>Photograph of funeral procession </a:t>
                      </a:r>
                    </a:p>
                  </a:txBody>
                  <a:tcPr marL="115438" marR="115438" marT="57719" marB="57719"/>
                </a:tc>
                <a:tc>
                  <a:txBody>
                    <a:bodyPr/>
                    <a:lstStyle/>
                    <a:p>
                      <a:r>
                        <a:rPr lang="en-GB" sz="2000" dirty="0"/>
                        <a:t>What people wore, how the funeral procession was organised- sailors pulled</a:t>
                      </a:r>
                      <a:r>
                        <a:rPr lang="en-GB" sz="2000" baseline="0" dirty="0"/>
                        <a:t> the gun carriage</a:t>
                      </a:r>
                      <a:r>
                        <a:rPr lang="en-GB" sz="2000" dirty="0"/>
                        <a:t>,</a:t>
                      </a:r>
                      <a:r>
                        <a:rPr lang="en-GB" sz="2000" baseline="0" dirty="0"/>
                        <a:t> what the coffin looked like</a:t>
                      </a:r>
                      <a:r>
                        <a:rPr lang="en-GB" sz="2000" dirty="0"/>
                        <a:t> (a crown rested on the coffin)</a:t>
                      </a:r>
                    </a:p>
                  </a:txBody>
                  <a:tcPr marL="115438" marR="115438" marT="57719" marB="57719"/>
                </a:tc>
                <a:extLst>
                  <a:ext uri="{0D108BD9-81ED-4DB2-BD59-A6C34878D82A}">
                    <a16:rowId xmlns:a16="http://schemas.microsoft.com/office/drawing/2014/main" val="2402344316"/>
                  </a:ext>
                </a:extLst>
              </a:tr>
              <a:tr h="385665">
                <a:tc>
                  <a:txBody>
                    <a:bodyPr/>
                    <a:lstStyle/>
                    <a:p>
                      <a:r>
                        <a:rPr lang="en-US" sz="2000" dirty="0"/>
                        <a:t>?</a:t>
                      </a:r>
                      <a:endParaRPr lang="en-GB" sz="2000" dirty="0"/>
                    </a:p>
                  </a:txBody>
                  <a:tcPr marL="115438" marR="115438" marT="57719" marB="57719"/>
                </a:tc>
                <a:tc>
                  <a:txBody>
                    <a:bodyPr/>
                    <a:lstStyle/>
                    <a:p>
                      <a:r>
                        <a:rPr lang="en-US" sz="2000" dirty="0"/>
                        <a:t>?</a:t>
                      </a:r>
                    </a:p>
                  </a:txBody>
                  <a:tcPr marL="115438" marR="115438" marT="57719" marB="57719"/>
                </a:tc>
                <a:extLst>
                  <a:ext uri="{0D108BD9-81ED-4DB2-BD59-A6C34878D82A}">
                    <a16:rowId xmlns:a16="http://schemas.microsoft.com/office/drawing/2014/main" val="2684769975"/>
                  </a:ext>
                </a:extLst>
              </a:tr>
              <a:tr h="326107">
                <a:tc>
                  <a:txBody>
                    <a:bodyPr/>
                    <a:lstStyle/>
                    <a:p>
                      <a:r>
                        <a:rPr lang="en-US" sz="2000" dirty="0"/>
                        <a:t>?</a:t>
                      </a:r>
                      <a:endParaRPr lang="en-GB" sz="2000" dirty="0"/>
                    </a:p>
                  </a:txBody>
                  <a:tcPr marL="115438" marR="115438" marT="57719" marB="57719"/>
                </a:tc>
                <a:tc>
                  <a:txBody>
                    <a:bodyPr/>
                    <a:lstStyle/>
                    <a:p>
                      <a:r>
                        <a:rPr lang="en-US" sz="2000" dirty="0"/>
                        <a:t>?</a:t>
                      </a:r>
                      <a:endParaRPr lang="en-GB" sz="2000" dirty="0"/>
                    </a:p>
                  </a:txBody>
                  <a:tcPr marL="115438" marR="115438" marT="57719" marB="57719"/>
                </a:tc>
                <a:extLst>
                  <a:ext uri="{0D108BD9-81ED-4DB2-BD59-A6C34878D82A}">
                    <a16:rowId xmlns:a16="http://schemas.microsoft.com/office/drawing/2014/main" val="876532781"/>
                  </a:ext>
                </a:extLst>
              </a:tr>
              <a:tr h="326270">
                <a:tc>
                  <a:txBody>
                    <a:bodyPr/>
                    <a:lstStyle/>
                    <a:p>
                      <a:r>
                        <a:rPr lang="en-US" sz="2000" dirty="0"/>
                        <a:t>?</a:t>
                      </a:r>
                      <a:endParaRPr lang="en-GB" sz="2000" dirty="0"/>
                    </a:p>
                  </a:txBody>
                  <a:tcPr marL="115438" marR="115438" marT="57719" marB="57719"/>
                </a:tc>
                <a:tc>
                  <a:txBody>
                    <a:bodyPr/>
                    <a:lstStyle/>
                    <a:p>
                      <a:r>
                        <a:rPr lang="en-US" sz="2000" dirty="0"/>
                        <a:t>?</a:t>
                      </a:r>
                      <a:endParaRPr lang="en-GB" sz="2000" dirty="0"/>
                    </a:p>
                  </a:txBody>
                  <a:tcPr marL="115438" marR="115438" marT="57719" marB="57719"/>
                </a:tc>
                <a:extLst>
                  <a:ext uri="{0D108BD9-81ED-4DB2-BD59-A6C34878D82A}">
                    <a16:rowId xmlns:a16="http://schemas.microsoft.com/office/drawing/2014/main" val="2482868892"/>
                  </a:ext>
                </a:extLst>
              </a:tr>
            </a:tbl>
          </a:graphicData>
        </a:graphic>
      </p:graphicFrame>
    </p:spTree>
    <p:extLst>
      <p:ext uri="{BB962C8B-B14F-4D97-AF65-F5344CB8AC3E}">
        <p14:creationId xmlns:p14="http://schemas.microsoft.com/office/powerpoint/2010/main" val="268707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644" y="3577986"/>
            <a:ext cx="4211456" cy="2163723"/>
          </a:xfrm>
        </p:spPr>
        <p:txBody>
          <a:bodyPr>
            <a:normAutofit lnSpcReduction="10000"/>
          </a:bodyPr>
          <a:lstStyle/>
          <a:p>
            <a:r>
              <a:rPr lang="en-GB" sz="1800" dirty="0"/>
              <a:t>Queen Elizabeth II’s funeral was planned many years ago. </a:t>
            </a:r>
          </a:p>
          <a:p>
            <a:r>
              <a:rPr lang="en-GB" sz="1800" dirty="0"/>
              <a:t>Plans were drawn up and known as ‘London Bridge’. </a:t>
            </a:r>
          </a:p>
          <a:p>
            <a:r>
              <a:rPr lang="en-GB" sz="1800" dirty="0"/>
              <a:t>Queen Elizabeth II was the Sovereign and so she will be given a</a:t>
            </a:r>
            <a:r>
              <a:rPr lang="en-GB" sz="1800" b="1" dirty="0"/>
              <a:t> </a:t>
            </a:r>
            <a:r>
              <a:rPr lang="en-GB" sz="1800" dirty="0"/>
              <a:t>State Funeral.   </a:t>
            </a:r>
          </a:p>
          <a:p>
            <a:endParaRPr lang="en-GB" sz="1800" dirty="0"/>
          </a:p>
          <a:p>
            <a:endParaRPr lang="en-GB" sz="1800" dirty="0"/>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2" name="TextBox 1"/>
          <p:cNvSpPr txBox="1"/>
          <p:nvPr/>
        </p:nvSpPr>
        <p:spPr>
          <a:xfrm>
            <a:off x="263646" y="969573"/>
            <a:ext cx="5403850" cy="461665"/>
          </a:xfrm>
          <a:prstGeom prst="rect">
            <a:avLst/>
          </a:prstGeom>
          <a:noFill/>
        </p:spPr>
        <p:txBody>
          <a:bodyPr wrap="square" rtlCol="0">
            <a:spAutoFit/>
          </a:bodyPr>
          <a:lstStyle/>
          <a:p>
            <a:r>
              <a:rPr lang="en-GB" sz="2400" b="1" dirty="0">
                <a:latin typeface="+mj-lt"/>
              </a:rPr>
              <a:t>Types of Royal Funeral</a:t>
            </a:r>
          </a:p>
        </p:txBody>
      </p:sp>
      <p:sp>
        <p:nvSpPr>
          <p:cNvPr id="5" name="TextBox 4"/>
          <p:cNvSpPr txBox="1"/>
          <p:nvPr/>
        </p:nvSpPr>
        <p:spPr>
          <a:xfrm>
            <a:off x="263646" y="1588407"/>
            <a:ext cx="8128000" cy="1477328"/>
          </a:xfrm>
          <a:prstGeom prst="rect">
            <a:avLst/>
          </a:prstGeom>
          <a:noFill/>
        </p:spPr>
        <p:txBody>
          <a:bodyPr wrap="square" rtlCol="0">
            <a:spAutoFit/>
          </a:bodyPr>
          <a:lstStyle/>
          <a:p>
            <a:r>
              <a:rPr lang="en-GB" dirty="0"/>
              <a:t>There are two types of royal funerals. </a:t>
            </a:r>
          </a:p>
          <a:p>
            <a:r>
              <a:rPr lang="en-GB" dirty="0"/>
              <a:t>A </a:t>
            </a:r>
            <a:r>
              <a:rPr lang="en-GB" b="1" dirty="0"/>
              <a:t>State Funeral </a:t>
            </a:r>
            <a:r>
              <a:rPr lang="en-GB" dirty="0"/>
              <a:t>is given to the Sovereign (the ruling king or queen). </a:t>
            </a:r>
          </a:p>
          <a:p>
            <a:r>
              <a:rPr lang="en-GB" dirty="0"/>
              <a:t>A </a:t>
            </a:r>
            <a:r>
              <a:rPr lang="en-GB" b="1" dirty="0"/>
              <a:t>Ceremonial Funeral </a:t>
            </a:r>
            <a:r>
              <a:rPr lang="en-GB" dirty="0"/>
              <a:t>is given to other senior members of the royal family.   </a:t>
            </a:r>
          </a:p>
          <a:p>
            <a:r>
              <a:rPr lang="en-GB" dirty="0"/>
              <a:t>A State Funeral must be agreed by Parliament. </a:t>
            </a:r>
          </a:p>
          <a:p>
            <a:r>
              <a:rPr lang="en-GB" dirty="0"/>
              <a:t>A Ceremonial Funeral only needs the agreement of the Sovereign. </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1881" y="3065735"/>
            <a:ext cx="3134591" cy="3498926"/>
          </a:xfrm>
          <a:prstGeom prst="rect">
            <a:avLst/>
          </a:prstGeom>
        </p:spPr>
      </p:pic>
    </p:spTree>
    <p:extLst>
      <p:ext uri="{BB962C8B-B14F-4D97-AF65-F5344CB8AC3E}">
        <p14:creationId xmlns:p14="http://schemas.microsoft.com/office/powerpoint/2010/main" val="201425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646" y="4980142"/>
            <a:ext cx="8562854" cy="1700058"/>
          </a:xfrm>
        </p:spPr>
        <p:txBody>
          <a:bodyPr>
            <a:normAutofit/>
          </a:bodyPr>
          <a:lstStyle/>
          <a:p>
            <a:r>
              <a:rPr lang="en-GB" sz="1800" dirty="0"/>
              <a:t>State Funerals have followed a similar pattern over the last one hundred years. </a:t>
            </a:r>
          </a:p>
          <a:p>
            <a:r>
              <a:rPr lang="en-GB" sz="1800" dirty="0"/>
              <a:t>The last State Funeral of a Sovereign took place in 1952 when Queen Elizabeth II’s father, King George VI died. Queen Elizabeth II’s funeral will follow a similar pattern to that of her father’s. </a:t>
            </a:r>
          </a:p>
          <a:p>
            <a:r>
              <a:rPr lang="en-GB" sz="1800" dirty="0"/>
              <a:t>The photographs help to explain the different stages of a modern State Funeral. </a:t>
            </a:r>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2" name="TextBox 1"/>
          <p:cNvSpPr txBox="1"/>
          <p:nvPr/>
        </p:nvSpPr>
        <p:spPr>
          <a:xfrm>
            <a:off x="368300" y="920234"/>
            <a:ext cx="7810500" cy="461665"/>
          </a:xfrm>
          <a:prstGeom prst="rect">
            <a:avLst/>
          </a:prstGeom>
          <a:noFill/>
        </p:spPr>
        <p:txBody>
          <a:bodyPr wrap="square" rtlCol="0">
            <a:spAutoFit/>
          </a:bodyPr>
          <a:lstStyle/>
          <a:p>
            <a:r>
              <a:rPr lang="en-GB" sz="2400" b="1" dirty="0">
                <a:latin typeface="+mj-lt"/>
              </a:rPr>
              <a:t>What happens at modern State Funerals?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646" y="1545418"/>
            <a:ext cx="2389993" cy="321889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37830" y="1545418"/>
            <a:ext cx="3147869" cy="3218893"/>
          </a:xfrm>
          <a:prstGeom prst="rect">
            <a:avLst/>
          </a:prstGeom>
        </p:spPr>
      </p:pic>
      <p:pic>
        <p:nvPicPr>
          <p:cNvPr id="9" name="Picture 8">
            <a:extLst>
              <a:ext uri="{FF2B5EF4-FFF2-40B4-BE49-F238E27FC236}">
                <a16:creationId xmlns:a16="http://schemas.microsoft.com/office/drawing/2014/main" id="{E6BD4BA3-2381-455F-AB54-DEAAD9E0C0C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5833" t="24903" r="7350"/>
          <a:stretch/>
        </p:blipFill>
        <p:spPr>
          <a:xfrm>
            <a:off x="2884654" y="1545418"/>
            <a:ext cx="2804946" cy="3231949"/>
          </a:xfrm>
          <a:prstGeom prst="rect">
            <a:avLst/>
          </a:prstGeom>
        </p:spPr>
      </p:pic>
    </p:spTree>
    <p:extLst>
      <p:ext uri="{BB962C8B-B14F-4D97-AF65-F5344CB8AC3E}">
        <p14:creationId xmlns:p14="http://schemas.microsoft.com/office/powerpoint/2010/main" val="1625437024"/>
      </p:ext>
    </p:extLst>
  </p:cSld>
  <p:clrMapOvr>
    <a:masterClrMapping/>
  </p:clrMapOvr>
</p:sld>
</file>

<file path=ppt/theme/theme1.xml><?xml version="1.0" encoding="utf-8"?>
<a:theme xmlns:a="http://schemas.openxmlformats.org/drawingml/2006/main" name="Office Theme">
  <a:themeElements>
    <a:clrScheme name="Westminster Abbey">
      <a:dk1>
        <a:srgbClr val="292C63"/>
      </a:dk1>
      <a:lt1>
        <a:sysClr val="window" lastClr="FFFFFF"/>
      </a:lt1>
      <a:dk2>
        <a:srgbClr val="006E73"/>
      </a:dk2>
      <a:lt2>
        <a:srgbClr val="96C88E"/>
      </a:lt2>
      <a:accent1>
        <a:srgbClr val="9D9D9D"/>
      </a:accent1>
      <a:accent2>
        <a:srgbClr val="51B68E"/>
      </a:accent2>
      <a:accent3>
        <a:srgbClr val="74C8E6"/>
      </a:accent3>
      <a:accent4>
        <a:srgbClr val="F43540"/>
      </a:accent4>
      <a:accent5>
        <a:srgbClr val="5A4FE7"/>
      </a:accent5>
      <a:accent6>
        <a:srgbClr val="F98228"/>
      </a:accent6>
      <a:hlink>
        <a:srgbClr val="292C63"/>
      </a:hlink>
      <a:folHlink>
        <a:srgbClr val="006E73"/>
      </a:folHlink>
    </a:clrScheme>
    <a:fontScheme name="Westminster Abbey">
      <a:majorFont>
        <a:latin typeface="Palatino"/>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f8bedca-0699-49e1-97e1-14424d7eca52" xsi:nil="true"/>
    <lcf76f155ced4ddcb4097134ff3c332f xmlns="40e3bd4d-ad2a-475f-b877-b0398ba3b99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9B12D7A456C14398158806C91B7301" ma:contentTypeVersion="16" ma:contentTypeDescription="Create a new document." ma:contentTypeScope="" ma:versionID="8baf188132d20b6baed1bab04a2cc971">
  <xsd:schema xmlns:xsd="http://www.w3.org/2001/XMLSchema" xmlns:xs="http://www.w3.org/2001/XMLSchema" xmlns:p="http://schemas.microsoft.com/office/2006/metadata/properties" xmlns:ns2="40e3bd4d-ad2a-475f-b877-b0398ba3b99b" xmlns:ns3="cf8bedca-0699-49e1-97e1-14424d7eca52" targetNamespace="http://schemas.microsoft.com/office/2006/metadata/properties" ma:root="true" ma:fieldsID="23a4e24bd45a2f036932d35601fe14a6" ns2:_="" ns3:_="">
    <xsd:import namespace="40e3bd4d-ad2a-475f-b877-b0398ba3b99b"/>
    <xsd:import namespace="cf8bedca-0699-49e1-97e1-14424d7ec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bd4d-ad2a-475f-b877-b0398ba3b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4e4e769-92f6-4c7b-a54a-0c1998c931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8bedca-0699-49e1-97e1-14424d7eca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e0e94cf-848f-4704-af7b-940beeeecf82}" ma:internalName="TaxCatchAll" ma:showField="CatchAllData" ma:web="cf8bedca-0699-49e1-97e1-14424d7eca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1BCD5D-BC35-49EE-B92B-FB9FB484F441}">
  <ds:schemaRef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cf8bedca-0699-49e1-97e1-14424d7eca52"/>
    <ds:schemaRef ds:uri="40e3bd4d-ad2a-475f-b877-b0398ba3b99b"/>
    <ds:schemaRef ds:uri="http://www.w3.org/XML/1998/namespace"/>
  </ds:schemaRefs>
</ds:datastoreItem>
</file>

<file path=customXml/itemProps2.xml><?xml version="1.0" encoding="utf-8"?>
<ds:datastoreItem xmlns:ds="http://schemas.openxmlformats.org/officeDocument/2006/customXml" ds:itemID="{636AB7E6-192D-47B7-9388-25A8EB5029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3bd4d-ad2a-475f-b877-b0398ba3b99b"/>
    <ds:schemaRef ds:uri="cf8bedca-0699-49e1-97e1-14424d7ec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D53D87-6D50-4660-8E21-F78226566C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2564</TotalTime>
  <Words>1640</Words>
  <Application>Microsoft Office PowerPoint</Application>
  <PresentationFormat>On-screen Show (4:3)</PresentationFormat>
  <Paragraphs>155</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Palatino</vt:lpstr>
      <vt:lpstr>Office Theme</vt:lpstr>
      <vt:lpstr>PowerPoint Presentation</vt:lpstr>
      <vt:lpstr>PowerPoint Presentation</vt:lpstr>
      <vt:lpstr>How do we know about Royal Funerals in the past?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Sian Shaw</cp:lastModifiedBy>
  <cp:revision>223</cp:revision>
  <dcterms:created xsi:type="dcterms:W3CDTF">2019-02-11T11:01:41Z</dcterms:created>
  <dcterms:modified xsi:type="dcterms:W3CDTF">2022-09-09T08:47:59Z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0x010100899B12D7A456C14398158806C91B7301</vt:lpwstr>
  </property>
  <property fmtid="{D5CDD505-2E9C-101B-9397-08002B2CF9AE}" pid="3" name="Order">
    <vt:r8>2546600</vt:r8>
  </property>
  <property fmtid="{D5CDD505-2E9C-101B-9397-08002B2CF9AE}" pid="4" name="MediaServiceImageTags">
    <vt:lpwstr/>
  </property>
</Properties>
</file>