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341" r:id="rId5"/>
    <p:sldId id="316" r:id="rId6"/>
    <p:sldId id="257" r:id="rId7"/>
    <p:sldId id="258" r:id="rId8"/>
    <p:sldId id="259" r:id="rId9"/>
    <p:sldId id="266" r:id="rId10"/>
    <p:sldId id="342" r:id="rId11"/>
    <p:sldId id="260" r:id="rId12"/>
    <p:sldId id="263" r:id="rId13"/>
    <p:sldId id="264" r:id="rId14"/>
    <p:sldId id="265" r:id="rId15"/>
    <p:sldId id="267" r:id="rId16"/>
    <p:sldId id="278" r:id="rId17"/>
    <p:sldId id="268" r:id="rId18"/>
    <p:sldId id="343" r:id="rId19"/>
    <p:sldId id="269" r:id="rId20"/>
    <p:sldId id="270" r:id="rId21"/>
    <p:sldId id="273" r:id="rId22"/>
    <p:sldId id="274" r:id="rId23"/>
    <p:sldId id="271" r:id="rId24"/>
    <p:sldId id="272" r:id="rId25"/>
    <p:sldId id="344"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5"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5"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2" clrIdx="1">
    <p:extLst>
      <p:ext uri="{19B8F6BF-5375-455C-9EA6-DF929625EA0E}">
        <p15:presenceInfo xmlns:p15="http://schemas.microsoft.com/office/powerpoint/2012/main" userId="Laura Arends" providerId="None"/>
      </p:ext>
    </p:extLst>
  </p:cmAuthor>
  <p:cmAuthor id="9" name="William Ewart" initials="WE" lastIdx="3"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1142" autoAdjust="0"/>
  </p:normalViewPr>
  <p:slideViewPr>
    <p:cSldViewPr snapToGrid="0">
      <p:cViewPr varScale="1">
        <p:scale>
          <a:sx n="44" d="100"/>
          <a:sy n="44" d="100"/>
        </p:scale>
        <p:origin x="213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ACBDBDFF-4748-C464-A90F-48C41CE7880D}"/>
  </pc:docChgLst>
  <pc:docChgLst>
    <pc:chgData name="Sian Shaw" userId="cf930bf7-ba7f-4ec0-9225-526cb0af2be3" providerId="ADAL" clId="{12FFE0E1-74A2-48F6-BD06-42570E6DF0F5}"/>
  </pc:docChgLst>
  <pc:docChgLst>
    <pc:chgData name="Sian Shaw" userId="cf930bf7-ba7f-4ec0-9225-526cb0af2be3" providerId="ADAL" clId="{F453562E-C865-4839-AAA0-127CC5B54398}"/>
  </pc:docChgLst>
  <pc:docChgLst>
    <pc:chgData name="Sian Shaw" userId="S::sian.shaw@westminster-abbey.org::cf930bf7-ba7f-4ec0-9225-526cb0af2be3" providerId="AD" clId="Web-{E1371B7F-F868-75A2-1803-3D3B16CF42AD}"/>
  </pc:docChgLst>
  <pc:docChgLst>
    <pc:chgData name="Sian Shaw" userId="cf930bf7-ba7f-4ec0-9225-526cb0af2be3" providerId="ADAL" clId="{D30631D4-70FC-4EAB-99E3-F5F34F9B88D0}"/>
    <pc:docChg chg="custSel modSld">
      <pc:chgData name="Sian Shaw" userId="cf930bf7-ba7f-4ec0-9225-526cb0af2be3" providerId="ADAL" clId="{D30631D4-70FC-4EAB-99E3-F5F34F9B88D0}" dt="2022-08-18T07:46:23.037" v="4" actId="1076"/>
      <pc:docMkLst>
        <pc:docMk/>
      </pc:docMkLst>
      <pc:sldChg chg="delSp modSp delCm modNotesTx">
        <pc:chgData name="Sian Shaw" userId="cf930bf7-ba7f-4ec0-9225-526cb0af2be3" providerId="ADAL" clId="{D30631D4-70FC-4EAB-99E3-F5F34F9B88D0}" dt="2022-08-18T07:46:23.037" v="4" actId="1076"/>
        <pc:sldMkLst>
          <pc:docMk/>
          <pc:sldMk cId="1597817266" sldId="272"/>
        </pc:sldMkLst>
        <pc:spChg chg="del">
          <ac:chgData name="Sian Shaw" userId="cf930bf7-ba7f-4ec0-9225-526cb0af2be3" providerId="ADAL" clId="{D30631D4-70FC-4EAB-99E3-F5F34F9B88D0}" dt="2022-08-18T07:46:18.700" v="3" actId="478"/>
          <ac:spMkLst>
            <pc:docMk/>
            <pc:sldMk cId="1597817266" sldId="272"/>
            <ac:spMk id="3" creationId="{A3E9FB53-01BE-426E-9D0B-DCA0BA00B635}"/>
          </ac:spMkLst>
        </pc:spChg>
        <pc:picChg chg="mod">
          <ac:chgData name="Sian Shaw" userId="cf930bf7-ba7f-4ec0-9225-526cb0af2be3" providerId="ADAL" clId="{D30631D4-70FC-4EAB-99E3-F5F34F9B88D0}" dt="2022-08-18T07:46:23.037" v="4" actId="1076"/>
          <ac:picMkLst>
            <pc:docMk/>
            <pc:sldMk cId="1597817266" sldId="272"/>
            <ac:picMk id="5" creationId="{642276B3-B910-4FCD-ADD8-ABFE20DF94D8}"/>
          </ac:picMkLst>
        </pc:picChg>
      </pc:sldChg>
    </pc:docChg>
  </pc:docChgLst>
  <pc:docChgLst>
    <pc:chgData name="Sian Shaw" userId="cf930bf7-ba7f-4ec0-9225-526cb0af2be3" providerId="ADAL" clId="{D6DAF937-4090-42AD-A6E7-FBFE2C16DB57}"/>
    <pc:docChg chg="custSel modSld">
      <pc:chgData name="Sian Shaw" userId="cf930bf7-ba7f-4ec0-9225-526cb0af2be3" providerId="ADAL" clId="{D6DAF937-4090-42AD-A6E7-FBFE2C16DB57}" dt="2022-06-27T13:08:30.809" v="91" actId="12"/>
      <pc:docMkLst>
        <pc:docMk/>
      </pc:docMkLst>
      <pc:sldChg chg="modNotesTx">
        <pc:chgData name="Sian Shaw" userId="cf930bf7-ba7f-4ec0-9225-526cb0af2be3" providerId="ADAL" clId="{D6DAF937-4090-42AD-A6E7-FBFE2C16DB57}" dt="2022-06-27T13:04:06.220" v="3" actId="12"/>
        <pc:sldMkLst>
          <pc:docMk/>
          <pc:sldMk cId="3787975822" sldId="257"/>
        </pc:sldMkLst>
      </pc:sldChg>
      <pc:sldChg chg="modNotesTx">
        <pc:chgData name="Sian Shaw" userId="cf930bf7-ba7f-4ec0-9225-526cb0af2be3" providerId="ADAL" clId="{D6DAF937-4090-42AD-A6E7-FBFE2C16DB57}" dt="2022-06-27T13:04:18.110" v="7" actId="20577"/>
        <pc:sldMkLst>
          <pc:docMk/>
          <pc:sldMk cId="3552127915" sldId="258"/>
        </pc:sldMkLst>
      </pc:sldChg>
      <pc:sldChg chg="modNotesTx">
        <pc:chgData name="Sian Shaw" userId="cf930bf7-ba7f-4ec0-9225-526cb0af2be3" providerId="ADAL" clId="{D6DAF937-4090-42AD-A6E7-FBFE2C16DB57}" dt="2022-06-27T13:04:31.850" v="13" actId="20577"/>
        <pc:sldMkLst>
          <pc:docMk/>
          <pc:sldMk cId="1048332923" sldId="259"/>
        </pc:sldMkLst>
      </pc:sldChg>
      <pc:sldChg chg="modNotesTx">
        <pc:chgData name="Sian Shaw" userId="cf930bf7-ba7f-4ec0-9225-526cb0af2be3" providerId="ADAL" clId="{D6DAF937-4090-42AD-A6E7-FBFE2C16DB57}" dt="2022-06-27T13:05:06.424" v="21" actId="20577"/>
        <pc:sldMkLst>
          <pc:docMk/>
          <pc:sldMk cId="3969034708" sldId="260"/>
        </pc:sldMkLst>
      </pc:sldChg>
      <pc:sldChg chg="modNotesTx">
        <pc:chgData name="Sian Shaw" userId="cf930bf7-ba7f-4ec0-9225-526cb0af2be3" providerId="ADAL" clId="{D6DAF937-4090-42AD-A6E7-FBFE2C16DB57}" dt="2022-06-27T13:05:17.044" v="26" actId="20577"/>
        <pc:sldMkLst>
          <pc:docMk/>
          <pc:sldMk cId="472095217" sldId="263"/>
        </pc:sldMkLst>
      </pc:sldChg>
      <pc:sldChg chg="modNotesTx">
        <pc:chgData name="Sian Shaw" userId="cf930bf7-ba7f-4ec0-9225-526cb0af2be3" providerId="ADAL" clId="{D6DAF937-4090-42AD-A6E7-FBFE2C16DB57}" dt="2022-06-27T13:05:36.312" v="35" actId="20577"/>
        <pc:sldMkLst>
          <pc:docMk/>
          <pc:sldMk cId="2474381064" sldId="264"/>
        </pc:sldMkLst>
      </pc:sldChg>
      <pc:sldChg chg="modNotesTx">
        <pc:chgData name="Sian Shaw" userId="cf930bf7-ba7f-4ec0-9225-526cb0af2be3" providerId="ADAL" clId="{D6DAF937-4090-42AD-A6E7-FBFE2C16DB57}" dt="2022-06-27T13:05:51.415" v="39" actId="20577"/>
        <pc:sldMkLst>
          <pc:docMk/>
          <pc:sldMk cId="600059300" sldId="265"/>
        </pc:sldMkLst>
      </pc:sldChg>
      <pc:sldChg chg="modNotesTx">
        <pc:chgData name="Sian Shaw" userId="cf930bf7-ba7f-4ec0-9225-526cb0af2be3" providerId="ADAL" clId="{D6DAF937-4090-42AD-A6E7-FBFE2C16DB57}" dt="2022-06-27T13:04:46.370" v="16" actId="20577"/>
        <pc:sldMkLst>
          <pc:docMk/>
          <pc:sldMk cId="2036320449" sldId="266"/>
        </pc:sldMkLst>
      </pc:sldChg>
      <pc:sldChg chg="modNotesTx">
        <pc:chgData name="Sian Shaw" userId="cf930bf7-ba7f-4ec0-9225-526cb0af2be3" providerId="ADAL" clId="{D6DAF937-4090-42AD-A6E7-FBFE2C16DB57}" dt="2022-06-27T13:06:11.417" v="47" actId="20577"/>
        <pc:sldMkLst>
          <pc:docMk/>
          <pc:sldMk cId="1551098741" sldId="267"/>
        </pc:sldMkLst>
      </pc:sldChg>
      <pc:sldChg chg="modNotesTx">
        <pc:chgData name="Sian Shaw" userId="cf930bf7-ba7f-4ec0-9225-526cb0af2be3" providerId="ADAL" clId="{D6DAF937-4090-42AD-A6E7-FBFE2C16DB57}" dt="2022-06-27T13:06:33.408" v="55" actId="20577"/>
        <pc:sldMkLst>
          <pc:docMk/>
          <pc:sldMk cId="1746061778" sldId="268"/>
        </pc:sldMkLst>
      </pc:sldChg>
      <pc:sldChg chg="modNotesTx">
        <pc:chgData name="Sian Shaw" userId="cf930bf7-ba7f-4ec0-9225-526cb0af2be3" providerId="ADAL" clId="{D6DAF937-4090-42AD-A6E7-FBFE2C16DB57}" dt="2022-06-27T13:07:02.747" v="62" actId="12"/>
        <pc:sldMkLst>
          <pc:docMk/>
          <pc:sldMk cId="2988457104" sldId="269"/>
        </pc:sldMkLst>
      </pc:sldChg>
      <pc:sldChg chg="modNotesTx">
        <pc:chgData name="Sian Shaw" userId="cf930bf7-ba7f-4ec0-9225-526cb0af2be3" providerId="ADAL" clId="{D6DAF937-4090-42AD-A6E7-FBFE2C16DB57}" dt="2022-06-27T13:07:21.112" v="69" actId="20577"/>
        <pc:sldMkLst>
          <pc:docMk/>
          <pc:sldMk cId="1424422390" sldId="270"/>
        </pc:sldMkLst>
      </pc:sldChg>
      <pc:sldChg chg="modNotesTx">
        <pc:chgData name="Sian Shaw" userId="cf930bf7-ba7f-4ec0-9225-526cb0af2be3" providerId="ADAL" clId="{D6DAF937-4090-42AD-A6E7-FBFE2C16DB57}" dt="2022-06-27T13:08:04.553" v="83" actId="20577"/>
        <pc:sldMkLst>
          <pc:docMk/>
          <pc:sldMk cId="2955697724" sldId="271"/>
        </pc:sldMkLst>
      </pc:sldChg>
      <pc:sldChg chg="modNotesTx">
        <pc:chgData name="Sian Shaw" userId="cf930bf7-ba7f-4ec0-9225-526cb0af2be3" providerId="ADAL" clId="{D6DAF937-4090-42AD-A6E7-FBFE2C16DB57}" dt="2022-06-27T13:08:17.398" v="88" actId="20577"/>
        <pc:sldMkLst>
          <pc:docMk/>
          <pc:sldMk cId="1597817266" sldId="272"/>
        </pc:sldMkLst>
      </pc:sldChg>
      <pc:sldChg chg="modNotesTx">
        <pc:chgData name="Sian Shaw" userId="cf930bf7-ba7f-4ec0-9225-526cb0af2be3" providerId="ADAL" clId="{D6DAF937-4090-42AD-A6E7-FBFE2C16DB57}" dt="2022-06-27T13:07:30.325" v="72" actId="20577"/>
        <pc:sldMkLst>
          <pc:docMk/>
          <pc:sldMk cId="3701536811" sldId="273"/>
        </pc:sldMkLst>
      </pc:sldChg>
      <pc:sldChg chg="modNotesTx">
        <pc:chgData name="Sian Shaw" userId="cf930bf7-ba7f-4ec0-9225-526cb0af2be3" providerId="ADAL" clId="{D6DAF937-4090-42AD-A6E7-FBFE2C16DB57}" dt="2022-06-27T13:07:45.431" v="77" actId="20577"/>
        <pc:sldMkLst>
          <pc:docMk/>
          <pc:sldMk cId="3730084324" sldId="274"/>
        </pc:sldMkLst>
      </pc:sldChg>
      <pc:sldChg chg="modNotesTx">
        <pc:chgData name="Sian Shaw" userId="cf930bf7-ba7f-4ec0-9225-526cb0af2be3" providerId="ADAL" clId="{D6DAF937-4090-42AD-A6E7-FBFE2C16DB57}" dt="2022-06-27T13:06:21.314" v="51" actId="20577"/>
        <pc:sldMkLst>
          <pc:docMk/>
          <pc:sldMk cId="3410521721" sldId="278"/>
        </pc:sldMkLst>
      </pc:sldChg>
      <pc:sldChg chg="modNotesTx">
        <pc:chgData name="Sian Shaw" userId="cf930bf7-ba7f-4ec0-9225-526cb0af2be3" providerId="ADAL" clId="{D6DAF937-4090-42AD-A6E7-FBFE2C16DB57}" dt="2022-06-27T13:04:56.371" v="20" actId="20577"/>
        <pc:sldMkLst>
          <pc:docMk/>
          <pc:sldMk cId="3500924323" sldId="342"/>
        </pc:sldMkLst>
      </pc:sldChg>
      <pc:sldChg chg="modNotesTx">
        <pc:chgData name="Sian Shaw" userId="cf930bf7-ba7f-4ec0-9225-526cb0af2be3" providerId="ADAL" clId="{D6DAF937-4090-42AD-A6E7-FBFE2C16DB57}" dt="2022-06-27T13:06:37.101" v="58" actId="20577"/>
        <pc:sldMkLst>
          <pc:docMk/>
          <pc:sldMk cId="2137985193" sldId="343"/>
        </pc:sldMkLst>
      </pc:sldChg>
      <pc:sldChg chg="modSp modNotesTx">
        <pc:chgData name="Sian Shaw" userId="cf930bf7-ba7f-4ec0-9225-526cb0af2be3" providerId="ADAL" clId="{D6DAF937-4090-42AD-A6E7-FBFE2C16DB57}" dt="2022-06-27T13:08:30.809" v="91" actId="12"/>
        <pc:sldMkLst>
          <pc:docMk/>
          <pc:sldMk cId="2616241773" sldId="344"/>
        </pc:sldMkLst>
        <pc:spChg chg="mod">
          <ac:chgData name="Sian Shaw" userId="cf930bf7-ba7f-4ec0-9225-526cb0af2be3" providerId="ADAL" clId="{D6DAF937-4090-42AD-A6E7-FBFE2C16DB57}" dt="2022-06-27T13:03:19.463" v="2" actId="20577"/>
          <ac:spMkLst>
            <pc:docMk/>
            <pc:sldMk cId="2616241773" sldId="344"/>
            <ac:spMk id="11" creationId="{C7A0E3D4-694B-4931-9237-1F893002AFBC}"/>
          </ac:spMkLst>
        </pc:spChg>
      </pc:sldChg>
    </pc:docChg>
  </pc:docChgLst>
  <pc:docChgLst>
    <pc:chgData name="Sian Shaw" userId="S::sian.shaw@westminster-abbey.org::cf930bf7-ba7f-4ec0-9225-526cb0af2be3" providerId="AD" clId="Web-{8CC9F638-B67E-027A-06F1-4F2B50D4D859}"/>
  </pc:docChgLst>
  <pc:docChgLst>
    <pc:chgData name="Sian Shaw" userId="S::sian.shaw@westminster-abbey.org::cf930bf7-ba7f-4ec0-9225-526cb0af2be3" providerId="AD" clId="Web-{B7C9FCA5-AC1D-F34C-E74A-E102474FE474}"/>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18/08/2022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estminster-abbey.org/teaching-resources/holy-week-a-short-guide-for-primar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err="1"/>
              <a:t>Pixabay</a:t>
            </a:r>
            <a:r>
              <a:rPr lang="en-GB" dirty="0"/>
              <a:t> </a:t>
            </a:r>
          </a:p>
          <a:p>
            <a:endParaRPr lang="en-GB" dirty="0"/>
          </a:p>
          <a:p>
            <a:r>
              <a:rPr lang="en-GB" sz="1200" kern="1200" dirty="0">
                <a:solidFill>
                  <a:schemeClr val="tx1"/>
                </a:solidFill>
                <a:effectLst/>
                <a:latin typeface="+mn-lt"/>
                <a:ea typeface="+mn-ea"/>
                <a:cs typeface="+mn-cs"/>
              </a:rPr>
              <a:t>Another way to understand the significance of the bread in the Eucharist is to think about connection with others.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pairs, ask pupils to think of any activities that they do that connect them to other people. Sports, music, religious life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“Though we are many we are one body, because we call share in one bread.”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words come from the Liturgy (set words) of the Eucharistic service in the Church of England. As well as giving spiritual nourishment, the sharing of the Bread and Wine connects believers together. The Eucharistic bread is always broken to be shared. They are symbolically part of something bigger than them and something that has been done by Christians for 2,000 years.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Class Activity: Take a large piece of paper and draw around one member of the class whilst they lie on the floor. (If you are really brave, they can draw round the class teacher.)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Everyone in the class then writes their name in the outline. You could decorate around the outline with the pictures that the children have brought in of themselves celebrating.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They are all individuals but together make up the whole class. How does it make them feel to be part of a class/house/school?</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10</a:t>
            </a:fld>
            <a:endParaRPr lang="en-GB"/>
          </a:p>
        </p:txBody>
      </p:sp>
    </p:spTree>
    <p:extLst>
      <p:ext uri="{BB962C8B-B14F-4D97-AF65-F5344CB8AC3E}">
        <p14:creationId xmlns:p14="http://schemas.microsoft.com/office/powerpoint/2010/main" val="3372906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US" dirty="0">
              <a:cs typeface="Calibri"/>
            </a:endParaRPr>
          </a:p>
          <a:p>
            <a:r>
              <a:rPr lang="en-GB" sz="1200" kern="1200" dirty="0">
                <a:solidFill>
                  <a:schemeClr val="tx1"/>
                </a:solidFill>
                <a:effectLst/>
                <a:latin typeface="+mn-lt"/>
                <a:ea typeface="+mn-ea"/>
                <a:cs typeface="+mn-cs"/>
              </a:rPr>
              <a:t>“Take and eat this in remembrance that Christ died for you”,</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words are taken from the early Liturgy of the Church of England, and said just as the bread is given out. The offering of bread (and wine) in worship is the Christian sacrifice of praise. </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is a sacrifice? Discuss with your class the meaning of sacrifice – to give up something which has a value for the sake of others. Sacrifices can be about giving up something small, such as giving someone the last of something you wanted. Sacrifices don’t have to be physical. You could sacrifice your time by helping others. What would your class sacrifice to help others? Encourage them to share examples of when they have sacrificed things in the past and what sacrifices they could make in the future.</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instance, Jesus' sacrifice was to give his life up on the cross to offer himself for the life of the world. When Christians eat the bread (and drink the wine) they are sharing in that sacrifice, and participating in his risen life. </a:t>
            </a:r>
            <a:endParaRPr lang="en-GB" sz="1200" kern="1200" dirty="0">
              <a:solidFill>
                <a:schemeClr val="tx1"/>
              </a:solidFill>
              <a:effectLst/>
              <a:latin typeface="+mn-lt"/>
              <a:ea typeface="+mn-ea"/>
              <a:cs typeface="+mn-cs"/>
            </a:endParaRP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11</a:t>
            </a:fld>
            <a:endParaRPr lang="en-GB"/>
          </a:p>
        </p:txBody>
      </p:sp>
    </p:spTree>
    <p:extLst>
      <p:ext uri="{BB962C8B-B14F-4D97-AF65-F5344CB8AC3E}">
        <p14:creationId xmlns:p14="http://schemas.microsoft.com/office/powerpoint/2010/main" val="3374741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Continuing with the theme of sacrifice we will now look at the significance of the wine in the Eucharist.</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Jesus' time, when people did something wrong, they were expected to show how sorry they were by making a sacrifice to God. This was usually an animal: a goat, or a dove, and the blood which was shed was a very visible reminder of how awful it was to commit sins. </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Do you think this is quite shocking? Do you think it sounds cruel?</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as we think it is awful to sacrifice innocent animals, so the people of the day would have done too. </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most important thing though, was that they were sorry in their hearts and watching an innocent animal be killed because of something that they had done would have been a very powerful message and would remind them not to commit the same sin again.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think that Jesus’ death on the cross was a sacrifice for all the sins on the world. They believe that Jesus had not committed any sins himself so he was innocent, like those animals, so his death was the one perfect sacrifice.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12</a:t>
            </a:fld>
            <a:endParaRPr lang="en-GB"/>
          </a:p>
        </p:txBody>
      </p:sp>
    </p:spTree>
    <p:extLst>
      <p:ext uri="{BB962C8B-B14F-4D97-AF65-F5344CB8AC3E}">
        <p14:creationId xmlns:p14="http://schemas.microsoft.com/office/powerpoint/2010/main" val="1514993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endParaRPr lang="en-US" dirty="0">
              <a:ea typeface="Calibri"/>
              <a:cs typeface="Calibri"/>
            </a:endParaRPr>
          </a:p>
          <a:p>
            <a:r>
              <a:rPr lang="en-GB" dirty="0" err="1"/>
              <a:t>Pixabay</a:t>
            </a:r>
            <a:r>
              <a:rPr lang="en-GB" dirty="0"/>
              <a:t> </a:t>
            </a:r>
          </a:p>
          <a:p>
            <a:endParaRPr lang="en-GB" dirty="0"/>
          </a:p>
          <a:p>
            <a:r>
              <a:rPr lang="en-GB" sz="1200" kern="1200" dirty="0">
                <a:solidFill>
                  <a:schemeClr val="tx1"/>
                </a:solidFill>
                <a:effectLst/>
                <a:latin typeface="+mn-lt"/>
                <a:ea typeface="+mn-ea"/>
                <a:cs typeface="+mn-cs"/>
              </a:rPr>
              <a:t>Talk through the examples on the slide. Ask the class: Have you ever made an agreement with someone?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pairs, discuss something that you have agreed with another person. </a:t>
            </a:r>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1127790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US" dirty="0">
                <a:cs typeface="Calibri"/>
              </a:rPr>
              <a:t>Public Domain </a:t>
            </a:r>
          </a:p>
          <a:p>
            <a:endParaRPr lang="en-US" dirty="0">
              <a:cs typeface="Calibri"/>
            </a:endParaRPr>
          </a:p>
          <a:p>
            <a:r>
              <a:rPr lang="en-US" sz="1200" kern="1200" dirty="0">
                <a:solidFill>
                  <a:schemeClr val="tx1"/>
                </a:solidFill>
                <a:effectLst/>
                <a:latin typeface="+mn-lt"/>
                <a:ea typeface="+mn-ea"/>
                <a:cs typeface="+mn-cs"/>
              </a:rPr>
              <a:t>Hundreds of years before Jesus, Jewish people believe that God made a special agreement, or covenant with a man called Abraham. God promised that if Abraham obeyed him, he would bless Abraham and give him as many descendants as there are stars in the sky or grains of sand on the seashore.</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Jesus said that his blood was shed as part of a new covenant, a new agreement, between God and all people. When Christians drink the wine at the Eucharist, they are showing that they are part of this agreement.</a:t>
            </a:r>
            <a:endParaRPr lang="en-GB" sz="1200" kern="1200" dirty="0">
              <a:solidFill>
                <a:schemeClr val="tx1"/>
              </a:solidFill>
              <a:effectLst/>
              <a:latin typeface="+mn-lt"/>
              <a:ea typeface="+mn-ea"/>
              <a:cs typeface="+mn-cs"/>
            </a:endParaRP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14</a:t>
            </a:fld>
            <a:endParaRPr lang="en-GB"/>
          </a:p>
        </p:txBody>
      </p:sp>
    </p:spTree>
    <p:extLst>
      <p:ext uri="{BB962C8B-B14F-4D97-AF65-F5344CB8AC3E}">
        <p14:creationId xmlns:p14="http://schemas.microsoft.com/office/powerpoint/2010/main" val="1474939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US" dirty="0" err="1">
                <a:cs typeface="Calibri"/>
              </a:rPr>
              <a:t>Pixabay</a:t>
            </a:r>
            <a:endParaRPr lang="en-US" dirty="0">
              <a:cs typeface="Calibri"/>
            </a:endParaRPr>
          </a:p>
          <a:p>
            <a:endParaRPr lang="en-US" dirty="0">
              <a:cs typeface="Calibri"/>
            </a:endParaRPr>
          </a:p>
          <a:p>
            <a:r>
              <a:rPr lang="en-GB" sz="1200" kern="1200" dirty="0">
                <a:solidFill>
                  <a:schemeClr val="tx1"/>
                </a:solidFill>
                <a:effectLst/>
                <a:latin typeface="+mn-lt"/>
                <a:ea typeface="+mn-ea"/>
                <a:cs typeface="+mn-cs"/>
              </a:rPr>
              <a:t>The blessing God gives as part of the new covenant is Eternal Life. This was demonstrated when Jesus rose from the dead. Christians believe that after they die, they live forever with God in Heaven.</a:t>
            </a:r>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15</a:t>
            </a:fld>
            <a:endParaRPr lang="en-GB"/>
          </a:p>
        </p:txBody>
      </p:sp>
    </p:spTree>
    <p:extLst>
      <p:ext uri="{BB962C8B-B14F-4D97-AF65-F5344CB8AC3E}">
        <p14:creationId xmlns:p14="http://schemas.microsoft.com/office/powerpoint/2010/main" val="491623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Eucharist comes from a Greek word pronounced </a:t>
            </a:r>
            <a:r>
              <a:rPr lang="en-GB" sz="1200" kern="1200" dirty="0" err="1">
                <a:solidFill>
                  <a:schemeClr val="tx1"/>
                </a:solidFill>
                <a:effectLst/>
                <a:latin typeface="+mn-lt"/>
                <a:ea typeface="+mn-ea"/>
                <a:cs typeface="+mn-cs"/>
              </a:rPr>
              <a:t>Eucharistia</a:t>
            </a:r>
            <a:r>
              <a:rPr lang="en-GB" sz="1200" kern="1200" dirty="0">
                <a:solidFill>
                  <a:schemeClr val="tx1"/>
                </a:solidFill>
                <a:effectLst/>
                <a:latin typeface="+mn-lt"/>
                <a:ea typeface="+mn-ea"/>
                <a:cs typeface="+mn-cs"/>
              </a:rPr>
              <a:t> and means Thanksgiving. Christians are thanking God for:</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Jesus' sacrifice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New Covenant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family of the Church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For everything that God has done for them</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At Westminster Abbey, the Eucharist is celebrated every day. Sometimes it is a very simple service, attended by just a few people, using set words (liturgy). During the week, anyone visiting the Abbey is invited to join a service at 12.30. This goes on whilst the Abbey is also open for sightseeing. On Sundays and other special days, the choir will sing many of the words of the liturgy in a Sung Eucharist.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cs typeface="Calibri"/>
            </a:endParaRPr>
          </a:p>
          <a:p>
            <a:r>
              <a:rPr lang="en-US" dirty="0">
                <a:cs typeface="Calibri"/>
              </a:rPr>
              <a:t>.</a:t>
            </a:r>
          </a:p>
        </p:txBody>
      </p:sp>
      <p:sp>
        <p:nvSpPr>
          <p:cNvPr id="4" name="Slide Number Placeholder 3"/>
          <p:cNvSpPr>
            <a:spLocks noGrp="1"/>
          </p:cNvSpPr>
          <p:nvPr>
            <p:ph type="sldNum" sz="quarter" idx="5"/>
          </p:nvPr>
        </p:nvSpPr>
        <p:spPr/>
        <p:txBody>
          <a:bodyPr/>
          <a:lstStyle/>
          <a:p>
            <a:fld id="{209433E7-A119-407D-8124-338884D4FB00}" type="slidenum">
              <a:rPr lang="en-GB" smtClean="0"/>
              <a:t>16</a:t>
            </a:fld>
            <a:endParaRPr lang="en-GB"/>
          </a:p>
        </p:txBody>
      </p:sp>
    </p:spTree>
    <p:extLst>
      <p:ext uri="{BB962C8B-B14F-4D97-AF65-F5344CB8AC3E}">
        <p14:creationId xmlns:p14="http://schemas.microsoft.com/office/powerpoint/2010/main" val="2622115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Discuss other names for the service.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Lord’s Supper – Often used by Protestant churches who place more emphasis on it being a re-enactment of the Last Supper and reminds them that Jesus commanded his followers to 'Do this as often as you drink it, in remembrance of me’.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Holy Communion – Often used to indicate that the sharing of the bread and wine is part of a longer service. Many churches might say that they have Morning Prayer with Holy Communion.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Breaking of Bread – Often used by Protestant churches who do not follow a set liturgy. More emphasis is placed on the coming together of believers and the sharing of a meal. This was the term used by the Early Church according to Acts 2:42, 46.</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Mass – Term generally used by Roman Catholics and many Anglicans. Comes from the Latin words used to send people out at the end of the service.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Divine Liturgy and Divine Service, Holy Qurbana – names used in the Orthodox churches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Blessed Sacrament – A sacrament is defined as 'an outward and visible sign of an inward and spiritual grace'. Some Churches teach that taking part in the sacraments brings Christians closer to God. The Church of England teaches that there are two sacraments instituted by Jesus: The Eucharist and Baptism. </a:t>
            </a:r>
          </a:p>
          <a:p>
            <a:endParaRPr lang="en-GB" sz="1200" kern="1200" dirty="0">
              <a:solidFill>
                <a:schemeClr val="tx1"/>
              </a:solidFill>
              <a:effectLst/>
              <a:latin typeface="+mn-lt"/>
              <a:ea typeface="+mn-ea"/>
              <a:cs typeface="+mn-cs"/>
            </a:endParaRP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17</a:t>
            </a:fld>
            <a:endParaRPr lang="en-GB"/>
          </a:p>
        </p:txBody>
      </p:sp>
    </p:spTree>
    <p:extLst>
      <p:ext uri="{BB962C8B-B14F-4D97-AF65-F5344CB8AC3E}">
        <p14:creationId xmlns:p14="http://schemas.microsoft.com/office/powerpoint/2010/main" val="1555181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Different churches celebrate the Eucharist in different ways. Some will take a bread roll and break it into little pieces. At the Abbey, a large wafer is broken into small pieces, and if there are many people who wish to receive the bread, additional small white wafers are distributed. Everyone who wishes to leaves their seat and comes forward and cups their hands out in front of them. The priest places a wafer into their cupped hands and says "The Body of Christ keep you in Eternal Life".</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18</a:t>
            </a:fld>
            <a:endParaRPr lang="en-GB"/>
          </a:p>
        </p:txBody>
      </p:sp>
    </p:spTree>
    <p:extLst>
      <p:ext uri="{BB962C8B-B14F-4D97-AF65-F5344CB8AC3E}">
        <p14:creationId xmlns:p14="http://schemas.microsoft.com/office/powerpoint/2010/main" val="35875530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 </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Chalice – </a:t>
            </a:r>
            <a:r>
              <a:rPr lang="en-US" dirty="0"/>
              <a:t>©2022 Dean</a:t>
            </a:r>
            <a:r>
              <a:rPr lang="en-US" baseline="0" dirty="0"/>
              <a:t> &amp; Chapter of Westminster</a:t>
            </a:r>
            <a:endParaRPr lang="en-GB" dirty="0"/>
          </a:p>
          <a:p>
            <a:r>
              <a:rPr lang="en-US" dirty="0">
                <a:cs typeface="Calibri"/>
              </a:rPr>
              <a:t>Holy Communion glasses – </a:t>
            </a:r>
            <a:r>
              <a:rPr lang="en-US" dirty="0" err="1">
                <a:cs typeface="Calibri"/>
              </a:rPr>
              <a:t>Pixabay</a:t>
            </a:r>
            <a:r>
              <a:rPr lang="en-US" dirty="0">
                <a:cs typeface="Calibri"/>
              </a:rPr>
              <a:t> </a:t>
            </a:r>
          </a:p>
          <a:p>
            <a:endParaRPr lang="en-US" dirty="0">
              <a:cs typeface="Calibri"/>
            </a:endParaRPr>
          </a:p>
          <a:p>
            <a:r>
              <a:rPr lang="en-US" sz="1200" kern="1200" dirty="0">
                <a:solidFill>
                  <a:schemeClr val="tx1"/>
                </a:solidFill>
                <a:effectLst/>
                <a:latin typeface="+mn-lt"/>
                <a:ea typeface="+mn-ea"/>
                <a:cs typeface="+mn-cs"/>
              </a:rPr>
              <a:t>After they have received the bread, they move on to another person to receive the wine. This is in a large gold or silver cup called a Chalice. If there are lot of people, several chalices may be used and different places to receive 'stations' are set up around the Abbey so the Communion part of the service doesn't take too long.</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some churches the wine is poured into little glasses and a tray is passed round so all can take one. Everyone saves their glass until the whole congregation has one and then they all drink at the same time.</a:t>
            </a: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Methodist Christians, a kind of Protestant Christian, do not think it is right to drink alcohol so they serve grape juice.</a:t>
            </a:r>
            <a:endParaRPr lang="en-GB" sz="1200" kern="1200" dirty="0">
              <a:solidFill>
                <a:schemeClr val="tx1"/>
              </a:solidFill>
              <a:effectLst/>
              <a:latin typeface="+mn-lt"/>
              <a:ea typeface="+mn-ea"/>
              <a:cs typeface="+mn-cs"/>
            </a:endParaRP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19</a:t>
            </a:fld>
            <a:endParaRPr lang="en-GB"/>
          </a:p>
        </p:txBody>
      </p:sp>
    </p:spTree>
    <p:extLst>
      <p:ext uri="{BB962C8B-B14F-4D97-AF65-F5344CB8AC3E}">
        <p14:creationId xmlns:p14="http://schemas.microsoft.com/office/powerpoint/2010/main" val="2349120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The priests who celebrate The Eucharist at Westminster Abbey always wear special clothes. Why do you think the priests wear these clothes?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clothes, or vestments, remind Christians that the Eucharist is a special occasion.  The origins of the clothes go back over 1,500 years and help to remind Christians that they are part of a group which has been around for many years.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They wear an </a:t>
            </a:r>
            <a:r>
              <a:rPr lang="en-GB" sz="1200" kern="1200" dirty="0" err="1">
                <a:solidFill>
                  <a:schemeClr val="tx1"/>
                </a:solidFill>
                <a:effectLst/>
                <a:latin typeface="+mn-lt"/>
                <a:ea typeface="+mn-ea"/>
                <a:cs typeface="+mn-cs"/>
              </a:rPr>
              <a:t>alb</a:t>
            </a:r>
            <a:r>
              <a:rPr lang="en-GB" sz="1200" kern="1200" dirty="0">
                <a:solidFill>
                  <a:schemeClr val="tx1"/>
                </a:solidFill>
                <a:effectLst/>
                <a:latin typeface="+mn-lt"/>
                <a:ea typeface="+mn-ea"/>
                <a:cs typeface="+mn-cs"/>
              </a:rPr>
              <a:t> (long white tunic) over their usual clothes. This is tied round the waist with a cincture (a white rope). They also wear a stole (a strip of coloured cloth) and a matching chasuble (oval cloth with a hole for the head) over the top. The colour of the stole and chasuble is linked to the time of year as different colours are worn for different festivals and periods of the church's year. For example, Christmas and Easter, the most important festivals, the colour is white or gold. During Lent and Advent it is dark blue or purple. Green is worn for a large part of the year known as Trinity.</a:t>
            </a:r>
          </a:p>
          <a:p>
            <a:endParaRPr lang="en-GB"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20</a:t>
            </a:fld>
            <a:endParaRPr lang="en-GB"/>
          </a:p>
        </p:txBody>
      </p:sp>
    </p:spTree>
    <p:extLst>
      <p:ext uri="{BB962C8B-B14F-4D97-AF65-F5344CB8AC3E}">
        <p14:creationId xmlns:p14="http://schemas.microsoft.com/office/powerpoint/2010/main" val="4162690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a:t>
            </a:r>
            <a:r>
              <a:rPr lang="en-US" dirty="0"/>
              <a:t>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GB" sz="1200" kern="1200" dirty="0">
                <a:solidFill>
                  <a:schemeClr val="tx1"/>
                </a:solidFill>
                <a:effectLst/>
                <a:latin typeface="+mn-lt"/>
                <a:ea typeface="+mn-ea"/>
                <a:cs typeface="+mn-cs"/>
              </a:rPr>
              <a:t>On Sundays and other special days, the choir will sing many of the words of the liturgy in a Sung Eucharist. These words have not changed for hundreds of years and many famous musicians have written beautiful songs for choirs to sing.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Search online for “Choral Sung Eucharist” to listen or watch an extract. What do you think of this music? Do you like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21</a:t>
            </a:fld>
            <a:endParaRPr lang="en-GB"/>
          </a:p>
        </p:txBody>
      </p:sp>
    </p:spTree>
    <p:extLst>
      <p:ext uri="{BB962C8B-B14F-4D97-AF65-F5344CB8AC3E}">
        <p14:creationId xmlns:p14="http://schemas.microsoft.com/office/powerpoint/2010/main" val="4264950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have we learnt?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Christians celebrate the Eucharist because in the Bible, Jesus commanded his disciples to do this in remembrance of him. They believe that through the consecration of the bread and wine, they share in the life of Christ.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Christians believe that just as real bread feeds their bodies, so the bread of the Eucharist feeds their spirits and strengthens their faith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Christians drink the wine at the Eucharist to show that they are part of the covenant (agreement) between God and his people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sharing of the Eucharist connects Christians with other Christians around the world for 2,000 years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Eucharist is known by different names but most Christians agree it is a very important part of worship</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1278791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Today we will be able to:</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Talk about special meals and celebrations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 why Christians share bread and wine in some of their services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the significance of the Eucharist for Christians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Discuss why people might celebrate the Eucharist at Westminster Abbey</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1078467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What did you do when you last celebrated something special? Ask the children to show their group the pictures they have brought in.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Using the pictures and their own memories, ask them in groups to write a list of ways in which they celebrated. Record the answers on the board.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pupils to share examples from their own lives including their own religious traditions if relevant. You could relate back to a recent festival e.g., Christmas, Eid, etc. Some might be willing to share songs or play music that they sing or listen to.</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Click nine times to reveal the list on the slide and relate it to your class list. </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4</a:t>
            </a:fld>
            <a:endParaRPr lang="en-GB"/>
          </a:p>
        </p:txBody>
      </p:sp>
    </p:spTree>
    <p:extLst>
      <p:ext uri="{BB962C8B-B14F-4D97-AF65-F5344CB8AC3E}">
        <p14:creationId xmlns:p14="http://schemas.microsoft.com/office/powerpoint/2010/main" val="2756560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Images: </a:t>
            </a:r>
          </a:p>
          <a:p>
            <a:r>
              <a:rPr lang="en-GB" dirty="0">
                <a:cs typeface="Calibri"/>
              </a:rPr>
              <a:t>Turkey roast dinner – Public domain</a:t>
            </a:r>
          </a:p>
          <a:p>
            <a:r>
              <a:rPr lang="en-GB" dirty="0">
                <a:cs typeface="Calibri"/>
              </a:rPr>
              <a:t>Hot cross bun – </a:t>
            </a:r>
            <a:r>
              <a:rPr lang="en-GB" dirty="0" err="1">
                <a:cs typeface="Calibri"/>
              </a:rPr>
              <a:t>Pixabay</a:t>
            </a:r>
            <a:endParaRPr lang="en-GB" dirty="0">
              <a:cs typeface="Calibri"/>
            </a:endParaRPr>
          </a:p>
          <a:p>
            <a:r>
              <a:rPr lang="en-GB" dirty="0">
                <a:cs typeface="Calibri"/>
              </a:rPr>
              <a:t>Seder plate – Public domain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Eid meal - </a:t>
            </a:r>
            <a:r>
              <a:rPr lang="en-GB" dirty="0" err="1">
                <a:cs typeface="Calibri"/>
              </a:rPr>
              <a:t>Pixabay</a:t>
            </a:r>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Diwali food - </a:t>
            </a:r>
            <a:r>
              <a:rPr lang="en-GB" dirty="0" err="1">
                <a:cs typeface="Calibri"/>
              </a:rPr>
              <a:t>Pixabay</a:t>
            </a:r>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cs typeface="Calibri"/>
            </a:endParaRPr>
          </a:p>
          <a:p>
            <a:r>
              <a:rPr lang="en-GB" sz="1200" kern="1200" dirty="0">
                <a:solidFill>
                  <a:schemeClr val="tx1"/>
                </a:solidFill>
                <a:effectLst/>
                <a:latin typeface="+mn-lt"/>
                <a:ea typeface="+mn-ea"/>
                <a:cs typeface="+mn-cs"/>
              </a:rPr>
              <a:t>Encourage pupils to think about a specific celebration meal that they had where they shared food with others. How did they feel when they had the same food as everyone else at the table?  Try to bring out ideas of how sharing food can be a bonding experience.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Do you have any traditional foods that you eat at these celebrations? Which are your favourites?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Can they think of any symbolic foods?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symbol represents something else, so a Hot Cross Bun could be a symbol that reminds people of the cross Jesus died upon, Jewish people eat horseradish at Passover as it brings tears to their eyes and helps them remember the tears of the slaves in Egypt, </a:t>
            </a:r>
            <a:r>
              <a:rPr lang="en-GB" sz="1200" kern="1200" dirty="0" err="1">
                <a:solidFill>
                  <a:schemeClr val="tx1"/>
                </a:solidFill>
                <a:effectLst/>
                <a:latin typeface="+mn-lt"/>
                <a:ea typeface="+mn-ea"/>
                <a:cs typeface="+mn-cs"/>
              </a:rPr>
              <a:t>Karah</a:t>
            </a:r>
            <a:r>
              <a:rPr lang="en-GB" sz="1200" kern="1200" dirty="0">
                <a:solidFill>
                  <a:schemeClr val="tx1"/>
                </a:solidFill>
                <a:effectLst/>
                <a:latin typeface="+mn-lt"/>
                <a:ea typeface="+mn-ea"/>
                <a:cs typeface="+mn-cs"/>
              </a:rPr>
              <a:t> parshad is simple food shared by everyone visiting a gurdwara and symbolises that everyone is equal.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5</a:t>
            </a:fld>
            <a:endParaRPr lang="en-GB"/>
          </a:p>
        </p:txBody>
      </p:sp>
    </p:spTree>
    <p:extLst>
      <p:ext uri="{BB962C8B-B14F-4D97-AF65-F5344CB8AC3E}">
        <p14:creationId xmlns:p14="http://schemas.microsoft.com/office/powerpoint/2010/main" val="205902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US" dirty="0">
              <a:cs typeface="Calibri"/>
            </a:endParaRPr>
          </a:p>
          <a:p>
            <a:r>
              <a:rPr lang="en-GB" sz="1200" kern="1200" dirty="0">
                <a:solidFill>
                  <a:schemeClr val="tx1"/>
                </a:solidFill>
                <a:effectLst/>
                <a:latin typeface="+mn-lt"/>
                <a:ea typeface="+mn-ea"/>
                <a:cs typeface="+mn-cs"/>
              </a:rPr>
              <a:t>This is a picture of some people sharing a special meal with symbolic food. Ask the class if anyone knows anything about what is going on this picture. Does anyone know who any of the people are in the picture?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image is of a mosaic behind the High Altar at Westminster Abbey. It depicts the Last Supper, the final meal that Jesus had with his disciples. If necessary, summarise the life of Jesus up to this point. It is useful if pupils are aware of the Crucifixion (and Resurrection) which come after this as well. You may find this </a:t>
            </a:r>
            <a:r>
              <a:rPr lang="en-GB" sz="1200" u="sng" kern="1200" dirty="0">
                <a:solidFill>
                  <a:schemeClr val="tx1"/>
                </a:solidFill>
                <a:effectLst/>
                <a:latin typeface="+mn-lt"/>
                <a:ea typeface="+mn-ea"/>
                <a:cs typeface="+mn-cs"/>
                <a:hlinkClick r:id="rId3"/>
              </a:rPr>
              <a:t>short guide to Holy Week</a:t>
            </a:r>
            <a:r>
              <a:rPr lang="en-GB" sz="1200" kern="1200" dirty="0">
                <a:solidFill>
                  <a:schemeClr val="tx1"/>
                </a:solidFill>
                <a:effectLst/>
                <a:latin typeface="+mn-lt"/>
                <a:ea typeface="+mn-ea"/>
                <a:cs typeface="+mn-cs"/>
              </a:rPr>
              <a:t> helpful. </a:t>
            </a:r>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6</a:t>
            </a:fld>
            <a:endParaRPr lang="en-GB"/>
          </a:p>
        </p:txBody>
      </p:sp>
    </p:spTree>
    <p:extLst>
      <p:ext uri="{BB962C8B-B14F-4D97-AF65-F5344CB8AC3E}">
        <p14:creationId xmlns:p14="http://schemas.microsoft.com/office/powerpoint/2010/main" val="55290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Bible tells us that Jesus met with his disciples and shared bread and wine with them. In the mosaic, the wine is in a golden chalice, like those used in churches today. </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7</a:t>
            </a:fld>
            <a:endParaRPr lang="en-GB"/>
          </a:p>
        </p:txBody>
      </p:sp>
    </p:spTree>
    <p:extLst>
      <p:ext uri="{BB962C8B-B14F-4D97-AF65-F5344CB8AC3E}">
        <p14:creationId xmlns:p14="http://schemas.microsoft.com/office/powerpoint/2010/main" val="1159342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Christians read about what happened at the Last Supper in their holy book, The Bible. These words come from the Gospel of Matthew. If you have class Bibles, ask pupils to look up the reference and read it. Different translations might use slightly different words which you may prefer to use.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Ask the children if there are any words they don’t understand. We will talk about the word “covenant” in a minute.</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8</a:t>
            </a:fld>
            <a:endParaRPr lang="en-GB"/>
          </a:p>
        </p:txBody>
      </p:sp>
    </p:spTree>
    <p:extLst>
      <p:ext uri="{BB962C8B-B14F-4D97-AF65-F5344CB8AC3E}">
        <p14:creationId xmlns:p14="http://schemas.microsoft.com/office/powerpoint/2010/main" val="1677806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cs typeface="Calibri"/>
              </a:rPr>
              <a:t>Images: </a:t>
            </a:r>
          </a:p>
          <a:p>
            <a:pPr>
              <a:defRPr/>
            </a:pPr>
            <a:r>
              <a:rPr lang="en-GB" dirty="0" err="1">
                <a:cs typeface="Calibri"/>
              </a:rPr>
              <a:t>Pixabay</a:t>
            </a:r>
            <a:r>
              <a:rPr lang="en-GB" dirty="0">
                <a:cs typeface="Calibri"/>
              </a:rPr>
              <a:t> </a:t>
            </a:r>
          </a:p>
          <a:p>
            <a:pPr>
              <a:defRPr/>
            </a:pPr>
            <a:endParaRPr lang="en-GB" dirty="0">
              <a:cs typeface="Calibri"/>
            </a:endParaRPr>
          </a:p>
          <a:p>
            <a:r>
              <a:rPr lang="en-GB" sz="1200" kern="1200" dirty="0">
                <a:solidFill>
                  <a:schemeClr val="tx1"/>
                </a:solidFill>
                <a:effectLst/>
                <a:latin typeface="+mn-lt"/>
                <a:ea typeface="+mn-ea"/>
                <a:cs typeface="+mn-cs"/>
              </a:rPr>
              <a:t>Ask pupils to think about how many loaves of bread their family gets through each week? Imagine your daily food intake without any bread. No toast, no sandwiches, no bagels, no wraps…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Explain that in Jesus’ culture, bread was a staple food, the foundation of most meals as it is for millions of people around the world. It fills you up.  We need it to survive and without it we would die.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believe that just as real bread feeds their bodies, so the bread of the Eucharist feeds their spirits. When they eat it, they are reminded of how their faith is vital to them.</a:t>
            </a:r>
          </a:p>
          <a:p>
            <a:pPr>
              <a:defRPr/>
            </a:pPr>
            <a:endParaRPr lang="en-GB" dirty="0">
              <a:cs typeface="Calibri"/>
            </a:endParaRPr>
          </a:p>
        </p:txBody>
      </p:sp>
      <p:sp>
        <p:nvSpPr>
          <p:cNvPr id="4" name="Slide Number Placeholder 3"/>
          <p:cNvSpPr>
            <a:spLocks noGrp="1"/>
          </p:cNvSpPr>
          <p:nvPr>
            <p:ph type="sldNum" sz="quarter" idx="5"/>
          </p:nvPr>
        </p:nvSpPr>
        <p:spPr/>
        <p:txBody>
          <a:bodyPr/>
          <a:lstStyle/>
          <a:p>
            <a:fld id="{209433E7-A119-407D-8124-338884D4FB00}" type="slidenum">
              <a:rPr lang="en-GB" smtClean="0"/>
              <a:t>9</a:t>
            </a:fld>
            <a:endParaRPr lang="en-GB"/>
          </a:p>
        </p:txBody>
      </p:sp>
    </p:spTree>
    <p:extLst>
      <p:ext uri="{BB962C8B-B14F-4D97-AF65-F5344CB8AC3E}">
        <p14:creationId xmlns:p14="http://schemas.microsoft.com/office/powerpoint/2010/main" val="4001486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8C0D14-DF1E-44D4-97D9-3FED42493B78}"/>
              </a:ext>
            </a:extLst>
          </p:cNvPr>
          <p:cNvSpPr>
            <a:spLocks noGrp="1"/>
          </p:cNvSpPr>
          <p:nvPr>
            <p:ph type="dt" sz="half" idx="10"/>
          </p:nvPr>
        </p:nvSpPr>
        <p:spPr/>
        <p:txBody>
          <a:bodyPr/>
          <a:lstStyle/>
          <a:p>
            <a:fld id="{E000278B-19A3-498A-9730-19191F0B5AC8}" type="datetimeFigureOut">
              <a:rPr lang="en-GB" smtClean="0"/>
              <a:t>18/08/2022</a:t>
            </a:fld>
            <a:endParaRPr lang="en-GB"/>
          </a:p>
        </p:txBody>
      </p:sp>
      <p:sp>
        <p:nvSpPr>
          <p:cNvPr id="3" name="Footer Placeholder 2">
            <a:extLst>
              <a:ext uri="{FF2B5EF4-FFF2-40B4-BE49-F238E27FC236}">
                <a16:creationId xmlns:a16="http://schemas.microsoft.com/office/drawing/2014/main" id="{AC2D020D-3000-41AE-AF77-7ABED943CE8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24DAD0D-F81F-4483-942D-9F4E307302DF}"/>
              </a:ext>
            </a:extLst>
          </p:cNvPr>
          <p:cNvSpPr>
            <a:spLocks noGrp="1"/>
          </p:cNvSpPr>
          <p:nvPr>
            <p:ph type="sldNum" sz="quarter" idx="12"/>
          </p:nvPr>
        </p:nvSpPr>
        <p:spPr/>
        <p:txBody>
          <a:bodyPr/>
          <a:lstStyle/>
          <a:p>
            <a:fld id="{4EB19C50-8C6D-4C60-B5F2-10404748157B}" type="slidenum">
              <a:rPr lang="en-GB" smtClean="0"/>
              <a:t>‹#›</a:t>
            </a:fld>
            <a:endParaRPr lang="en-GB"/>
          </a:p>
        </p:txBody>
      </p:sp>
    </p:spTree>
    <p:extLst>
      <p:ext uri="{BB962C8B-B14F-4D97-AF65-F5344CB8AC3E}">
        <p14:creationId xmlns:p14="http://schemas.microsoft.com/office/powerpoint/2010/main" val="19678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79" r:id="rId16"/>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©2022 Dean and Chapter of Westminster</a:t>
            </a:r>
          </a:p>
        </p:txBody>
      </p:sp>
      <p:sp>
        <p:nvSpPr>
          <p:cNvPr id="9" name="TextBox 8"/>
          <p:cNvSpPr txBox="1"/>
          <p:nvPr/>
        </p:nvSpPr>
        <p:spPr>
          <a:xfrm>
            <a:off x="352949" y="1136073"/>
            <a:ext cx="4809041" cy="954107"/>
          </a:xfrm>
          <a:prstGeom prst="rect">
            <a:avLst/>
          </a:prstGeom>
          <a:solidFill>
            <a:schemeClr val="tx2"/>
          </a:solidFill>
        </p:spPr>
        <p:txBody>
          <a:bodyPr wrap="square" rtlCol="0">
            <a:spAutoFit/>
          </a:bodyPr>
          <a:lstStyle/>
          <a:p>
            <a:r>
              <a:rPr lang="en-GB" sz="2800" b="1">
                <a:solidFill>
                  <a:schemeClr val="bg1"/>
                </a:solidFill>
                <a:latin typeface="+mj-lt"/>
              </a:rPr>
              <a:t>Introducing the Sacraments: Eucharist</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4EC5AB-54B2-4967-B9F4-B3684FCE2F62}"/>
              </a:ext>
            </a:extLst>
          </p:cNvPr>
          <p:cNvSpPr txBox="1"/>
          <p:nvPr/>
        </p:nvSpPr>
        <p:spPr>
          <a:xfrm>
            <a:off x="616382" y="1710061"/>
            <a:ext cx="7886699" cy="369332"/>
          </a:xfrm>
          <a:prstGeom prst="rect">
            <a:avLst/>
          </a:prstGeom>
          <a:noFill/>
        </p:spPr>
        <p:txBody>
          <a:bodyPr wrap="square" rtlCol="0">
            <a:spAutoFit/>
          </a:bodyPr>
          <a:lstStyle/>
          <a:p>
            <a:r>
              <a:rPr lang="en-GB"/>
              <a:t>“Though we are many, we are one body because we all share in one bread”</a:t>
            </a:r>
          </a:p>
        </p:txBody>
      </p:sp>
      <p:sp>
        <p:nvSpPr>
          <p:cNvPr id="5" name="Speech Bubble: Rectangle with Corners Rounded 4">
            <a:extLst>
              <a:ext uri="{FF2B5EF4-FFF2-40B4-BE49-F238E27FC236}">
                <a16:creationId xmlns:a16="http://schemas.microsoft.com/office/drawing/2014/main" id="{57B1BBF4-3B73-44C5-9CDE-4DAA37D5BAD9}"/>
              </a:ext>
            </a:extLst>
          </p:cNvPr>
          <p:cNvSpPr/>
          <p:nvPr/>
        </p:nvSpPr>
        <p:spPr>
          <a:xfrm>
            <a:off x="516206" y="1614241"/>
            <a:ext cx="8011412" cy="646331"/>
          </a:xfrm>
          <a:prstGeom prst="wedgeRoundRectCallout">
            <a:avLst>
              <a:gd name="adj1" fmla="val 48000"/>
              <a:gd name="adj2" fmla="val 10186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Box 5">
            <a:extLst>
              <a:ext uri="{FF2B5EF4-FFF2-40B4-BE49-F238E27FC236}">
                <a16:creationId xmlns:a16="http://schemas.microsoft.com/office/drawing/2014/main" id="{BBFE7EA4-37CF-4109-B22C-5221FE72A044}"/>
              </a:ext>
            </a:extLst>
          </p:cNvPr>
          <p:cNvSpPr txBox="1"/>
          <p:nvPr/>
        </p:nvSpPr>
        <p:spPr>
          <a:xfrm>
            <a:off x="616382" y="2645368"/>
            <a:ext cx="7634566" cy="369332"/>
          </a:xfrm>
          <a:prstGeom prst="rect">
            <a:avLst/>
          </a:prstGeom>
          <a:noFill/>
        </p:spPr>
        <p:txBody>
          <a:bodyPr wrap="square" rtlCol="0">
            <a:spAutoFit/>
          </a:bodyPr>
          <a:lstStyle/>
          <a:p>
            <a:r>
              <a:rPr lang="en-GB"/>
              <a:t>Do you do any activities that you that connect you with other people?</a:t>
            </a:r>
          </a:p>
        </p:txBody>
      </p:sp>
      <p:sp>
        <p:nvSpPr>
          <p:cNvPr id="12" name="TextBox 11">
            <a:extLst>
              <a:ext uri="{FF2B5EF4-FFF2-40B4-BE49-F238E27FC236}">
                <a16:creationId xmlns:a16="http://schemas.microsoft.com/office/drawing/2014/main" id="{6521C361-35A9-4AF4-8BE3-0B312683880C}"/>
              </a:ext>
            </a:extLst>
          </p:cNvPr>
          <p:cNvSpPr txBox="1"/>
          <p:nvPr/>
        </p:nvSpPr>
        <p:spPr>
          <a:xfrm>
            <a:off x="1598172" y="5931250"/>
            <a:ext cx="5947655" cy="623248"/>
          </a:xfrm>
          <a:prstGeom prst="rect">
            <a:avLst/>
          </a:prstGeom>
          <a:solidFill>
            <a:schemeClr val="tx2"/>
          </a:solidFill>
        </p:spPr>
        <p:txBody>
          <a:bodyPr wrap="square" lIns="68580" tIns="34290" rIns="68580" bIns="34290" rtlCol="0" anchor="t">
            <a:spAutoFit/>
          </a:bodyPr>
          <a:lstStyle/>
          <a:p>
            <a:r>
              <a:rPr lang="en-GB">
                <a:solidFill>
                  <a:schemeClr val="bg1"/>
                </a:solidFill>
              </a:rPr>
              <a:t>Another name for The Eucharist is Holy Communion. </a:t>
            </a:r>
          </a:p>
          <a:p>
            <a:r>
              <a:rPr lang="en-GB">
                <a:solidFill>
                  <a:schemeClr val="bg1"/>
                </a:solidFill>
              </a:rPr>
              <a:t>Communion means coming together to share something.</a:t>
            </a:r>
          </a:p>
        </p:txBody>
      </p:sp>
      <p:sp>
        <p:nvSpPr>
          <p:cNvPr id="9" name="Text Placeholder 5">
            <a:extLst>
              <a:ext uri="{FF2B5EF4-FFF2-40B4-BE49-F238E27FC236}">
                <a16:creationId xmlns:a16="http://schemas.microsoft.com/office/drawing/2014/main" id="{99007C29-C723-40B7-AB41-61294E12CB0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extBox 10">
            <a:extLst>
              <a:ext uri="{FF2B5EF4-FFF2-40B4-BE49-F238E27FC236}">
                <a16:creationId xmlns:a16="http://schemas.microsoft.com/office/drawing/2014/main" id="{2DF32932-9637-46BE-93FE-A2769D89775D}"/>
              </a:ext>
            </a:extLst>
          </p:cNvPr>
          <p:cNvSpPr txBox="1"/>
          <p:nvPr/>
        </p:nvSpPr>
        <p:spPr>
          <a:xfrm>
            <a:off x="516206" y="1014019"/>
            <a:ext cx="7886700" cy="523220"/>
          </a:xfrm>
          <a:prstGeom prst="rect">
            <a:avLst/>
          </a:prstGeom>
          <a:noFill/>
        </p:spPr>
        <p:txBody>
          <a:bodyPr wrap="square" lIns="91440" tIns="45720" rIns="91440" bIns="45720" rtlCol="0" anchor="t">
            <a:spAutoFit/>
          </a:bodyPr>
          <a:lstStyle/>
          <a:p>
            <a:pPr algn="ctr"/>
            <a:r>
              <a:rPr lang="en-US" sz="2800" b="1">
                <a:latin typeface="+mj-lt"/>
              </a:rPr>
              <a:t>Bread: This is my body - United</a:t>
            </a:r>
          </a:p>
        </p:txBody>
      </p:sp>
      <p:pic>
        <p:nvPicPr>
          <p:cNvPr id="15" name="Picture 14">
            <a:extLst>
              <a:ext uri="{FF2B5EF4-FFF2-40B4-BE49-F238E27FC236}">
                <a16:creationId xmlns:a16="http://schemas.microsoft.com/office/drawing/2014/main" id="{26E67E12-A3C1-4435-99CF-24A3FE02EE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7649" y="4290054"/>
            <a:ext cx="2739707" cy="1553927"/>
          </a:xfrm>
          <a:prstGeom prst="rect">
            <a:avLst/>
          </a:prstGeom>
        </p:spPr>
      </p:pic>
      <p:pic>
        <p:nvPicPr>
          <p:cNvPr id="17" name="Picture 16">
            <a:extLst>
              <a:ext uri="{FF2B5EF4-FFF2-40B4-BE49-F238E27FC236}">
                <a16:creationId xmlns:a16="http://schemas.microsoft.com/office/drawing/2014/main" id="{C0C33EA3-7606-4684-8DFD-F2A2625647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57356" y="3232980"/>
            <a:ext cx="2739706" cy="1815055"/>
          </a:xfrm>
          <a:prstGeom prst="rect">
            <a:avLst/>
          </a:prstGeom>
        </p:spPr>
      </p:pic>
      <p:pic>
        <p:nvPicPr>
          <p:cNvPr id="7" name="Picture 6">
            <a:extLst>
              <a:ext uri="{FF2B5EF4-FFF2-40B4-BE49-F238E27FC236}">
                <a16:creationId xmlns:a16="http://schemas.microsoft.com/office/drawing/2014/main" id="{849B8A30-9633-48CF-8AB0-C97C25CEBB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7943" y="3230129"/>
            <a:ext cx="2754761" cy="1837942"/>
          </a:xfrm>
          <a:prstGeom prst="rect">
            <a:avLst/>
          </a:prstGeom>
        </p:spPr>
      </p:pic>
    </p:spTree>
    <p:extLst>
      <p:ext uri="{BB962C8B-B14F-4D97-AF65-F5344CB8AC3E}">
        <p14:creationId xmlns:p14="http://schemas.microsoft.com/office/powerpoint/2010/main" val="2474381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8F2B33-00F7-4AD7-AE29-DC4F17B9997F}"/>
              </a:ext>
            </a:extLst>
          </p:cNvPr>
          <p:cNvSpPr txBox="1"/>
          <p:nvPr/>
        </p:nvSpPr>
        <p:spPr>
          <a:xfrm>
            <a:off x="630807" y="1897345"/>
            <a:ext cx="7762969" cy="646331"/>
          </a:xfrm>
          <a:prstGeom prst="rect">
            <a:avLst/>
          </a:prstGeom>
          <a:noFill/>
        </p:spPr>
        <p:txBody>
          <a:bodyPr wrap="square" rtlCol="0">
            <a:spAutoFit/>
          </a:bodyPr>
          <a:lstStyle/>
          <a:p>
            <a:r>
              <a:rPr lang="en-GB"/>
              <a:t>After the Last Supper, Jesus was arrested and within a few hours he was crucified. </a:t>
            </a:r>
          </a:p>
        </p:txBody>
      </p:sp>
      <p:sp>
        <p:nvSpPr>
          <p:cNvPr id="4" name="TextBox 3">
            <a:extLst>
              <a:ext uri="{FF2B5EF4-FFF2-40B4-BE49-F238E27FC236}">
                <a16:creationId xmlns:a16="http://schemas.microsoft.com/office/drawing/2014/main" id="{501BFCD2-B10A-43C7-934C-28350E9867AA}"/>
              </a:ext>
            </a:extLst>
          </p:cNvPr>
          <p:cNvSpPr txBox="1"/>
          <p:nvPr/>
        </p:nvSpPr>
        <p:spPr>
          <a:xfrm>
            <a:off x="1520410" y="4553162"/>
            <a:ext cx="2688985" cy="923330"/>
          </a:xfrm>
          <a:prstGeom prst="rect">
            <a:avLst/>
          </a:prstGeom>
          <a:noFill/>
        </p:spPr>
        <p:txBody>
          <a:bodyPr wrap="square" rtlCol="0">
            <a:spAutoFit/>
          </a:bodyPr>
          <a:lstStyle/>
          <a:p>
            <a:r>
              <a:rPr lang="en-GB"/>
              <a:t>“Take and eat this in remembrance that Christ died for you”</a:t>
            </a:r>
          </a:p>
        </p:txBody>
      </p:sp>
      <p:sp>
        <p:nvSpPr>
          <p:cNvPr id="5" name="TextBox 4">
            <a:extLst>
              <a:ext uri="{FF2B5EF4-FFF2-40B4-BE49-F238E27FC236}">
                <a16:creationId xmlns:a16="http://schemas.microsoft.com/office/drawing/2014/main" id="{DBCD67BF-855B-426D-9980-6BC331DBEC59}"/>
              </a:ext>
            </a:extLst>
          </p:cNvPr>
          <p:cNvSpPr txBox="1"/>
          <p:nvPr/>
        </p:nvSpPr>
        <p:spPr>
          <a:xfrm>
            <a:off x="641916" y="3171943"/>
            <a:ext cx="3599008" cy="923330"/>
          </a:xfrm>
          <a:prstGeom prst="rect">
            <a:avLst/>
          </a:prstGeom>
          <a:noFill/>
        </p:spPr>
        <p:txBody>
          <a:bodyPr wrap="square" rtlCol="0">
            <a:spAutoFit/>
          </a:bodyPr>
          <a:lstStyle/>
          <a:p>
            <a:r>
              <a:rPr lang="en-GB"/>
              <a:t>During a Eucharist service, the priest gives each person a piece of bread and says:</a:t>
            </a:r>
          </a:p>
        </p:txBody>
      </p:sp>
      <p:sp>
        <p:nvSpPr>
          <p:cNvPr id="9" name="Speech Bubble: Rectangle with Corners Rounded 8">
            <a:extLst>
              <a:ext uri="{FF2B5EF4-FFF2-40B4-BE49-F238E27FC236}">
                <a16:creationId xmlns:a16="http://schemas.microsoft.com/office/drawing/2014/main" id="{6684A07A-AFA4-4113-A2FE-8DBC28572B30}"/>
              </a:ext>
            </a:extLst>
          </p:cNvPr>
          <p:cNvSpPr/>
          <p:nvPr/>
        </p:nvSpPr>
        <p:spPr>
          <a:xfrm>
            <a:off x="1006655" y="4422047"/>
            <a:ext cx="3234269" cy="1185560"/>
          </a:xfrm>
          <a:prstGeom prst="wedgeRoundRectCallout">
            <a:avLst>
              <a:gd name="adj1" fmla="val -46576"/>
              <a:gd name="adj2" fmla="val 78017"/>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8" name="Text Placeholder 5">
            <a:extLst>
              <a:ext uri="{FF2B5EF4-FFF2-40B4-BE49-F238E27FC236}">
                <a16:creationId xmlns:a16="http://schemas.microsoft.com/office/drawing/2014/main" id="{1CC2619B-C9E4-4842-88F8-00A07527BB4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extBox 9">
            <a:extLst>
              <a:ext uri="{FF2B5EF4-FFF2-40B4-BE49-F238E27FC236}">
                <a16:creationId xmlns:a16="http://schemas.microsoft.com/office/drawing/2014/main" id="{68E1F44A-77F0-458A-993E-A439F229294F}"/>
              </a:ext>
            </a:extLst>
          </p:cNvPr>
          <p:cNvSpPr txBox="1"/>
          <p:nvPr/>
        </p:nvSpPr>
        <p:spPr>
          <a:xfrm>
            <a:off x="568942" y="1054538"/>
            <a:ext cx="7886700" cy="523220"/>
          </a:xfrm>
          <a:prstGeom prst="rect">
            <a:avLst/>
          </a:prstGeom>
          <a:noFill/>
        </p:spPr>
        <p:txBody>
          <a:bodyPr wrap="square" lIns="91440" tIns="45720" rIns="91440" bIns="45720" rtlCol="0" anchor="t">
            <a:spAutoFit/>
          </a:bodyPr>
          <a:lstStyle/>
          <a:p>
            <a:pPr algn="ctr"/>
            <a:r>
              <a:rPr lang="en-US" sz="2800" b="1">
                <a:latin typeface="+mj-lt"/>
              </a:rPr>
              <a:t>Bread: This is my body - Sacrifice</a:t>
            </a:r>
          </a:p>
        </p:txBody>
      </p:sp>
      <p:pic>
        <p:nvPicPr>
          <p:cNvPr id="11" name="Picture 10">
            <a:extLst>
              <a:ext uri="{FF2B5EF4-FFF2-40B4-BE49-F238E27FC236}">
                <a16:creationId xmlns:a16="http://schemas.microsoft.com/office/drawing/2014/main" id="{B1CC90E7-7AA4-49DE-9F5D-50583AE14F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64220" y="2543676"/>
            <a:ext cx="2973125" cy="3925614"/>
          </a:xfrm>
          <a:prstGeom prst="rect">
            <a:avLst/>
          </a:prstGeom>
        </p:spPr>
      </p:pic>
    </p:spTree>
    <p:extLst>
      <p:ext uri="{BB962C8B-B14F-4D97-AF65-F5344CB8AC3E}">
        <p14:creationId xmlns:p14="http://schemas.microsoft.com/office/powerpoint/2010/main" val="600059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4876831-2AC1-490A-97C6-01798CC09F4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TextBox 6">
            <a:extLst>
              <a:ext uri="{FF2B5EF4-FFF2-40B4-BE49-F238E27FC236}">
                <a16:creationId xmlns:a16="http://schemas.microsoft.com/office/drawing/2014/main" id="{72F47752-A571-4DF1-A622-389102CDFF2B}"/>
              </a:ext>
            </a:extLst>
          </p:cNvPr>
          <p:cNvSpPr txBox="1"/>
          <p:nvPr/>
        </p:nvSpPr>
        <p:spPr>
          <a:xfrm>
            <a:off x="516206" y="1150204"/>
            <a:ext cx="7886700" cy="523220"/>
          </a:xfrm>
          <a:prstGeom prst="rect">
            <a:avLst/>
          </a:prstGeom>
          <a:noFill/>
        </p:spPr>
        <p:txBody>
          <a:bodyPr wrap="square" lIns="91440" tIns="45720" rIns="91440" bIns="45720" rtlCol="0" anchor="t">
            <a:spAutoFit/>
          </a:bodyPr>
          <a:lstStyle/>
          <a:p>
            <a:pPr algn="ctr"/>
            <a:r>
              <a:rPr lang="en-US" sz="2800" b="1">
                <a:latin typeface="+mj-lt"/>
              </a:rPr>
              <a:t>Wine: This is my blood - Sacrifice</a:t>
            </a:r>
          </a:p>
        </p:txBody>
      </p:sp>
      <p:pic>
        <p:nvPicPr>
          <p:cNvPr id="8" name="Picture 7">
            <a:extLst>
              <a:ext uri="{FF2B5EF4-FFF2-40B4-BE49-F238E27FC236}">
                <a16:creationId xmlns:a16="http://schemas.microsoft.com/office/drawing/2014/main" id="{78184456-F414-4E3D-99D2-30E870B7AB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8603" y="2011224"/>
            <a:ext cx="2617076" cy="3925614"/>
          </a:xfrm>
          <a:prstGeom prst="rect">
            <a:avLst/>
          </a:prstGeom>
        </p:spPr>
      </p:pic>
      <p:pic>
        <p:nvPicPr>
          <p:cNvPr id="12" name="Picture 11">
            <a:extLst>
              <a:ext uri="{FF2B5EF4-FFF2-40B4-BE49-F238E27FC236}">
                <a16:creationId xmlns:a16="http://schemas.microsoft.com/office/drawing/2014/main" id="{5F858D98-C4FA-4D3B-A53C-807AD51C258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32272" y="2011224"/>
            <a:ext cx="2973125" cy="3925614"/>
          </a:xfrm>
          <a:prstGeom prst="rect">
            <a:avLst/>
          </a:prstGeom>
        </p:spPr>
      </p:pic>
    </p:spTree>
    <p:extLst>
      <p:ext uri="{BB962C8B-B14F-4D97-AF65-F5344CB8AC3E}">
        <p14:creationId xmlns:p14="http://schemas.microsoft.com/office/powerpoint/2010/main" val="1551098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6B7DB6-1BC7-43D0-B39C-38EE1E90AD66}"/>
              </a:ext>
            </a:extLst>
          </p:cNvPr>
          <p:cNvSpPr txBox="1"/>
          <p:nvPr/>
        </p:nvSpPr>
        <p:spPr>
          <a:xfrm>
            <a:off x="758140" y="1965779"/>
            <a:ext cx="2021774" cy="1200329"/>
          </a:xfrm>
          <a:prstGeom prst="rect">
            <a:avLst/>
          </a:prstGeom>
          <a:noFill/>
        </p:spPr>
        <p:txBody>
          <a:bodyPr wrap="square" rtlCol="0">
            <a:spAutoFit/>
          </a:bodyPr>
          <a:lstStyle/>
          <a:p>
            <a:r>
              <a:rPr lang="en-GB"/>
              <a:t>If you do your homework, I’ll take you to the cinema.</a:t>
            </a:r>
          </a:p>
        </p:txBody>
      </p:sp>
      <p:sp>
        <p:nvSpPr>
          <p:cNvPr id="3" name="TextBox 2">
            <a:extLst>
              <a:ext uri="{FF2B5EF4-FFF2-40B4-BE49-F238E27FC236}">
                <a16:creationId xmlns:a16="http://schemas.microsoft.com/office/drawing/2014/main" id="{9C1C8BFA-E008-4D04-8514-5F3E5DF295B3}"/>
              </a:ext>
            </a:extLst>
          </p:cNvPr>
          <p:cNvSpPr txBox="1"/>
          <p:nvPr/>
        </p:nvSpPr>
        <p:spPr>
          <a:xfrm>
            <a:off x="758139" y="4966293"/>
            <a:ext cx="2021775" cy="1477328"/>
          </a:xfrm>
          <a:prstGeom prst="rect">
            <a:avLst/>
          </a:prstGeom>
          <a:noFill/>
        </p:spPr>
        <p:txBody>
          <a:bodyPr wrap="square" rtlCol="0">
            <a:spAutoFit/>
          </a:bodyPr>
          <a:lstStyle/>
          <a:p>
            <a:r>
              <a:rPr lang="en-GB"/>
              <a:t>If you eat up all your broccoli, you can have chocolate cake for pudding.</a:t>
            </a:r>
          </a:p>
        </p:txBody>
      </p:sp>
      <p:sp>
        <p:nvSpPr>
          <p:cNvPr id="4" name="TextBox 3">
            <a:extLst>
              <a:ext uri="{FF2B5EF4-FFF2-40B4-BE49-F238E27FC236}">
                <a16:creationId xmlns:a16="http://schemas.microsoft.com/office/drawing/2014/main" id="{66E0FDEB-CD70-4167-BF1C-E0012A3782C8}"/>
              </a:ext>
            </a:extLst>
          </p:cNvPr>
          <p:cNvSpPr txBox="1"/>
          <p:nvPr/>
        </p:nvSpPr>
        <p:spPr>
          <a:xfrm>
            <a:off x="4358035" y="3662113"/>
            <a:ext cx="2021774" cy="1200329"/>
          </a:xfrm>
          <a:prstGeom prst="rect">
            <a:avLst/>
          </a:prstGeom>
          <a:noFill/>
        </p:spPr>
        <p:txBody>
          <a:bodyPr wrap="square" rtlCol="0">
            <a:spAutoFit/>
          </a:bodyPr>
          <a:lstStyle/>
          <a:p>
            <a:r>
              <a:rPr lang="en-GB"/>
              <a:t>If you give me a birthday present, I’ll give you one too</a:t>
            </a:r>
            <a:r>
              <a:rPr lang="en-GB" sz="1350"/>
              <a:t>.</a:t>
            </a:r>
          </a:p>
        </p:txBody>
      </p:sp>
      <p:sp>
        <p:nvSpPr>
          <p:cNvPr id="9" name="Text Placeholder 5">
            <a:extLst>
              <a:ext uri="{FF2B5EF4-FFF2-40B4-BE49-F238E27FC236}">
                <a16:creationId xmlns:a16="http://schemas.microsoft.com/office/drawing/2014/main" id="{C03F9062-708E-4672-AAB5-47E1591C87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extBox 9">
            <a:extLst>
              <a:ext uri="{FF2B5EF4-FFF2-40B4-BE49-F238E27FC236}">
                <a16:creationId xmlns:a16="http://schemas.microsoft.com/office/drawing/2014/main" id="{422B4019-46A3-4D3E-B5E6-55F65F513E55}"/>
              </a:ext>
            </a:extLst>
          </p:cNvPr>
          <p:cNvSpPr txBox="1"/>
          <p:nvPr/>
        </p:nvSpPr>
        <p:spPr>
          <a:xfrm>
            <a:off x="516206" y="1107279"/>
            <a:ext cx="7886700" cy="523220"/>
          </a:xfrm>
          <a:prstGeom prst="rect">
            <a:avLst/>
          </a:prstGeom>
          <a:noFill/>
        </p:spPr>
        <p:txBody>
          <a:bodyPr wrap="square" lIns="91440" tIns="45720" rIns="91440" bIns="45720" rtlCol="0" anchor="t">
            <a:spAutoFit/>
          </a:bodyPr>
          <a:lstStyle/>
          <a:p>
            <a:pPr algn="ctr"/>
            <a:r>
              <a:rPr lang="en-US" sz="2800" b="1">
                <a:latin typeface="+mj-lt"/>
              </a:rPr>
              <a:t>Wine: This is my blood - Covenant</a:t>
            </a:r>
          </a:p>
        </p:txBody>
      </p:sp>
      <p:pic>
        <p:nvPicPr>
          <p:cNvPr id="11" name="Picture 10">
            <a:extLst>
              <a:ext uri="{FF2B5EF4-FFF2-40B4-BE49-F238E27FC236}">
                <a16:creationId xmlns:a16="http://schemas.microsoft.com/office/drawing/2014/main" id="{CC4A0709-8D74-4D23-A517-D170454833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13578" y="1911388"/>
            <a:ext cx="2358688" cy="1573687"/>
          </a:xfrm>
          <a:prstGeom prst="rect">
            <a:avLst/>
          </a:prstGeom>
        </p:spPr>
      </p:pic>
      <p:pic>
        <p:nvPicPr>
          <p:cNvPr id="12" name="Picture 11">
            <a:extLst>
              <a:ext uri="{FF2B5EF4-FFF2-40B4-BE49-F238E27FC236}">
                <a16:creationId xmlns:a16="http://schemas.microsoft.com/office/drawing/2014/main" id="{9A1FC951-4DAC-40A5-B01E-2352F4575A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95199" y="3333856"/>
            <a:ext cx="1842551" cy="1856842"/>
          </a:xfrm>
          <a:prstGeom prst="rect">
            <a:avLst/>
          </a:prstGeom>
        </p:spPr>
      </p:pic>
      <p:pic>
        <p:nvPicPr>
          <p:cNvPr id="14" name="Picture 13">
            <a:extLst>
              <a:ext uri="{FF2B5EF4-FFF2-40B4-BE49-F238E27FC236}">
                <a16:creationId xmlns:a16="http://schemas.microsoft.com/office/drawing/2014/main" id="{C1A2F4A1-3F50-4A93-A943-4EF17FB4C54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41957" y="4997046"/>
            <a:ext cx="2358688" cy="1507349"/>
          </a:xfrm>
          <a:prstGeom prst="rect">
            <a:avLst/>
          </a:prstGeom>
        </p:spPr>
      </p:pic>
    </p:spTree>
    <p:extLst>
      <p:ext uri="{BB962C8B-B14F-4D97-AF65-F5344CB8AC3E}">
        <p14:creationId xmlns:p14="http://schemas.microsoft.com/office/powerpoint/2010/main" val="3410521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628924-191E-4F3D-AA92-6E210119C6E7}"/>
              </a:ext>
            </a:extLst>
          </p:cNvPr>
          <p:cNvSpPr/>
          <p:nvPr/>
        </p:nvSpPr>
        <p:spPr>
          <a:xfrm>
            <a:off x="4686551" y="2372025"/>
            <a:ext cx="4006225" cy="369332"/>
          </a:xfrm>
          <a:prstGeom prst="rect">
            <a:avLst/>
          </a:prstGeom>
        </p:spPr>
        <p:txBody>
          <a:bodyPr wrap="none">
            <a:spAutoFit/>
          </a:bodyPr>
          <a:lstStyle/>
          <a:p>
            <a:r>
              <a:rPr lang="en-GB"/>
              <a:t>…this is my blood of the covenant…</a:t>
            </a:r>
          </a:p>
        </p:txBody>
      </p:sp>
      <p:sp>
        <p:nvSpPr>
          <p:cNvPr id="6" name="Speech Bubble: Rectangle with Corners Rounded 5">
            <a:extLst>
              <a:ext uri="{FF2B5EF4-FFF2-40B4-BE49-F238E27FC236}">
                <a16:creationId xmlns:a16="http://schemas.microsoft.com/office/drawing/2014/main" id="{9110D306-ECBB-4587-8CEB-6B645378B057}"/>
              </a:ext>
            </a:extLst>
          </p:cNvPr>
          <p:cNvSpPr/>
          <p:nvPr/>
        </p:nvSpPr>
        <p:spPr>
          <a:xfrm>
            <a:off x="4629275" y="2130582"/>
            <a:ext cx="4120776" cy="852218"/>
          </a:xfrm>
          <a:prstGeom prst="wedgeRoundRectCallout">
            <a:avLst>
              <a:gd name="adj1" fmla="val -30780"/>
              <a:gd name="adj2" fmla="val 8469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5">
            <a:extLst>
              <a:ext uri="{FF2B5EF4-FFF2-40B4-BE49-F238E27FC236}">
                <a16:creationId xmlns:a16="http://schemas.microsoft.com/office/drawing/2014/main" id="{D24AD513-9633-4011-9D69-FB9E2F1E26C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TextBox 7">
            <a:extLst>
              <a:ext uri="{FF2B5EF4-FFF2-40B4-BE49-F238E27FC236}">
                <a16:creationId xmlns:a16="http://schemas.microsoft.com/office/drawing/2014/main" id="{2C3838BD-03F7-4136-8B1D-1687AD7E195B}"/>
              </a:ext>
            </a:extLst>
          </p:cNvPr>
          <p:cNvSpPr txBox="1"/>
          <p:nvPr/>
        </p:nvSpPr>
        <p:spPr>
          <a:xfrm>
            <a:off x="628650" y="1053847"/>
            <a:ext cx="7886700" cy="523220"/>
          </a:xfrm>
          <a:prstGeom prst="rect">
            <a:avLst/>
          </a:prstGeom>
          <a:noFill/>
        </p:spPr>
        <p:txBody>
          <a:bodyPr wrap="square" lIns="91440" tIns="45720" rIns="91440" bIns="45720" rtlCol="0" anchor="t">
            <a:spAutoFit/>
          </a:bodyPr>
          <a:lstStyle/>
          <a:p>
            <a:pPr algn="ctr"/>
            <a:r>
              <a:rPr lang="en-US" sz="2800" b="1">
                <a:latin typeface="+mj-lt"/>
              </a:rPr>
              <a:t>Wine: This is my blood - Covenant</a:t>
            </a:r>
          </a:p>
        </p:txBody>
      </p:sp>
      <p:pic>
        <p:nvPicPr>
          <p:cNvPr id="11" name="Picture 10">
            <a:extLst>
              <a:ext uri="{FF2B5EF4-FFF2-40B4-BE49-F238E27FC236}">
                <a16:creationId xmlns:a16="http://schemas.microsoft.com/office/drawing/2014/main" id="{356F498B-FB50-443F-A4F2-2FD33C7804D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1613" y="2011224"/>
            <a:ext cx="4338044" cy="4338044"/>
          </a:xfrm>
          <a:prstGeom prst="rect">
            <a:avLst/>
          </a:prstGeom>
        </p:spPr>
      </p:pic>
    </p:spTree>
    <p:extLst>
      <p:ext uri="{BB962C8B-B14F-4D97-AF65-F5344CB8AC3E}">
        <p14:creationId xmlns:p14="http://schemas.microsoft.com/office/powerpoint/2010/main" val="1746061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628924-191E-4F3D-AA92-6E210119C6E7}"/>
              </a:ext>
            </a:extLst>
          </p:cNvPr>
          <p:cNvSpPr/>
          <p:nvPr/>
        </p:nvSpPr>
        <p:spPr>
          <a:xfrm>
            <a:off x="4686551" y="2372025"/>
            <a:ext cx="4006225" cy="369332"/>
          </a:xfrm>
          <a:prstGeom prst="rect">
            <a:avLst/>
          </a:prstGeom>
        </p:spPr>
        <p:txBody>
          <a:bodyPr wrap="none">
            <a:spAutoFit/>
          </a:bodyPr>
          <a:lstStyle/>
          <a:p>
            <a:r>
              <a:rPr lang="en-GB"/>
              <a:t>…this is my blood of the covenant…</a:t>
            </a:r>
          </a:p>
        </p:txBody>
      </p:sp>
      <p:sp>
        <p:nvSpPr>
          <p:cNvPr id="6" name="Speech Bubble: Rectangle with Corners Rounded 5">
            <a:extLst>
              <a:ext uri="{FF2B5EF4-FFF2-40B4-BE49-F238E27FC236}">
                <a16:creationId xmlns:a16="http://schemas.microsoft.com/office/drawing/2014/main" id="{9110D306-ECBB-4587-8CEB-6B645378B057}"/>
              </a:ext>
            </a:extLst>
          </p:cNvPr>
          <p:cNvSpPr/>
          <p:nvPr/>
        </p:nvSpPr>
        <p:spPr>
          <a:xfrm>
            <a:off x="4629275" y="2130582"/>
            <a:ext cx="4120776" cy="852218"/>
          </a:xfrm>
          <a:prstGeom prst="wedgeRoundRectCallout">
            <a:avLst>
              <a:gd name="adj1" fmla="val -30780"/>
              <a:gd name="adj2" fmla="val 8469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5">
            <a:extLst>
              <a:ext uri="{FF2B5EF4-FFF2-40B4-BE49-F238E27FC236}">
                <a16:creationId xmlns:a16="http://schemas.microsoft.com/office/drawing/2014/main" id="{D24AD513-9633-4011-9D69-FB9E2F1E26C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8" name="TextBox 7">
            <a:extLst>
              <a:ext uri="{FF2B5EF4-FFF2-40B4-BE49-F238E27FC236}">
                <a16:creationId xmlns:a16="http://schemas.microsoft.com/office/drawing/2014/main" id="{2C3838BD-03F7-4136-8B1D-1687AD7E195B}"/>
              </a:ext>
            </a:extLst>
          </p:cNvPr>
          <p:cNvSpPr txBox="1"/>
          <p:nvPr/>
        </p:nvSpPr>
        <p:spPr>
          <a:xfrm>
            <a:off x="516206" y="1053847"/>
            <a:ext cx="7886700" cy="523220"/>
          </a:xfrm>
          <a:prstGeom prst="rect">
            <a:avLst/>
          </a:prstGeom>
          <a:noFill/>
        </p:spPr>
        <p:txBody>
          <a:bodyPr wrap="square" lIns="91440" tIns="45720" rIns="91440" bIns="45720" rtlCol="0" anchor="t">
            <a:spAutoFit/>
          </a:bodyPr>
          <a:lstStyle/>
          <a:p>
            <a:pPr algn="ctr"/>
            <a:r>
              <a:rPr lang="en-US" sz="2800" b="1">
                <a:latin typeface="+mj-lt"/>
              </a:rPr>
              <a:t>Wine: This is my blood - Covenant</a:t>
            </a:r>
          </a:p>
        </p:txBody>
      </p:sp>
      <p:pic>
        <p:nvPicPr>
          <p:cNvPr id="9" name="Picture 8">
            <a:extLst>
              <a:ext uri="{FF2B5EF4-FFF2-40B4-BE49-F238E27FC236}">
                <a16:creationId xmlns:a16="http://schemas.microsoft.com/office/drawing/2014/main" id="{91F22E1B-E5D4-456C-885E-622AB90978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4566" y="3429000"/>
            <a:ext cx="4794868" cy="3195330"/>
          </a:xfrm>
          <a:prstGeom prst="rect">
            <a:avLst/>
          </a:prstGeom>
        </p:spPr>
      </p:pic>
    </p:spTree>
    <p:extLst>
      <p:ext uri="{BB962C8B-B14F-4D97-AF65-F5344CB8AC3E}">
        <p14:creationId xmlns:p14="http://schemas.microsoft.com/office/powerpoint/2010/main" val="2137985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361CCB-8810-4E14-AEC5-57B150185A47}"/>
              </a:ext>
            </a:extLst>
          </p:cNvPr>
          <p:cNvSpPr txBox="1"/>
          <p:nvPr/>
        </p:nvSpPr>
        <p:spPr>
          <a:xfrm>
            <a:off x="628650" y="2019915"/>
            <a:ext cx="8230127" cy="34624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a:t>Eucharist comes from the Greek word </a:t>
            </a:r>
            <a:r>
              <a:rPr lang="en-US" err="1">
                <a:latin typeface="Symbol" panose="05050102010706020507" pitchFamily="18" charset="2"/>
              </a:rPr>
              <a:t>eucaristia</a:t>
            </a:r>
            <a:r>
              <a:rPr lang="en-US">
                <a:latin typeface="Symbol" panose="05050102010706020507" pitchFamily="18" charset="2"/>
              </a:rPr>
              <a:t> </a:t>
            </a:r>
            <a:r>
              <a:rPr lang="en-US"/>
              <a:t>which means Thanksgiving</a:t>
            </a:r>
            <a:endParaRPr lang="en-US">
              <a:cs typeface="Calibri"/>
            </a:endParaRPr>
          </a:p>
        </p:txBody>
      </p:sp>
      <p:sp>
        <p:nvSpPr>
          <p:cNvPr id="9" name="Text Placeholder 5">
            <a:extLst>
              <a:ext uri="{FF2B5EF4-FFF2-40B4-BE49-F238E27FC236}">
                <a16:creationId xmlns:a16="http://schemas.microsoft.com/office/drawing/2014/main" id="{BC9118F9-63A7-4AD4-B153-688FAB07AF2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extBox 9">
            <a:extLst>
              <a:ext uri="{FF2B5EF4-FFF2-40B4-BE49-F238E27FC236}">
                <a16:creationId xmlns:a16="http://schemas.microsoft.com/office/drawing/2014/main" id="{FEF71BE0-C0FA-4778-A444-E51C311ACE19}"/>
              </a:ext>
            </a:extLst>
          </p:cNvPr>
          <p:cNvSpPr txBox="1"/>
          <p:nvPr/>
        </p:nvSpPr>
        <p:spPr>
          <a:xfrm>
            <a:off x="628650" y="1086553"/>
            <a:ext cx="7886700" cy="523220"/>
          </a:xfrm>
          <a:prstGeom prst="rect">
            <a:avLst/>
          </a:prstGeom>
          <a:noFill/>
        </p:spPr>
        <p:txBody>
          <a:bodyPr wrap="square" lIns="91440" tIns="45720" rIns="91440" bIns="45720" rtlCol="0" anchor="t">
            <a:spAutoFit/>
          </a:bodyPr>
          <a:lstStyle/>
          <a:p>
            <a:pPr algn="ctr"/>
            <a:r>
              <a:rPr lang="en-US" sz="2800" b="1">
                <a:latin typeface="+mj-lt"/>
              </a:rPr>
              <a:t>The Eucharist today</a:t>
            </a:r>
          </a:p>
        </p:txBody>
      </p:sp>
      <p:pic>
        <p:nvPicPr>
          <p:cNvPr id="5" name="Picture 4">
            <a:extLst>
              <a:ext uri="{FF2B5EF4-FFF2-40B4-BE49-F238E27FC236}">
                <a16:creationId xmlns:a16="http://schemas.microsoft.com/office/drawing/2014/main" id="{2B5C9C7F-3BAC-4002-9028-88DE6800E7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9341" y="3122556"/>
            <a:ext cx="3949018" cy="2632678"/>
          </a:xfrm>
          <a:prstGeom prst="rect">
            <a:avLst/>
          </a:prstGeom>
        </p:spPr>
      </p:pic>
      <p:pic>
        <p:nvPicPr>
          <p:cNvPr id="18" name="Picture 17">
            <a:extLst>
              <a:ext uri="{FF2B5EF4-FFF2-40B4-BE49-F238E27FC236}">
                <a16:creationId xmlns:a16="http://schemas.microsoft.com/office/drawing/2014/main" id="{34D5388A-A103-487E-88A7-0F87AA1795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641" y="3122556"/>
            <a:ext cx="3936738" cy="2624492"/>
          </a:xfrm>
          <a:prstGeom prst="rect">
            <a:avLst/>
          </a:prstGeom>
        </p:spPr>
      </p:pic>
    </p:spTree>
    <p:extLst>
      <p:ext uri="{BB962C8B-B14F-4D97-AF65-F5344CB8AC3E}">
        <p14:creationId xmlns:p14="http://schemas.microsoft.com/office/powerpoint/2010/main" val="2988457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734261-177A-41C2-BE4D-9A27EDDCB095}"/>
              </a:ext>
            </a:extLst>
          </p:cNvPr>
          <p:cNvSpPr txBox="1"/>
          <p:nvPr/>
        </p:nvSpPr>
        <p:spPr>
          <a:xfrm>
            <a:off x="464097" y="1761620"/>
            <a:ext cx="8215805" cy="6232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a:cs typeface="Calibri"/>
              </a:rPr>
              <a:t>The Eucharist is known by different names but most Christians agree it is a very important part of worship.</a:t>
            </a:r>
          </a:p>
        </p:txBody>
      </p:sp>
      <p:sp>
        <p:nvSpPr>
          <p:cNvPr id="12" name="Text Placeholder 5">
            <a:extLst>
              <a:ext uri="{FF2B5EF4-FFF2-40B4-BE49-F238E27FC236}">
                <a16:creationId xmlns:a16="http://schemas.microsoft.com/office/drawing/2014/main" id="{50B10241-C47F-428F-9817-EBCD4FF4D06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3" name="TextBox 12">
            <a:extLst>
              <a:ext uri="{FF2B5EF4-FFF2-40B4-BE49-F238E27FC236}">
                <a16:creationId xmlns:a16="http://schemas.microsoft.com/office/drawing/2014/main" id="{E5678D7D-A751-45FD-AB4E-B898B1CC1498}"/>
              </a:ext>
            </a:extLst>
          </p:cNvPr>
          <p:cNvSpPr txBox="1"/>
          <p:nvPr/>
        </p:nvSpPr>
        <p:spPr>
          <a:xfrm>
            <a:off x="628650" y="970179"/>
            <a:ext cx="7886700" cy="523220"/>
          </a:xfrm>
          <a:prstGeom prst="rect">
            <a:avLst/>
          </a:prstGeom>
          <a:noFill/>
        </p:spPr>
        <p:txBody>
          <a:bodyPr wrap="square" lIns="91440" tIns="45720" rIns="91440" bIns="45720" rtlCol="0" anchor="t">
            <a:spAutoFit/>
          </a:bodyPr>
          <a:lstStyle/>
          <a:p>
            <a:pPr algn="ctr"/>
            <a:r>
              <a:rPr lang="en-US" sz="2800" b="1">
                <a:latin typeface="+mj-lt"/>
              </a:rPr>
              <a:t>The Eucharist today</a:t>
            </a:r>
          </a:p>
        </p:txBody>
      </p:sp>
      <p:sp>
        <p:nvSpPr>
          <p:cNvPr id="14" name="TextBox 13">
            <a:extLst>
              <a:ext uri="{FF2B5EF4-FFF2-40B4-BE49-F238E27FC236}">
                <a16:creationId xmlns:a16="http://schemas.microsoft.com/office/drawing/2014/main" id="{8CF07E09-9B01-4DD0-A62B-1D7F04E3F29B}"/>
              </a:ext>
            </a:extLst>
          </p:cNvPr>
          <p:cNvSpPr txBox="1"/>
          <p:nvPr/>
        </p:nvSpPr>
        <p:spPr>
          <a:xfrm>
            <a:off x="634641" y="3149932"/>
            <a:ext cx="2082508" cy="369332"/>
          </a:xfrm>
          <a:prstGeom prst="rect">
            <a:avLst/>
          </a:prstGeom>
          <a:solidFill>
            <a:schemeClr val="tx2"/>
          </a:solidFill>
        </p:spPr>
        <p:txBody>
          <a:bodyPr wrap="square" rtlCol="0">
            <a:spAutoFit/>
          </a:bodyPr>
          <a:lstStyle/>
          <a:p>
            <a:r>
              <a:rPr lang="en-GB">
                <a:solidFill>
                  <a:schemeClr val="bg1"/>
                </a:solidFill>
              </a:rPr>
              <a:t>The Lord’s Supper</a:t>
            </a:r>
          </a:p>
        </p:txBody>
      </p:sp>
      <p:sp>
        <p:nvSpPr>
          <p:cNvPr id="15" name="TextBox 14">
            <a:extLst>
              <a:ext uri="{FF2B5EF4-FFF2-40B4-BE49-F238E27FC236}">
                <a16:creationId xmlns:a16="http://schemas.microsoft.com/office/drawing/2014/main" id="{026E5352-B823-4CB8-83AE-AB71F63568FF}"/>
              </a:ext>
            </a:extLst>
          </p:cNvPr>
          <p:cNvSpPr txBox="1"/>
          <p:nvPr/>
        </p:nvSpPr>
        <p:spPr>
          <a:xfrm>
            <a:off x="5295660" y="4552754"/>
            <a:ext cx="2082508" cy="369332"/>
          </a:xfrm>
          <a:prstGeom prst="rect">
            <a:avLst/>
          </a:prstGeom>
          <a:solidFill>
            <a:schemeClr val="tx2"/>
          </a:solidFill>
        </p:spPr>
        <p:txBody>
          <a:bodyPr wrap="square" rtlCol="0">
            <a:spAutoFit/>
          </a:bodyPr>
          <a:lstStyle/>
          <a:p>
            <a:r>
              <a:rPr lang="en-GB">
                <a:solidFill>
                  <a:schemeClr val="bg1"/>
                </a:solidFill>
              </a:rPr>
              <a:t>The Divine Liturgy</a:t>
            </a:r>
          </a:p>
        </p:txBody>
      </p:sp>
      <p:sp>
        <p:nvSpPr>
          <p:cNvPr id="16" name="TextBox 15">
            <a:extLst>
              <a:ext uri="{FF2B5EF4-FFF2-40B4-BE49-F238E27FC236}">
                <a16:creationId xmlns:a16="http://schemas.microsoft.com/office/drawing/2014/main" id="{F9723EA7-E01E-4396-932C-7C1C87CF5701}"/>
              </a:ext>
            </a:extLst>
          </p:cNvPr>
          <p:cNvSpPr txBox="1"/>
          <p:nvPr/>
        </p:nvSpPr>
        <p:spPr>
          <a:xfrm>
            <a:off x="6336914" y="3151086"/>
            <a:ext cx="1697016" cy="369332"/>
          </a:xfrm>
          <a:prstGeom prst="rect">
            <a:avLst/>
          </a:prstGeom>
          <a:solidFill>
            <a:schemeClr val="tx2"/>
          </a:solidFill>
        </p:spPr>
        <p:txBody>
          <a:bodyPr wrap="square" rtlCol="0">
            <a:spAutoFit/>
          </a:bodyPr>
          <a:lstStyle/>
          <a:p>
            <a:r>
              <a:rPr lang="en-GB">
                <a:solidFill>
                  <a:schemeClr val="bg1"/>
                </a:solidFill>
              </a:rPr>
              <a:t>Holy Qurbana</a:t>
            </a:r>
          </a:p>
        </p:txBody>
      </p:sp>
      <p:sp>
        <p:nvSpPr>
          <p:cNvPr id="17" name="TextBox 16">
            <a:extLst>
              <a:ext uri="{FF2B5EF4-FFF2-40B4-BE49-F238E27FC236}">
                <a16:creationId xmlns:a16="http://schemas.microsoft.com/office/drawing/2014/main" id="{491B195C-9326-48B8-964A-B6BE378C5832}"/>
              </a:ext>
            </a:extLst>
          </p:cNvPr>
          <p:cNvSpPr txBox="1"/>
          <p:nvPr/>
        </p:nvSpPr>
        <p:spPr>
          <a:xfrm>
            <a:off x="4011094" y="3763622"/>
            <a:ext cx="843475" cy="369332"/>
          </a:xfrm>
          <a:prstGeom prst="rect">
            <a:avLst/>
          </a:prstGeom>
          <a:solidFill>
            <a:schemeClr val="tx2"/>
          </a:solidFill>
        </p:spPr>
        <p:txBody>
          <a:bodyPr wrap="square" rtlCol="0">
            <a:spAutoFit/>
          </a:bodyPr>
          <a:lstStyle/>
          <a:p>
            <a:r>
              <a:rPr lang="en-GB">
                <a:solidFill>
                  <a:schemeClr val="bg1"/>
                </a:solidFill>
              </a:rPr>
              <a:t>Mass</a:t>
            </a:r>
          </a:p>
        </p:txBody>
      </p:sp>
      <p:sp>
        <p:nvSpPr>
          <p:cNvPr id="18" name="TextBox 17">
            <a:extLst>
              <a:ext uri="{FF2B5EF4-FFF2-40B4-BE49-F238E27FC236}">
                <a16:creationId xmlns:a16="http://schemas.microsoft.com/office/drawing/2014/main" id="{069C787C-0D73-4D2B-9246-3B8A64D7D2BB}"/>
              </a:ext>
            </a:extLst>
          </p:cNvPr>
          <p:cNvSpPr txBox="1"/>
          <p:nvPr/>
        </p:nvSpPr>
        <p:spPr>
          <a:xfrm>
            <a:off x="4654927" y="5534622"/>
            <a:ext cx="2496825" cy="369332"/>
          </a:xfrm>
          <a:prstGeom prst="rect">
            <a:avLst/>
          </a:prstGeom>
          <a:solidFill>
            <a:schemeClr val="tx2"/>
          </a:solidFill>
        </p:spPr>
        <p:txBody>
          <a:bodyPr wrap="square" rtlCol="0">
            <a:spAutoFit/>
          </a:bodyPr>
          <a:lstStyle/>
          <a:p>
            <a:r>
              <a:rPr lang="en-GB">
                <a:solidFill>
                  <a:schemeClr val="bg1"/>
                </a:solidFill>
              </a:rPr>
              <a:t>The Breaking of Bread</a:t>
            </a:r>
          </a:p>
        </p:txBody>
      </p:sp>
      <p:sp>
        <p:nvSpPr>
          <p:cNvPr id="19" name="TextBox 18">
            <a:extLst>
              <a:ext uri="{FF2B5EF4-FFF2-40B4-BE49-F238E27FC236}">
                <a16:creationId xmlns:a16="http://schemas.microsoft.com/office/drawing/2014/main" id="{660A3B89-5B2E-4D00-B9C7-955F6669FAF0}"/>
              </a:ext>
            </a:extLst>
          </p:cNvPr>
          <p:cNvSpPr txBox="1"/>
          <p:nvPr/>
        </p:nvSpPr>
        <p:spPr>
          <a:xfrm>
            <a:off x="2219530" y="5523165"/>
            <a:ext cx="1942567" cy="369332"/>
          </a:xfrm>
          <a:prstGeom prst="rect">
            <a:avLst/>
          </a:prstGeom>
          <a:solidFill>
            <a:schemeClr val="tx2"/>
          </a:solidFill>
        </p:spPr>
        <p:txBody>
          <a:bodyPr wrap="square" rtlCol="0">
            <a:spAutoFit/>
          </a:bodyPr>
          <a:lstStyle/>
          <a:p>
            <a:r>
              <a:rPr lang="en-GB">
                <a:solidFill>
                  <a:schemeClr val="bg1"/>
                </a:solidFill>
              </a:rPr>
              <a:t>Holy Communion</a:t>
            </a:r>
          </a:p>
        </p:txBody>
      </p:sp>
      <p:sp>
        <p:nvSpPr>
          <p:cNvPr id="20" name="TextBox 19">
            <a:extLst>
              <a:ext uri="{FF2B5EF4-FFF2-40B4-BE49-F238E27FC236}">
                <a16:creationId xmlns:a16="http://schemas.microsoft.com/office/drawing/2014/main" id="{91BB565E-BDA9-4D93-81A7-30E033E38E62}"/>
              </a:ext>
            </a:extLst>
          </p:cNvPr>
          <p:cNvSpPr txBox="1"/>
          <p:nvPr/>
        </p:nvSpPr>
        <p:spPr>
          <a:xfrm>
            <a:off x="1271143" y="4643394"/>
            <a:ext cx="2673481" cy="369332"/>
          </a:xfrm>
          <a:prstGeom prst="rect">
            <a:avLst/>
          </a:prstGeom>
          <a:solidFill>
            <a:schemeClr val="tx2"/>
          </a:solidFill>
        </p:spPr>
        <p:txBody>
          <a:bodyPr wrap="square" rtlCol="0">
            <a:spAutoFit/>
          </a:bodyPr>
          <a:lstStyle/>
          <a:p>
            <a:r>
              <a:rPr lang="en-GB">
                <a:solidFill>
                  <a:schemeClr val="bg1"/>
                </a:solidFill>
              </a:rPr>
              <a:t>The Blessed Sacrament</a:t>
            </a:r>
          </a:p>
        </p:txBody>
      </p:sp>
    </p:spTree>
    <p:extLst>
      <p:ext uri="{BB962C8B-B14F-4D97-AF65-F5344CB8AC3E}">
        <p14:creationId xmlns:p14="http://schemas.microsoft.com/office/powerpoint/2010/main" val="142442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375CD64-EC2C-4FDD-9ADD-89F437EFC2C5}"/>
              </a:ext>
            </a:extLst>
          </p:cNvPr>
          <p:cNvSpPr txBox="1"/>
          <p:nvPr/>
        </p:nvSpPr>
        <p:spPr>
          <a:xfrm>
            <a:off x="5784627" y="1854926"/>
            <a:ext cx="2651241" cy="6232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a:t>The Body of Christ keep you in Eternal Life.</a:t>
            </a:r>
          </a:p>
        </p:txBody>
      </p:sp>
      <p:sp>
        <p:nvSpPr>
          <p:cNvPr id="7" name="Speech Bubble: Rectangle with Corners Rounded 6">
            <a:extLst>
              <a:ext uri="{FF2B5EF4-FFF2-40B4-BE49-F238E27FC236}">
                <a16:creationId xmlns:a16="http://schemas.microsoft.com/office/drawing/2014/main" id="{528B6530-A837-45AD-AE5F-4F7EEC3E9AF1}"/>
              </a:ext>
            </a:extLst>
          </p:cNvPr>
          <p:cNvSpPr/>
          <p:nvPr/>
        </p:nvSpPr>
        <p:spPr>
          <a:xfrm>
            <a:off x="5659821" y="1586404"/>
            <a:ext cx="2900855" cy="1160292"/>
          </a:xfrm>
          <a:prstGeom prst="wedgeRoundRectCallout">
            <a:avLst>
              <a:gd name="adj1" fmla="val -48275"/>
              <a:gd name="adj2" fmla="val 12718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 Placeholder 5">
            <a:extLst>
              <a:ext uri="{FF2B5EF4-FFF2-40B4-BE49-F238E27FC236}">
                <a16:creationId xmlns:a16="http://schemas.microsoft.com/office/drawing/2014/main" id="{2FC5987B-436F-4353-A743-1ABC5C440B3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7">
            <a:extLst>
              <a:ext uri="{FF2B5EF4-FFF2-40B4-BE49-F238E27FC236}">
                <a16:creationId xmlns:a16="http://schemas.microsoft.com/office/drawing/2014/main" id="{5926C265-A59C-4FBB-A245-F19394D777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7957" y="2845385"/>
            <a:ext cx="5051864" cy="3367909"/>
          </a:xfrm>
          <a:prstGeom prst="rect">
            <a:avLst/>
          </a:prstGeom>
        </p:spPr>
      </p:pic>
    </p:spTree>
    <p:extLst>
      <p:ext uri="{BB962C8B-B14F-4D97-AF65-F5344CB8AC3E}">
        <p14:creationId xmlns:p14="http://schemas.microsoft.com/office/powerpoint/2010/main" val="37015368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BF12D5-422C-4765-A5B5-151C32B1EF8D}"/>
              </a:ext>
            </a:extLst>
          </p:cNvPr>
          <p:cNvSpPr txBox="1"/>
          <p:nvPr/>
        </p:nvSpPr>
        <p:spPr>
          <a:xfrm>
            <a:off x="5444313" y="1651009"/>
            <a:ext cx="2318301" cy="6232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a:t>The Blood of Christ shed for you.</a:t>
            </a:r>
          </a:p>
        </p:txBody>
      </p:sp>
      <p:sp>
        <p:nvSpPr>
          <p:cNvPr id="8" name="Speech Bubble: Rectangle with Corners Rounded 7">
            <a:extLst>
              <a:ext uri="{FF2B5EF4-FFF2-40B4-BE49-F238E27FC236}">
                <a16:creationId xmlns:a16="http://schemas.microsoft.com/office/drawing/2014/main" id="{81CBBF88-949E-467E-AF42-84202AC0DC94}"/>
              </a:ext>
            </a:extLst>
          </p:cNvPr>
          <p:cNvSpPr/>
          <p:nvPr/>
        </p:nvSpPr>
        <p:spPr>
          <a:xfrm>
            <a:off x="5092164" y="1539300"/>
            <a:ext cx="3022600" cy="846666"/>
          </a:xfrm>
          <a:prstGeom prst="wedgeRound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5">
            <a:extLst>
              <a:ext uri="{FF2B5EF4-FFF2-40B4-BE49-F238E27FC236}">
                <a16:creationId xmlns:a16="http://schemas.microsoft.com/office/drawing/2014/main" id="{51A8BB72-471E-41AA-A058-5182BC1BA67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a:extLst>
              <a:ext uri="{FF2B5EF4-FFF2-40B4-BE49-F238E27FC236}">
                <a16:creationId xmlns:a16="http://schemas.microsoft.com/office/drawing/2014/main" id="{3914B4A3-C426-45C7-B046-E8FA90FC16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2743" y="3613350"/>
            <a:ext cx="3901440" cy="2599944"/>
          </a:xfrm>
          <a:prstGeom prst="rect">
            <a:avLst/>
          </a:prstGeom>
        </p:spPr>
      </p:pic>
      <p:pic>
        <p:nvPicPr>
          <p:cNvPr id="10" name="Picture 9">
            <a:extLst>
              <a:ext uri="{FF2B5EF4-FFF2-40B4-BE49-F238E27FC236}">
                <a16:creationId xmlns:a16="http://schemas.microsoft.com/office/drawing/2014/main" id="{1A15FA5C-A3A1-4BC8-94B6-B8E61EE1C8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1211" y="1200136"/>
            <a:ext cx="3342105" cy="5013158"/>
          </a:xfrm>
          <a:prstGeom prst="rect">
            <a:avLst/>
          </a:prstGeom>
        </p:spPr>
      </p:pic>
    </p:spTree>
    <p:extLst>
      <p:ext uri="{BB962C8B-B14F-4D97-AF65-F5344CB8AC3E}">
        <p14:creationId xmlns:p14="http://schemas.microsoft.com/office/powerpoint/2010/main" val="3730084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CC4A3987-1098-46E5-B0A7-FE307A87292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6" name="TextBox 5">
            <a:extLst>
              <a:ext uri="{FF2B5EF4-FFF2-40B4-BE49-F238E27FC236}">
                <a16:creationId xmlns:a16="http://schemas.microsoft.com/office/drawing/2014/main" id="{FADFA4F4-3FE3-46B4-8076-05E7264E8361}"/>
              </a:ext>
            </a:extLst>
          </p:cNvPr>
          <p:cNvSpPr txBox="1"/>
          <p:nvPr/>
        </p:nvSpPr>
        <p:spPr>
          <a:xfrm>
            <a:off x="628650" y="1185039"/>
            <a:ext cx="7886700" cy="523220"/>
          </a:xfrm>
          <a:prstGeom prst="rect">
            <a:avLst/>
          </a:prstGeom>
          <a:noFill/>
        </p:spPr>
        <p:txBody>
          <a:bodyPr wrap="square" lIns="91440" tIns="45720" rIns="91440" bIns="45720" rtlCol="0" anchor="t">
            <a:spAutoFit/>
          </a:bodyPr>
          <a:lstStyle/>
          <a:p>
            <a:pPr algn="ctr"/>
            <a:r>
              <a:rPr lang="en-US" sz="2800" b="1">
                <a:latin typeface="+mj-lt"/>
              </a:rPr>
              <a:t>The Eucharist today</a:t>
            </a:r>
          </a:p>
        </p:txBody>
      </p:sp>
      <p:pic>
        <p:nvPicPr>
          <p:cNvPr id="7" name="Picture 6">
            <a:extLst>
              <a:ext uri="{FF2B5EF4-FFF2-40B4-BE49-F238E27FC236}">
                <a16:creationId xmlns:a16="http://schemas.microsoft.com/office/drawing/2014/main" id="{D1ED94F6-A7D2-4D55-836A-B27C28CBE9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6970" y="1853738"/>
            <a:ext cx="3324676" cy="2105898"/>
          </a:xfrm>
          <a:prstGeom prst="rect">
            <a:avLst/>
          </a:prstGeom>
        </p:spPr>
      </p:pic>
      <p:pic>
        <p:nvPicPr>
          <p:cNvPr id="8" name="Picture 7">
            <a:extLst>
              <a:ext uri="{FF2B5EF4-FFF2-40B4-BE49-F238E27FC236}">
                <a16:creationId xmlns:a16="http://schemas.microsoft.com/office/drawing/2014/main" id="{D3EF4CAE-5779-4932-90BF-69C4AC9EC2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35246" y="4264550"/>
            <a:ext cx="3498711" cy="2111513"/>
          </a:xfrm>
          <a:prstGeom prst="rect">
            <a:avLst/>
          </a:prstGeom>
        </p:spPr>
      </p:pic>
      <p:pic>
        <p:nvPicPr>
          <p:cNvPr id="9" name="Picture 8">
            <a:extLst>
              <a:ext uri="{FF2B5EF4-FFF2-40B4-BE49-F238E27FC236}">
                <a16:creationId xmlns:a16="http://schemas.microsoft.com/office/drawing/2014/main" id="{18A9C7B5-A466-4616-86AE-53AE534576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7732" y="4250595"/>
            <a:ext cx="3324676" cy="2216134"/>
          </a:xfrm>
          <a:prstGeom prst="rect">
            <a:avLst/>
          </a:prstGeom>
        </p:spPr>
      </p:pic>
    </p:spTree>
    <p:extLst>
      <p:ext uri="{BB962C8B-B14F-4D97-AF65-F5344CB8AC3E}">
        <p14:creationId xmlns:p14="http://schemas.microsoft.com/office/powerpoint/2010/main" val="29556977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217148-1595-4E10-B5B5-36B653B8122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5" name="Picture 4">
            <a:extLst>
              <a:ext uri="{FF2B5EF4-FFF2-40B4-BE49-F238E27FC236}">
                <a16:creationId xmlns:a16="http://schemas.microsoft.com/office/drawing/2014/main" id="{642276B3-B910-4FCD-ADD8-ABFE20DF94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6294" y="1105266"/>
            <a:ext cx="3405352" cy="5108028"/>
          </a:xfrm>
          <a:prstGeom prst="rect">
            <a:avLst/>
          </a:prstGeom>
        </p:spPr>
      </p:pic>
    </p:spTree>
    <p:extLst>
      <p:ext uri="{BB962C8B-B14F-4D97-AF65-F5344CB8AC3E}">
        <p14:creationId xmlns:p14="http://schemas.microsoft.com/office/powerpoint/2010/main" val="1597817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3BA1F9-A39C-482C-A637-05E29927C83B}"/>
              </a:ext>
            </a:extLst>
          </p:cNvPr>
          <p:cNvSpPr>
            <a:spLocks noGrp="1"/>
          </p:cNvSpPr>
          <p:nvPr>
            <p:ph type="sldNum" sz="quarter" idx="12"/>
          </p:nvPr>
        </p:nvSpPr>
        <p:spPr/>
        <p:txBody>
          <a:bodyPr/>
          <a:lstStyle/>
          <a:p>
            <a:fld id="{5DE86334-23EC-43C1-B38B-9861E98188F3}" type="slidenum">
              <a:rPr lang="en-GB" smtClean="0"/>
              <a:t>22</a:t>
            </a:fld>
            <a:endParaRPr lang="en-GB"/>
          </a:p>
        </p:txBody>
      </p:sp>
      <p:sp>
        <p:nvSpPr>
          <p:cNvPr id="4" name="Text Placeholder 3">
            <a:extLst>
              <a:ext uri="{FF2B5EF4-FFF2-40B4-BE49-F238E27FC236}">
                <a16:creationId xmlns:a16="http://schemas.microsoft.com/office/drawing/2014/main" id="{C76B9854-5E4D-46B9-ACAF-07CB8A8B2493}"/>
              </a:ext>
            </a:extLst>
          </p:cNvPr>
          <p:cNvSpPr>
            <a:spLocks noGrp="1"/>
          </p:cNvSpPr>
          <p:nvPr>
            <p:ph type="body" sz="quarter" idx="13"/>
          </p:nvPr>
        </p:nvSpPr>
        <p:spPr/>
        <p:txBody>
          <a:bodyPr/>
          <a:lstStyle/>
          <a:p>
            <a:r>
              <a:rPr lang="en-GB"/>
              <a:t>Learning</a:t>
            </a:r>
          </a:p>
        </p:txBody>
      </p:sp>
      <p:sp>
        <p:nvSpPr>
          <p:cNvPr id="5" name="TextBox 4">
            <a:extLst>
              <a:ext uri="{FF2B5EF4-FFF2-40B4-BE49-F238E27FC236}">
                <a16:creationId xmlns:a16="http://schemas.microsoft.com/office/drawing/2014/main" id="{0EA80C85-5BFD-4BAE-B0FE-6735CDFAD4A3}"/>
              </a:ext>
            </a:extLst>
          </p:cNvPr>
          <p:cNvSpPr txBox="1"/>
          <p:nvPr/>
        </p:nvSpPr>
        <p:spPr>
          <a:xfrm>
            <a:off x="600470" y="1020113"/>
            <a:ext cx="7423688" cy="523220"/>
          </a:xfrm>
          <a:prstGeom prst="rect">
            <a:avLst/>
          </a:prstGeom>
          <a:noFill/>
        </p:spPr>
        <p:txBody>
          <a:bodyPr wrap="square" lIns="91440" tIns="45720" rIns="91440" bIns="45720" rtlCol="0" anchor="t">
            <a:spAutoFit/>
          </a:bodyPr>
          <a:lstStyle/>
          <a:p>
            <a:pPr algn="ctr"/>
            <a:r>
              <a:rPr lang="en-GB" sz="2800" b="1">
                <a:latin typeface="+mj-lt"/>
              </a:rPr>
              <a:t>What have we learnt?</a:t>
            </a:r>
          </a:p>
        </p:txBody>
      </p:sp>
      <p:sp>
        <p:nvSpPr>
          <p:cNvPr id="11" name="TextBox 10">
            <a:extLst>
              <a:ext uri="{FF2B5EF4-FFF2-40B4-BE49-F238E27FC236}">
                <a16:creationId xmlns:a16="http://schemas.microsoft.com/office/drawing/2014/main" id="{C7A0E3D4-694B-4931-9237-1F893002AFBC}"/>
              </a:ext>
            </a:extLst>
          </p:cNvPr>
          <p:cNvSpPr txBox="1"/>
          <p:nvPr/>
        </p:nvSpPr>
        <p:spPr>
          <a:xfrm>
            <a:off x="1154623" y="2234937"/>
            <a:ext cx="6834753" cy="3693319"/>
          </a:xfrm>
          <a:prstGeom prst="rect">
            <a:avLst/>
          </a:prstGeom>
          <a:noFill/>
        </p:spPr>
        <p:txBody>
          <a:bodyPr wrap="square" lIns="91440" tIns="45720" rIns="91440" bIns="45720" rtlCol="0" anchor="t">
            <a:spAutoFit/>
          </a:bodyPr>
          <a:lstStyle/>
          <a:p>
            <a:pPr marL="285750" lvl="0" indent="-285750">
              <a:buFont typeface="Arial" panose="020B0604020202020204" pitchFamily="34" charset="0"/>
              <a:buChar char="•"/>
            </a:pPr>
            <a:r>
              <a:rPr lang="en-GB" dirty="0"/>
              <a:t>Christians celebrate the Eucharist because in the Bible, Jesus commanded his disciples to do this in remembrance of him. They believe that through the consecration of the bread and wine, they share in the life of Christ.</a:t>
            </a:r>
          </a:p>
          <a:p>
            <a:pPr marL="285750" lvl="0" indent="-285750">
              <a:buFont typeface="Arial" panose="020B0604020202020204" pitchFamily="34" charset="0"/>
              <a:buChar char="•"/>
            </a:pPr>
            <a:r>
              <a:rPr lang="en-GB" dirty="0"/>
              <a:t>Christians believe that just as real bread feeds their bodies, so the bread of the Eucharist feeds their spirits and strengthens their faith</a:t>
            </a:r>
          </a:p>
          <a:p>
            <a:pPr marL="285750" lvl="0" indent="-285750">
              <a:buFont typeface="Arial" panose="020B0604020202020204" pitchFamily="34" charset="0"/>
              <a:buChar char="•"/>
            </a:pPr>
            <a:r>
              <a:rPr lang="en-GB" dirty="0"/>
              <a:t>Christians drink the wine at the Eucharist to show that they are part of the covenant (agreement) between God and his people</a:t>
            </a:r>
          </a:p>
          <a:p>
            <a:pPr marL="285750" lvl="0" indent="-285750">
              <a:buFont typeface="Arial" panose="020B0604020202020204" pitchFamily="34" charset="0"/>
              <a:buChar char="•"/>
            </a:pPr>
            <a:r>
              <a:rPr lang="en-GB" dirty="0"/>
              <a:t>The sharing of the Eucharist connects Christians with other Christians around the world for 2,000 years</a:t>
            </a:r>
          </a:p>
          <a:p>
            <a:pPr marL="285750" lvl="0" indent="-285750">
              <a:buFont typeface="Arial" panose="020B0604020202020204" pitchFamily="34" charset="0"/>
              <a:buChar char="•"/>
            </a:pPr>
            <a:r>
              <a:rPr lang="en-US" dirty="0"/>
              <a:t>The Eucharist is known by different names but most Christians agree it is a very important part of worship</a:t>
            </a:r>
            <a:endParaRPr lang="en-GB" dirty="0"/>
          </a:p>
        </p:txBody>
      </p:sp>
    </p:spTree>
    <p:extLst>
      <p:ext uri="{BB962C8B-B14F-4D97-AF65-F5344CB8AC3E}">
        <p14:creationId xmlns:p14="http://schemas.microsoft.com/office/powerpoint/2010/main" val="2616241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C79190-E316-4423-BABD-379541F59CAE}"/>
              </a:ext>
            </a:extLst>
          </p:cNvPr>
          <p:cNvSpPr>
            <a:spLocks noGrp="1"/>
          </p:cNvSpPr>
          <p:nvPr>
            <p:ph idx="1"/>
          </p:nvPr>
        </p:nvSpPr>
        <p:spPr>
          <a:xfrm>
            <a:off x="615300" y="2858260"/>
            <a:ext cx="8139248" cy="2297064"/>
          </a:xfrm>
        </p:spPr>
        <p:txBody>
          <a:bodyPr/>
          <a:lstStyle/>
          <a:p>
            <a:r>
              <a:rPr lang="en-GB" sz="1800"/>
              <a:t>Today we will be able to:</a:t>
            </a:r>
          </a:p>
          <a:p>
            <a:pPr marL="285750" indent="-285750">
              <a:buFont typeface="Arial" panose="020B0604020202020204" pitchFamily="34" charset="0"/>
              <a:buChar char="•"/>
            </a:pPr>
            <a:r>
              <a:rPr lang="en-GB" sz="1800"/>
              <a:t>Talk about special meals and celebrations</a:t>
            </a:r>
          </a:p>
          <a:p>
            <a:pPr marL="285750" indent="-285750">
              <a:buFont typeface="Arial" panose="020B0604020202020204" pitchFamily="34" charset="0"/>
              <a:buChar char="•"/>
            </a:pPr>
            <a:r>
              <a:rPr lang="en-GB" sz="1800"/>
              <a:t>Explain why Christians share bread and wine in some of their services</a:t>
            </a:r>
          </a:p>
          <a:p>
            <a:pPr marL="285750" indent="-285750">
              <a:buFont typeface="Arial" panose="020B0604020202020204" pitchFamily="34" charset="0"/>
              <a:buChar char="•"/>
            </a:pPr>
            <a:r>
              <a:rPr lang="en-GB" sz="1800"/>
              <a:t>Understand the significance of the Eucharist for Christians</a:t>
            </a:r>
          </a:p>
          <a:p>
            <a:pPr marL="285750" indent="-285750">
              <a:buFont typeface="Arial" panose="020B0604020202020204" pitchFamily="34" charset="0"/>
              <a:buChar char="•"/>
            </a:pPr>
            <a:r>
              <a:rPr lang="en-GB" sz="1800"/>
              <a:t>Discuss why people might celebrate the Eucharist at Westminster Abbey</a:t>
            </a:r>
          </a:p>
          <a:p>
            <a:endParaRPr lang="en-GB"/>
          </a:p>
        </p:txBody>
      </p:sp>
      <p:sp>
        <p:nvSpPr>
          <p:cNvPr id="4" name="Text Placeholder 5">
            <a:extLst>
              <a:ext uri="{FF2B5EF4-FFF2-40B4-BE49-F238E27FC236}">
                <a16:creationId xmlns:a16="http://schemas.microsoft.com/office/drawing/2014/main" id="{247B5712-527A-4AF0-9FDF-8163152D7E1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F6D83C3D-8AAB-4DA5-B830-B29A569DC475}"/>
              </a:ext>
            </a:extLst>
          </p:cNvPr>
          <p:cNvSpPr txBox="1"/>
          <p:nvPr/>
        </p:nvSpPr>
        <p:spPr>
          <a:xfrm>
            <a:off x="615300" y="1087692"/>
            <a:ext cx="7886700" cy="954107"/>
          </a:xfrm>
          <a:prstGeom prst="rect">
            <a:avLst/>
          </a:prstGeom>
          <a:noFill/>
        </p:spPr>
        <p:txBody>
          <a:bodyPr wrap="square" lIns="91440" tIns="45720" rIns="91440" bIns="45720" rtlCol="0" anchor="t">
            <a:spAutoFit/>
          </a:bodyPr>
          <a:lstStyle/>
          <a:p>
            <a:pPr algn="ctr"/>
            <a:r>
              <a:rPr lang="en-US" sz="2800" b="1">
                <a:latin typeface="+mj-lt"/>
              </a:rPr>
              <a:t>Learning Objective: to understand and explain why Christians celebrate the Eucharist</a:t>
            </a:r>
          </a:p>
        </p:txBody>
      </p:sp>
    </p:spTree>
    <p:extLst>
      <p:ext uri="{BB962C8B-B14F-4D97-AF65-F5344CB8AC3E}">
        <p14:creationId xmlns:p14="http://schemas.microsoft.com/office/powerpoint/2010/main" val="3787975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80DE2E-241B-4518-AEE1-DA864C931017}"/>
              </a:ext>
            </a:extLst>
          </p:cNvPr>
          <p:cNvSpPr txBox="1"/>
          <p:nvPr/>
        </p:nvSpPr>
        <p:spPr>
          <a:xfrm>
            <a:off x="1041862" y="2392704"/>
            <a:ext cx="2150615" cy="646331"/>
          </a:xfrm>
          <a:prstGeom prst="rect">
            <a:avLst/>
          </a:prstGeom>
          <a:noFill/>
        </p:spPr>
        <p:txBody>
          <a:bodyPr wrap="square" rtlCol="0">
            <a:spAutoFit/>
          </a:bodyPr>
          <a:lstStyle/>
          <a:p>
            <a:r>
              <a:rPr lang="en-GB"/>
              <a:t>Got together with family and friends</a:t>
            </a:r>
          </a:p>
        </p:txBody>
      </p:sp>
      <p:sp>
        <p:nvSpPr>
          <p:cNvPr id="4" name="TextBox 3">
            <a:extLst>
              <a:ext uri="{FF2B5EF4-FFF2-40B4-BE49-F238E27FC236}">
                <a16:creationId xmlns:a16="http://schemas.microsoft.com/office/drawing/2014/main" id="{8AF92DE1-B3D7-47B5-89DB-AF66B9B5470B}"/>
              </a:ext>
            </a:extLst>
          </p:cNvPr>
          <p:cNvSpPr txBox="1"/>
          <p:nvPr/>
        </p:nvSpPr>
        <p:spPr>
          <a:xfrm>
            <a:off x="3973887" y="2435772"/>
            <a:ext cx="2337047" cy="646331"/>
          </a:xfrm>
          <a:prstGeom prst="rect">
            <a:avLst/>
          </a:prstGeom>
          <a:noFill/>
        </p:spPr>
        <p:txBody>
          <a:bodyPr wrap="square" rtlCol="0">
            <a:spAutoFit/>
          </a:bodyPr>
          <a:lstStyle/>
          <a:p>
            <a:r>
              <a:rPr lang="en-GB"/>
              <a:t>Made and shared special food</a:t>
            </a:r>
          </a:p>
        </p:txBody>
      </p:sp>
      <p:sp>
        <p:nvSpPr>
          <p:cNvPr id="5" name="TextBox 4">
            <a:extLst>
              <a:ext uri="{FF2B5EF4-FFF2-40B4-BE49-F238E27FC236}">
                <a16:creationId xmlns:a16="http://schemas.microsoft.com/office/drawing/2014/main" id="{581F06B9-3730-4E95-85E8-7B1607B610C6}"/>
              </a:ext>
            </a:extLst>
          </p:cNvPr>
          <p:cNvSpPr txBox="1"/>
          <p:nvPr/>
        </p:nvSpPr>
        <p:spPr>
          <a:xfrm>
            <a:off x="3082579" y="3651451"/>
            <a:ext cx="2450237" cy="646331"/>
          </a:xfrm>
          <a:prstGeom prst="rect">
            <a:avLst/>
          </a:prstGeom>
          <a:noFill/>
        </p:spPr>
        <p:txBody>
          <a:bodyPr wrap="square" rtlCol="0">
            <a:spAutoFit/>
          </a:bodyPr>
          <a:lstStyle/>
          <a:p>
            <a:r>
              <a:rPr lang="en-GB"/>
              <a:t>Sang special songs e.g. Happy Birthday</a:t>
            </a:r>
          </a:p>
        </p:txBody>
      </p:sp>
      <p:sp>
        <p:nvSpPr>
          <p:cNvPr id="6" name="TextBox 5">
            <a:extLst>
              <a:ext uri="{FF2B5EF4-FFF2-40B4-BE49-F238E27FC236}">
                <a16:creationId xmlns:a16="http://schemas.microsoft.com/office/drawing/2014/main" id="{7FB6556B-35DE-48CF-92A2-3DDE338360E5}"/>
              </a:ext>
            </a:extLst>
          </p:cNvPr>
          <p:cNvSpPr txBox="1"/>
          <p:nvPr/>
        </p:nvSpPr>
        <p:spPr>
          <a:xfrm>
            <a:off x="6015731" y="3651451"/>
            <a:ext cx="2450237" cy="923330"/>
          </a:xfrm>
          <a:prstGeom prst="rect">
            <a:avLst/>
          </a:prstGeom>
          <a:noFill/>
        </p:spPr>
        <p:txBody>
          <a:bodyPr wrap="square" rtlCol="0">
            <a:spAutoFit/>
          </a:bodyPr>
          <a:lstStyle/>
          <a:p>
            <a:r>
              <a:rPr lang="en-GB"/>
              <a:t>Set the table nicely with a special table cloth, candles etc</a:t>
            </a:r>
          </a:p>
        </p:txBody>
      </p:sp>
      <p:sp>
        <p:nvSpPr>
          <p:cNvPr id="7" name="TextBox 6">
            <a:extLst>
              <a:ext uri="{FF2B5EF4-FFF2-40B4-BE49-F238E27FC236}">
                <a16:creationId xmlns:a16="http://schemas.microsoft.com/office/drawing/2014/main" id="{7D6C9111-6FA4-49CD-B0A5-C03B487AB828}"/>
              </a:ext>
            </a:extLst>
          </p:cNvPr>
          <p:cNvSpPr txBox="1"/>
          <p:nvPr/>
        </p:nvSpPr>
        <p:spPr>
          <a:xfrm>
            <a:off x="1338155" y="4972041"/>
            <a:ext cx="1558031" cy="923330"/>
          </a:xfrm>
          <a:prstGeom prst="rect">
            <a:avLst/>
          </a:prstGeom>
          <a:noFill/>
        </p:spPr>
        <p:txBody>
          <a:bodyPr wrap="square" rtlCol="0">
            <a:spAutoFit/>
          </a:bodyPr>
          <a:lstStyle/>
          <a:p>
            <a:r>
              <a:rPr lang="en-GB"/>
              <a:t>Said prayers before you start to eat</a:t>
            </a:r>
          </a:p>
        </p:txBody>
      </p:sp>
      <p:sp>
        <p:nvSpPr>
          <p:cNvPr id="8" name="TextBox 7">
            <a:extLst>
              <a:ext uri="{FF2B5EF4-FFF2-40B4-BE49-F238E27FC236}">
                <a16:creationId xmlns:a16="http://schemas.microsoft.com/office/drawing/2014/main" id="{CD4A0933-3D6A-4794-BE3F-91648911828F}"/>
              </a:ext>
            </a:extLst>
          </p:cNvPr>
          <p:cNvSpPr txBox="1"/>
          <p:nvPr/>
        </p:nvSpPr>
        <p:spPr>
          <a:xfrm>
            <a:off x="3988216" y="4981704"/>
            <a:ext cx="1558031" cy="646331"/>
          </a:xfrm>
          <a:prstGeom prst="rect">
            <a:avLst/>
          </a:prstGeom>
          <a:noFill/>
        </p:spPr>
        <p:txBody>
          <a:bodyPr wrap="square" rtlCol="0">
            <a:spAutoFit/>
          </a:bodyPr>
          <a:lstStyle/>
          <a:p>
            <a:r>
              <a:rPr lang="en-GB"/>
              <a:t>Put on your best clothes</a:t>
            </a:r>
          </a:p>
        </p:txBody>
      </p:sp>
      <p:sp>
        <p:nvSpPr>
          <p:cNvPr id="11" name="TextBox 10">
            <a:extLst>
              <a:ext uri="{FF2B5EF4-FFF2-40B4-BE49-F238E27FC236}">
                <a16:creationId xmlns:a16="http://schemas.microsoft.com/office/drawing/2014/main" id="{77880000-C4D2-4502-9D71-6EA3DEDF8478}"/>
              </a:ext>
            </a:extLst>
          </p:cNvPr>
          <p:cNvSpPr txBox="1"/>
          <p:nvPr/>
        </p:nvSpPr>
        <p:spPr>
          <a:xfrm>
            <a:off x="7114343" y="2435772"/>
            <a:ext cx="1351625" cy="646331"/>
          </a:xfrm>
          <a:prstGeom prst="rect">
            <a:avLst/>
          </a:prstGeom>
          <a:noFill/>
        </p:spPr>
        <p:txBody>
          <a:bodyPr wrap="square" rtlCol="0">
            <a:spAutoFit/>
          </a:bodyPr>
          <a:lstStyle/>
          <a:p>
            <a:r>
              <a:rPr lang="en-GB"/>
              <a:t>Had a party</a:t>
            </a:r>
          </a:p>
        </p:txBody>
      </p:sp>
      <p:sp>
        <p:nvSpPr>
          <p:cNvPr id="12" name="TextBox 11">
            <a:extLst>
              <a:ext uri="{FF2B5EF4-FFF2-40B4-BE49-F238E27FC236}">
                <a16:creationId xmlns:a16="http://schemas.microsoft.com/office/drawing/2014/main" id="{81DDB1E4-CDA4-461E-AA91-AE530799DEF7}"/>
              </a:ext>
            </a:extLst>
          </p:cNvPr>
          <p:cNvSpPr txBox="1"/>
          <p:nvPr/>
        </p:nvSpPr>
        <p:spPr>
          <a:xfrm>
            <a:off x="6310934" y="5144129"/>
            <a:ext cx="2004135" cy="646331"/>
          </a:xfrm>
          <a:prstGeom prst="rect">
            <a:avLst/>
          </a:prstGeom>
          <a:noFill/>
        </p:spPr>
        <p:txBody>
          <a:bodyPr wrap="square" rtlCol="0">
            <a:spAutoFit/>
          </a:bodyPr>
          <a:lstStyle/>
          <a:p>
            <a:r>
              <a:rPr lang="en-GB"/>
              <a:t>Gave and received presents</a:t>
            </a:r>
          </a:p>
        </p:txBody>
      </p:sp>
      <p:sp>
        <p:nvSpPr>
          <p:cNvPr id="13" name="TextBox 12">
            <a:extLst>
              <a:ext uri="{FF2B5EF4-FFF2-40B4-BE49-F238E27FC236}">
                <a16:creationId xmlns:a16="http://schemas.microsoft.com/office/drawing/2014/main" id="{C072F727-2E3B-4A14-BAAB-1D147E0FE534}"/>
              </a:ext>
            </a:extLst>
          </p:cNvPr>
          <p:cNvSpPr txBox="1"/>
          <p:nvPr/>
        </p:nvSpPr>
        <p:spPr>
          <a:xfrm>
            <a:off x="579268" y="3570902"/>
            <a:ext cx="2050742" cy="923330"/>
          </a:xfrm>
          <a:prstGeom prst="rect">
            <a:avLst/>
          </a:prstGeom>
          <a:noFill/>
        </p:spPr>
        <p:txBody>
          <a:bodyPr wrap="square" rtlCol="0">
            <a:spAutoFit/>
          </a:bodyPr>
          <a:lstStyle/>
          <a:p>
            <a:r>
              <a:rPr lang="en-GB"/>
              <a:t>Said thank you to the host/cook/gift-givers</a:t>
            </a:r>
          </a:p>
        </p:txBody>
      </p:sp>
      <p:sp>
        <p:nvSpPr>
          <p:cNvPr id="14" name="Text Placeholder 5">
            <a:extLst>
              <a:ext uri="{FF2B5EF4-FFF2-40B4-BE49-F238E27FC236}">
                <a16:creationId xmlns:a16="http://schemas.microsoft.com/office/drawing/2014/main" id="{EFD459A4-D583-4AF1-AC6E-A11735B4771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5" name="TextBox 14">
            <a:extLst>
              <a:ext uri="{FF2B5EF4-FFF2-40B4-BE49-F238E27FC236}">
                <a16:creationId xmlns:a16="http://schemas.microsoft.com/office/drawing/2014/main" id="{739F6AAD-9331-42D9-B325-D35EB94D0E8F}"/>
              </a:ext>
            </a:extLst>
          </p:cNvPr>
          <p:cNvSpPr txBox="1"/>
          <p:nvPr/>
        </p:nvSpPr>
        <p:spPr>
          <a:xfrm>
            <a:off x="579268" y="1086917"/>
            <a:ext cx="7886700" cy="954107"/>
          </a:xfrm>
          <a:prstGeom prst="rect">
            <a:avLst/>
          </a:prstGeom>
          <a:noFill/>
        </p:spPr>
        <p:txBody>
          <a:bodyPr wrap="square" lIns="91440" tIns="45720" rIns="91440" bIns="45720" rtlCol="0" anchor="t">
            <a:spAutoFit/>
          </a:bodyPr>
          <a:lstStyle/>
          <a:p>
            <a:pPr algn="ctr"/>
            <a:r>
              <a:rPr lang="en-US" sz="2800" b="1">
                <a:latin typeface="+mj-lt"/>
              </a:rPr>
              <a:t>What did you do when you last celebrated something special? </a:t>
            </a:r>
          </a:p>
        </p:txBody>
      </p:sp>
    </p:spTree>
    <p:extLst>
      <p:ext uri="{BB962C8B-B14F-4D97-AF65-F5344CB8AC3E}">
        <p14:creationId xmlns:p14="http://schemas.microsoft.com/office/powerpoint/2010/main" val="3552127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D7B056-CB15-4543-B129-25699D4B53B1}"/>
              </a:ext>
            </a:extLst>
          </p:cNvPr>
          <p:cNvSpPr txBox="1"/>
          <p:nvPr/>
        </p:nvSpPr>
        <p:spPr>
          <a:xfrm>
            <a:off x="4229100" y="3088216"/>
            <a:ext cx="685800" cy="300082"/>
          </a:xfrm>
          <a:prstGeom prst="rect">
            <a:avLst/>
          </a:prstGeom>
          <a:noFill/>
        </p:spPr>
        <p:txBody>
          <a:bodyPr wrap="square" rtlCol="0">
            <a:spAutoFit/>
          </a:bodyPr>
          <a:lstStyle/>
          <a:p>
            <a:endParaRPr lang="en-GB" sz="1350"/>
          </a:p>
        </p:txBody>
      </p:sp>
      <p:sp>
        <p:nvSpPr>
          <p:cNvPr id="5" name="Text Placeholder 5">
            <a:extLst>
              <a:ext uri="{FF2B5EF4-FFF2-40B4-BE49-F238E27FC236}">
                <a16:creationId xmlns:a16="http://schemas.microsoft.com/office/drawing/2014/main" id="{3285468C-D202-4344-8DF5-955E462B709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7" name="TextBox 6">
            <a:extLst>
              <a:ext uri="{FF2B5EF4-FFF2-40B4-BE49-F238E27FC236}">
                <a16:creationId xmlns:a16="http://schemas.microsoft.com/office/drawing/2014/main" id="{679638A6-AA63-4726-91A8-30BA5E8698EF}"/>
              </a:ext>
            </a:extLst>
          </p:cNvPr>
          <p:cNvSpPr txBox="1"/>
          <p:nvPr/>
        </p:nvSpPr>
        <p:spPr>
          <a:xfrm>
            <a:off x="449299" y="971785"/>
            <a:ext cx="7886700" cy="523220"/>
          </a:xfrm>
          <a:prstGeom prst="rect">
            <a:avLst/>
          </a:prstGeom>
          <a:noFill/>
        </p:spPr>
        <p:txBody>
          <a:bodyPr wrap="square" lIns="91440" tIns="45720" rIns="91440" bIns="45720" rtlCol="0" anchor="t">
            <a:spAutoFit/>
          </a:bodyPr>
          <a:lstStyle/>
          <a:p>
            <a:pPr algn="ctr"/>
            <a:r>
              <a:rPr lang="en-US" sz="2800" b="1">
                <a:latin typeface="+mj-lt"/>
              </a:rPr>
              <a:t>Think and discuss</a:t>
            </a:r>
          </a:p>
        </p:txBody>
      </p:sp>
      <p:pic>
        <p:nvPicPr>
          <p:cNvPr id="3" name="Picture 2">
            <a:extLst>
              <a:ext uri="{FF2B5EF4-FFF2-40B4-BE49-F238E27FC236}">
                <a16:creationId xmlns:a16="http://schemas.microsoft.com/office/drawing/2014/main" id="{08135158-C429-4520-A9E1-5CC294C45E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8172" y="1807494"/>
            <a:ext cx="1432513" cy="1910017"/>
          </a:xfrm>
          <a:prstGeom prst="rect">
            <a:avLst/>
          </a:prstGeom>
        </p:spPr>
      </p:pic>
      <p:pic>
        <p:nvPicPr>
          <p:cNvPr id="2" name="Picture 7">
            <a:extLst>
              <a:ext uri="{FF2B5EF4-FFF2-40B4-BE49-F238E27FC236}">
                <a16:creationId xmlns:a16="http://schemas.microsoft.com/office/drawing/2014/main" id="{5CB477FD-136D-6A39-A557-E257142E25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508" y="1952909"/>
            <a:ext cx="2743200" cy="1604772"/>
          </a:xfrm>
          <a:prstGeom prst="rect">
            <a:avLst/>
          </a:prstGeom>
        </p:spPr>
      </p:pic>
      <p:pic>
        <p:nvPicPr>
          <p:cNvPr id="8" name="Picture 8">
            <a:extLst>
              <a:ext uri="{FF2B5EF4-FFF2-40B4-BE49-F238E27FC236}">
                <a16:creationId xmlns:a16="http://schemas.microsoft.com/office/drawing/2014/main" id="{F5C9FE5A-3D85-92C9-804C-ADC65933F5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39969" y="1967322"/>
            <a:ext cx="3222702" cy="1590359"/>
          </a:xfrm>
          <a:prstGeom prst="rect">
            <a:avLst/>
          </a:prstGeom>
        </p:spPr>
      </p:pic>
      <p:pic>
        <p:nvPicPr>
          <p:cNvPr id="10" name="Picture 9">
            <a:extLst>
              <a:ext uri="{FF2B5EF4-FFF2-40B4-BE49-F238E27FC236}">
                <a16:creationId xmlns:a16="http://schemas.microsoft.com/office/drawing/2014/main" id="{067C8EE5-3C92-4686-8CE9-F108F9BA8E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05300" y="4189828"/>
            <a:ext cx="3427320" cy="1910017"/>
          </a:xfrm>
          <a:prstGeom prst="rect">
            <a:avLst/>
          </a:prstGeom>
        </p:spPr>
      </p:pic>
      <p:pic>
        <p:nvPicPr>
          <p:cNvPr id="12" name="Picture 11">
            <a:extLst>
              <a:ext uri="{FF2B5EF4-FFF2-40B4-BE49-F238E27FC236}">
                <a16:creationId xmlns:a16="http://schemas.microsoft.com/office/drawing/2014/main" id="{92DEB332-FA50-4B0D-817E-CCE97AB0FA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6099" y="4175415"/>
            <a:ext cx="2840104" cy="1893257"/>
          </a:xfrm>
          <a:prstGeom prst="rect">
            <a:avLst/>
          </a:prstGeom>
        </p:spPr>
      </p:pic>
    </p:spTree>
    <p:extLst>
      <p:ext uri="{BB962C8B-B14F-4D97-AF65-F5344CB8AC3E}">
        <p14:creationId xmlns:p14="http://schemas.microsoft.com/office/powerpoint/2010/main" val="104833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6D805636-AC78-4E71-8D33-87E4C324C22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6" name="Picture 5">
            <a:extLst>
              <a:ext uri="{FF2B5EF4-FFF2-40B4-BE49-F238E27FC236}">
                <a16:creationId xmlns:a16="http://schemas.microsoft.com/office/drawing/2014/main" id="{2C981CCF-924E-42E7-A9D1-5569A241B4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756" y="2071868"/>
            <a:ext cx="8334487" cy="3006256"/>
          </a:xfrm>
          <a:prstGeom prst="rect">
            <a:avLst/>
          </a:prstGeom>
        </p:spPr>
      </p:pic>
    </p:spTree>
    <p:extLst>
      <p:ext uri="{BB962C8B-B14F-4D97-AF65-F5344CB8AC3E}">
        <p14:creationId xmlns:p14="http://schemas.microsoft.com/office/powerpoint/2010/main" val="20363204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6D805636-AC78-4E71-8D33-87E4C324C22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7">
            <a:extLst>
              <a:ext uri="{FF2B5EF4-FFF2-40B4-BE49-F238E27FC236}">
                <a16:creationId xmlns:a16="http://schemas.microsoft.com/office/drawing/2014/main" id="{A03CD24A-82A2-494C-90D9-7698A02032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69580" y="1157468"/>
            <a:ext cx="4166885" cy="5532834"/>
          </a:xfrm>
          <a:prstGeom prst="rect">
            <a:avLst/>
          </a:prstGeom>
        </p:spPr>
      </p:pic>
    </p:spTree>
    <p:extLst>
      <p:ext uri="{BB962C8B-B14F-4D97-AF65-F5344CB8AC3E}">
        <p14:creationId xmlns:p14="http://schemas.microsoft.com/office/powerpoint/2010/main" val="3500924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56F19D-6FA7-4CC3-9068-9820E1A785BD}"/>
              </a:ext>
            </a:extLst>
          </p:cNvPr>
          <p:cNvSpPr/>
          <p:nvPr/>
        </p:nvSpPr>
        <p:spPr>
          <a:xfrm>
            <a:off x="845363" y="1892849"/>
            <a:ext cx="6924806" cy="4062651"/>
          </a:xfrm>
          <a:prstGeom prst="rect">
            <a:avLst/>
          </a:prstGeom>
        </p:spPr>
        <p:txBody>
          <a:bodyPr wrap="square">
            <a:spAutoFit/>
          </a:bodyPr>
          <a:lstStyle/>
          <a:p>
            <a:pPr lvl="0"/>
            <a:r>
              <a:rPr lang="en-GB" sz="2400"/>
              <a:t>While they were eating, Jesus took a loaf of bread, and after blessing it her broke it, gave it to the disciples, and said, “Take, eat; this is my body.” Then he took a cup, and after giving thanks he gave it to them, saying, “Drink from it, all of you: for this is my blood of the covenant, which is poured out for many for the forgiveness of sins. </a:t>
            </a:r>
            <a:endParaRPr lang="en-GB" sz="2400">
              <a:solidFill>
                <a:srgbClr val="000000"/>
              </a:solidFill>
              <a:latin typeface="system-ui"/>
            </a:endParaRPr>
          </a:p>
          <a:p>
            <a:pPr lvl="0" algn="r"/>
            <a:endParaRPr lang="en-GB" sz="2400"/>
          </a:p>
          <a:p>
            <a:pPr lvl="0" algn="r"/>
            <a:r>
              <a:rPr lang="en-GB" sz="2400"/>
              <a:t>Matthew 26:26–28</a:t>
            </a:r>
          </a:p>
          <a:p>
            <a:pPr lvl="0" algn="r"/>
            <a:r>
              <a:rPr lang="en-GB"/>
              <a:t>.</a:t>
            </a:r>
          </a:p>
        </p:txBody>
      </p:sp>
      <p:sp>
        <p:nvSpPr>
          <p:cNvPr id="5" name="Text Placeholder 5">
            <a:extLst>
              <a:ext uri="{FF2B5EF4-FFF2-40B4-BE49-F238E27FC236}">
                <a16:creationId xmlns:a16="http://schemas.microsoft.com/office/drawing/2014/main" id="{15FC7EAE-BF0F-4EB5-8E58-41833EAB642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6" name="TextBox 5">
            <a:extLst>
              <a:ext uri="{FF2B5EF4-FFF2-40B4-BE49-F238E27FC236}">
                <a16:creationId xmlns:a16="http://schemas.microsoft.com/office/drawing/2014/main" id="{BC4613D6-6EB8-4113-B18C-BD0B4DD587A4}"/>
              </a:ext>
            </a:extLst>
          </p:cNvPr>
          <p:cNvSpPr txBox="1"/>
          <p:nvPr/>
        </p:nvSpPr>
        <p:spPr>
          <a:xfrm>
            <a:off x="516206" y="1150204"/>
            <a:ext cx="7886700" cy="523220"/>
          </a:xfrm>
          <a:prstGeom prst="rect">
            <a:avLst/>
          </a:prstGeom>
          <a:noFill/>
        </p:spPr>
        <p:txBody>
          <a:bodyPr wrap="square" lIns="91440" tIns="45720" rIns="91440" bIns="45720" rtlCol="0" anchor="t">
            <a:spAutoFit/>
          </a:bodyPr>
          <a:lstStyle/>
          <a:p>
            <a:pPr algn="ctr"/>
            <a:r>
              <a:rPr lang="en-US" sz="2800" b="1">
                <a:latin typeface="+mj-lt"/>
              </a:rPr>
              <a:t>The Eucharist</a:t>
            </a:r>
          </a:p>
        </p:txBody>
      </p:sp>
    </p:spTree>
    <p:extLst>
      <p:ext uri="{BB962C8B-B14F-4D97-AF65-F5344CB8AC3E}">
        <p14:creationId xmlns:p14="http://schemas.microsoft.com/office/powerpoint/2010/main" val="3969034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E37B01C-8036-4A72-987F-D0BC233C828B}"/>
              </a:ext>
            </a:extLst>
          </p:cNvPr>
          <p:cNvSpPr txBox="1"/>
          <p:nvPr/>
        </p:nvSpPr>
        <p:spPr>
          <a:xfrm>
            <a:off x="1100668" y="2044996"/>
            <a:ext cx="6849533" cy="830997"/>
          </a:xfrm>
          <a:prstGeom prst="rect">
            <a:avLst/>
          </a:prstGeom>
          <a:noFill/>
        </p:spPr>
        <p:txBody>
          <a:bodyPr wrap="square" lIns="68580" tIns="34290" rIns="68580" bIns="34290" rtlCol="0" anchor="t">
            <a:spAutoFit/>
          </a:bodyPr>
          <a:lstStyle/>
          <a:p>
            <a:r>
              <a:rPr lang="en-GB"/>
              <a:t>When Jesus shared the bread with his disciples, he told them that it was his body.  What did he mean by this?</a:t>
            </a:r>
            <a:endParaRPr lang="en-GB">
              <a:cs typeface="Arial"/>
            </a:endParaRPr>
          </a:p>
          <a:p>
            <a:endParaRPr lang="en-GB" sz="1350"/>
          </a:p>
        </p:txBody>
      </p:sp>
      <p:sp>
        <p:nvSpPr>
          <p:cNvPr id="6" name="TextBox 5">
            <a:extLst>
              <a:ext uri="{FF2B5EF4-FFF2-40B4-BE49-F238E27FC236}">
                <a16:creationId xmlns:a16="http://schemas.microsoft.com/office/drawing/2014/main" id="{312E6716-4B0F-4DD4-83D3-22888F3A1D1E}"/>
              </a:ext>
            </a:extLst>
          </p:cNvPr>
          <p:cNvSpPr txBox="1"/>
          <p:nvPr/>
        </p:nvSpPr>
        <p:spPr>
          <a:xfrm>
            <a:off x="3211216" y="3221193"/>
            <a:ext cx="4016219" cy="369332"/>
          </a:xfrm>
          <a:prstGeom prst="rect">
            <a:avLst/>
          </a:prstGeom>
          <a:noFill/>
        </p:spPr>
        <p:txBody>
          <a:bodyPr wrap="square" rtlCol="0">
            <a:spAutoFit/>
          </a:bodyPr>
          <a:lstStyle/>
          <a:p>
            <a:r>
              <a:rPr lang="en-GB"/>
              <a:t>“Take, eat; this is my body”</a:t>
            </a:r>
          </a:p>
        </p:txBody>
      </p:sp>
      <p:sp>
        <p:nvSpPr>
          <p:cNvPr id="8" name="Speech Bubble: Rectangle with Corners Rounded 7">
            <a:extLst>
              <a:ext uri="{FF2B5EF4-FFF2-40B4-BE49-F238E27FC236}">
                <a16:creationId xmlns:a16="http://schemas.microsoft.com/office/drawing/2014/main" id="{84C7220D-8CD1-466C-9C00-4732166264AC}"/>
              </a:ext>
            </a:extLst>
          </p:cNvPr>
          <p:cNvSpPr/>
          <p:nvPr/>
        </p:nvSpPr>
        <p:spPr>
          <a:xfrm>
            <a:off x="2919194" y="2866430"/>
            <a:ext cx="3459791" cy="1078859"/>
          </a:xfrm>
          <a:prstGeom prst="wedgeRoundRectCallout">
            <a:avLst>
              <a:gd name="adj1" fmla="val -46576"/>
              <a:gd name="adj2" fmla="val 78017"/>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 Placeholder 5">
            <a:extLst>
              <a:ext uri="{FF2B5EF4-FFF2-40B4-BE49-F238E27FC236}">
                <a16:creationId xmlns:a16="http://schemas.microsoft.com/office/drawing/2014/main" id="{0392CB2B-7CBB-488A-8AD2-C53E86420EC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785F2521-4748-451B-9936-C5DE287304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952" y="4703847"/>
            <a:ext cx="2603242" cy="1738206"/>
          </a:xfrm>
          <a:prstGeom prst="rect">
            <a:avLst/>
          </a:prstGeom>
        </p:spPr>
      </p:pic>
      <p:pic>
        <p:nvPicPr>
          <p:cNvPr id="13" name="Picture 12">
            <a:extLst>
              <a:ext uri="{FF2B5EF4-FFF2-40B4-BE49-F238E27FC236}">
                <a16:creationId xmlns:a16="http://schemas.microsoft.com/office/drawing/2014/main" id="{14DA9859-F432-48C7-8DC0-7521E2078B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11216" y="4703847"/>
            <a:ext cx="2603242" cy="1742952"/>
          </a:xfrm>
          <a:prstGeom prst="rect">
            <a:avLst/>
          </a:prstGeom>
        </p:spPr>
      </p:pic>
      <p:pic>
        <p:nvPicPr>
          <p:cNvPr id="17" name="Picture 16">
            <a:extLst>
              <a:ext uri="{FF2B5EF4-FFF2-40B4-BE49-F238E27FC236}">
                <a16:creationId xmlns:a16="http://schemas.microsoft.com/office/drawing/2014/main" id="{D36505F9-0E0A-4D43-B642-A252406A99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06480" y="4703847"/>
            <a:ext cx="2788100" cy="1738206"/>
          </a:xfrm>
          <a:prstGeom prst="rect">
            <a:avLst/>
          </a:prstGeom>
        </p:spPr>
      </p:pic>
      <p:sp>
        <p:nvSpPr>
          <p:cNvPr id="18" name="TextBox 17">
            <a:extLst>
              <a:ext uri="{FF2B5EF4-FFF2-40B4-BE49-F238E27FC236}">
                <a16:creationId xmlns:a16="http://schemas.microsoft.com/office/drawing/2014/main" id="{9323F0C3-B43E-4CF6-B711-B0E3C03A18B9}"/>
              </a:ext>
            </a:extLst>
          </p:cNvPr>
          <p:cNvSpPr txBox="1"/>
          <p:nvPr/>
        </p:nvSpPr>
        <p:spPr>
          <a:xfrm>
            <a:off x="516206" y="1150204"/>
            <a:ext cx="7886700" cy="523220"/>
          </a:xfrm>
          <a:prstGeom prst="rect">
            <a:avLst/>
          </a:prstGeom>
          <a:noFill/>
        </p:spPr>
        <p:txBody>
          <a:bodyPr wrap="square" lIns="91440" tIns="45720" rIns="91440" bIns="45720" rtlCol="0" anchor="t">
            <a:spAutoFit/>
          </a:bodyPr>
          <a:lstStyle/>
          <a:p>
            <a:pPr algn="ctr"/>
            <a:r>
              <a:rPr lang="en-US" sz="2800" b="1">
                <a:latin typeface="+mj-lt"/>
              </a:rPr>
              <a:t>Bread: This is my body – Spiritual Food</a:t>
            </a:r>
          </a:p>
        </p:txBody>
      </p:sp>
    </p:spTree>
    <p:extLst>
      <p:ext uri="{BB962C8B-B14F-4D97-AF65-F5344CB8AC3E}">
        <p14:creationId xmlns:p14="http://schemas.microsoft.com/office/powerpoint/2010/main" val="47209521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2.xml><?xml version="1.0" encoding="utf-8"?>
<ds:datastoreItem xmlns:ds="http://schemas.openxmlformats.org/officeDocument/2006/customXml" ds:itemID="{8CBB7D5D-7122-47E5-806D-61BDC0324E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7079DF-1D04-4B81-BBC3-5F9C92BA2912}">
  <ds:schemaRefs>
    <ds:schemaRef ds:uri="http://schemas.microsoft.com/office/2006/documentManagement/types"/>
    <ds:schemaRef ds:uri="http://purl.org/dc/elements/1.1/"/>
    <ds:schemaRef ds:uri="http://schemas.microsoft.com/office/2006/metadata/properties"/>
    <ds:schemaRef ds:uri="40e3bd4d-ad2a-475f-b877-b0398ba3b99b"/>
    <ds:schemaRef ds:uri="http://schemas.openxmlformats.org/package/2006/metadata/core-properties"/>
    <ds:schemaRef ds:uri="http://purl.org/dc/terms/"/>
    <ds:schemaRef ds:uri="http://schemas.microsoft.com/office/infopath/2007/PartnerControls"/>
    <ds:schemaRef ds:uri="cf8bedca-0699-49e1-97e1-14424d7eca52"/>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18</TotalTime>
  <Words>3460</Words>
  <Application>Microsoft Office PowerPoint</Application>
  <PresentationFormat>On-screen Show (4:3)</PresentationFormat>
  <Paragraphs>282</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Palatino</vt:lpstr>
      <vt:lpstr>Symbol</vt:lpstr>
      <vt:lpstr>system-ui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cp:revision>
  <dcterms:created xsi:type="dcterms:W3CDTF">2019-02-11T11:01:41Z</dcterms:created>
  <dcterms:modified xsi:type="dcterms:W3CDTF">2022-08-18T07:46:51Z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y fmtid="{D5CDD505-2E9C-101B-9397-08002B2CF9AE}" pid="4" name="MediaServiceImageTags">
    <vt:lpwstr/>
  </property>
</Properties>
</file>