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6"/>
  </p:notesMasterIdLst>
  <p:sldIdLst>
    <p:sldId id="341" r:id="rId5"/>
    <p:sldId id="316" r:id="rId6"/>
    <p:sldId id="421" r:id="rId7"/>
    <p:sldId id="422" r:id="rId8"/>
    <p:sldId id="423" r:id="rId9"/>
    <p:sldId id="425" r:id="rId10"/>
    <p:sldId id="424" r:id="rId11"/>
    <p:sldId id="398" r:id="rId12"/>
    <p:sldId id="399" r:id="rId13"/>
    <p:sldId id="400" r:id="rId14"/>
    <p:sldId id="401" r:id="rId15"/>
    <p:sldId id="402" r:id="rId16"/>
    <p:sldId id="403" r:id="rId17"/>
    <p:sldId id="404" r:id="rId18"/>
    <p:sldId id="405" r:id="rId19"/>
    <p:sldId id="406" r:id="rId20"/>
    <p:sldId id="407" r:id="rId21"/>
    <p:sldId id="408" r:id="rId22"/>
    <p:sldId id="409" r:id="rId23"/>
    <p:sldId id="410" r:id="rId24"/>
    <p:sldId id="411"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D9D9D"/>
    <a:srgbClr val="006E73"/>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61691E-92E7-45AE-81AD-CEF87C9EB408}" v="45" dt="2023-01-04T10:45:20.274"/>
    <p1510:client id="{6D7A0FB7-7A0A-6153-C854-7C091279548E}" v="2" dt="2023-01-04T10:13:52.543"/>
    <p1510:client id="{FCF6CD2D-8DDF-8996-40DB-519E23DCD926}" v="861" dt="2023-01-05T15:48:06.2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cf930bf7-ba7f-4ec0-9225-526cb0af2be3" providerId="ADAL" clId="{31869DEF-BDA6-4750-8030-8DF54C6100B0}"/>
    <pc:docChg chg="custSel modSld">
      <pc:chgData name="Sian Shaw" userId="cf930bf7-ba7f-4ec0-9225-526cb0af2be3" providerId="ADAL" clId="{31869DEF-BDA6-4750-8030-8DF54C6100B0}" dt="2022-10-10T13:17:42.320" v="76" actId="20577"/>
      <pc:docMkLst>
        <pc:docMk/>
      </pc:docMkLst>
      <pc:sldChg chg="modSp modNotesTx">
        <pc:chgData name="Sian Shaw" userId="cf930bf7-ba7f-4ec0-9225-526cb0af2be3" providerId="ADAL" clId="{31869DEF-BDA6-4750-8030-8DF54C6100B0}" dt="2022-10-10T13:17:42.320" v="76" actId="20577"/>
        <pc:sldMkLst>
          <pc:docMk/>
          <pc:sldMk cId="2906213890" sldId="398"/>
        </pc:sldMkLst>
        <pc:spChg chg="mod">
          <ac:chgData name="Sian Shaw" userId="cf930bf7-ba7f-4ec0-9225-526cb0af2be3" providerId="ADAL" clId="{31869DEF-BDA6-4750-8030-8DF54C6100B0}" dt="2022-10-10T13:17:02.329" v="24" actId="20577"/>
          <ac:spMkLst>
            <pc:docMk/>
            <pc:sldMk cId="2906213890" sldId="398"/>
            <ac:spMk id="3" creationId="{00000000-0000-0000-0000-000000000000}"/>
          </ac:spMkLst>
        </pc:spChg>
      </pc:sldChg>
      <pc:sldChg chg="delSp modSp modNotesTx">
        <pc:chgData name="Sian Shaw" userId="cf930bf7-ba7f-4ec0-9225-526cb0af2be3" providerId="ADAL" clId="{31869DEF-BDA6-4750-8030-8DF54C6100B0}" dt="2022-10-10T13:00:07.557" v="12" actId="20577"/>
        <pc:sldMkLst>
          <pc:docMk/>
          <pc:sldMk cId="2687490212" sldId="422"/>
        </pc:sldMkLst>
        <pc:spChg chg="mod">
          <ac:chgData name="Sian Shaw" userId="cf930bf7-ba7f-4ec0-9225-526cb0af2be3" providerId="ADAL" clId="{31869DEF-BDA6-4750-8030-8DF54C6100B0}" dt="2022-10-10T12:59:59.048" v="9" actId="1076"/>
          <ac:spMkLst>
            <pc:docMk/>
            <pc:sldMk cId="2687490212" sldId="422"/>
            <ac:spMk id="2" creationId="{00000000-0000-0000-0000-000000000000}"/>
          </ac:spMkLst>
        </pc:spChg>
        <pc:picChg chg="del">
          <ac:chgData name="Sian Shaw" userId="cf930bf7-ba7f-4ec0-9225-526cb0af2be3" providerId="ADAL" clId="{31869DEF-BDA6-4750-8030-8DF54C6100B0}" dt="2022-10-10T12:59:43.121" v="1" actId="478"/>
          <ac:picMkLst>
            <pc:docMk/>
            <pc:sldMk cId="2687490212" sldId="422"/>
            <ac:picMk id="11" creationId="{00000000-0000-0000-0000-000000000000}"/>
          </ac:picMkLst>
        </pc:picChg>
        <pc:picChg chg="del">
          <ac:chgData name="Sian Shaw" userId="cf930bf7-ba7f-4ec0-9225-526cb0af2be3" providerId="ADAL" clId="{31869DEF-BDA6-4750-8030-8DF54C6100B0}" dt="2022-10-10T12:59:42.255" v="0" actId="478"/>
          <ac:picMkLst>
            <pc:docMk/>
            <pc:sldMk cId="2687490212" sldId="422"/>
            <ac:picMk id="12" creationId="{00000000-0000-0000-0000-000000000000}"/>
          </ac:picMkLst>
        </pc:picChg>
        <pc:picChg chg="mod">
          <ac:chgData name="Sian Shaw" userId="cf930bf7-ba7f-4ec0-9225-526cb0af2be3" providerId="ADAL" clId="{31869DEF-BDA6-4750-8030-8DF54C6100B0}" dt="2022-10-10T13:00:02.814" v="11" actId="1076"/>
          <ac:picMkLst>
            <pc:docMk/>
            <pc:sldMk cId="2687490212" sldId="422"/>
            <ac:picMk id="13" creationId="{00000000-0000-0000-0000-000000000000}"/>
          </ac:picMkLst>
        </pc:picChg>
      </pc:sldChg>
    </pc:docChg>
  </pc:docChgLst>
  <pc:docChgLst>
    <pc:chgData name="Lou Cash" userId="S::lou.cash@westminster-abbey.org::86be4a58-c22e-4e67-b9c9-cb87f0968146" providerId="AD" clId="Web-{FCF6CD2D-8DDF-8996-40DB-519E23DCD926}"/>
    <pc:docChg chg="modSld">
      <pc:chgData name="Lou Cash" userId="S::lou.cash@westminster-abbey.org::86be4a58-c22e-4e67-b9c9-cb87f0968146" providerId="AD" clId="Web-{FCF6CD2D-8DDF-8996-40DB-519E23DCD926}" dt="2023-01-05T15:51:00.650" v="647"/>
      <pc:docMkLst>
        <pc:docMk/>
      </pc:docMkLst>
      <pc:sldChg chg="modSp modNotes">
        <pc:chgData name="Lou Cash" userId="S::lou.cash@westminster-abbey.org::86be4a58-c22e-4e67-b9c9-cb87f0968146" providerId="AD" clId="Web-{FCF6CD2D-8DDF-8996-40DB-519E23DCD926}" dt="2023-01-05T15:51:00.650" v="647"/>
        <pc:sldMkLst>
          <pc:docMk/>
          <pc:sldMk cId="989747783" sldId="408"/>
        </pc:sldMkLst>
        <pc:spChg chg="mod">
          <ac:chgData name="Lou Cash" userId="S::lou.cash@westminster-abbey.org::86be4a58-c22e-4e67-b9c9-cb87f0968146" providerId="AD" clId="Web-{FCF6CD2D-8DDF-8996-40DB-519E23DCD926}" dt="2023-01-05T15:48:06.285" v="432" actId="20577"/>
          <ac:spMkLst>
            <pc:docMk/>
            <pc:sldMk cId="989747783" sldId="408"/>
            <ac:spMk id="2" creationId="{00000000-0000-0000-0000-000000000000}"/>
          </ac:spMkLst>
        </pc:spChg>
      </pc:sldChg>
    </pc:docChg>
  </pc:docChgLst>
  <pc:docChgLst>
    <pc:chgData name="Sophie Holland" userId="S::sophie.holland@westminster-abbey.org::973f5038-f617-450a-8546-88bc9d3463c3" providerId="AD" clId="Web-{2861691E-92E7-45AE-81AD-CEF87C9EB408}"/>
    <pc:docChg chg="modSld">
      <pc:chgData name="Sophie Holland" userId="S::sophie.holland@westminster-abbey.org::973f5038-f617-450a-8546-88bc9d3463c3" providerId="AD" clId="Web-{2861691E-92E7-45AE-81AD-CEF87C9EB408}" dt="2023-01-04T10:45:56.150" v="90"/>
      <pc:docMkLst>
        <pc:docMk/>
      </pc:docMkLst>
      <pc:sldChg chg="modSp modNotes">
        <pc:chgData name="Sophie Holland" userId="S::sophie.holland@westminster-abbey.org::973f5038-f617-450a-8546-88bc9d3463c3" providerId="AD" clId="Web-{2861691E-92E7-45AE-81AD-CEF87C9EB408}" dt="2023-01-04T10:34:02.594" v="55"/>
        <pc:sldMkLst>
          <pc:docMk/>
          <pc:sldMk cId="1325155425" sldId="399"/>
        </pc:sldMkLst>
        <pc:spChg chg="mod">
          <ac:chgData name="Sophie Holland" userId="S::sophie.holland@westminster-abbey.org::973f5038-f617-450a-8546-88bc9d3463c3" providerId="AD" clId="Web-{2861691E-92E7-45AE-81AD-CEF87C9EB408}" dt="2023-01-04T10:33:38.984" v="48" actId="20577"/>
          <ac:spMkLst>
            <pc:docMk/>
            <pc:sldMk cId="1325155425" sldId="399"/>
            <ac:spMk id="5" creationId="{00000000-0000-0000-0000-000000000000}"/>
          </ac:spMkLst>
        </pc:spChg>
      </pc:sldChg>
      <pc:sldChg chg="modSp">
        <pc:chgData name="Sophie Holland" userId="S::sophie.holland@westminster-abbey.org::973f5038-f617-450a-8546-88bc9d3463c3" providerId="AD" clId="Web-{2861691E-92E7-45AE-81AD-CEF87C9EB408}" dt="2023-01-04T10:39:55.856" v="59" actId="20577"/>
        <pc:sldMkLst>
          <pc:docMk/>
          <pc:sldMk cId="3173142018" sldId="402"/>
        </pc:sldMkLst>
        <pc:spChg chg="mod">
          <ac:chgData name="Sophie Holland" userId="S::sophie.holland@westminster-abbey.org::973f5038-f617-450a-8546-88bc9d3463c3" providerId="AD" clId="Web-{2861691E-92E7-45AE-81AD-CEF87C9EB408}" dt="2023-01-04T10:39:55.856" v="59" actId="20577"/>
          <ac:spMkLst>
            <pc:docMk/>
            <pc:sldMk cId="3173142018" sldId="402"/>
            <ac:spMk id="6" creationId="{00000000-0000-0000-0000-000000000000}"/>
          </ac:spMkLst>
        </pc:spChg>
      </pc:sldChg>
      <pc:sldChg chg="modSp modNotes">
        <pc:chgData name="Sophie Holland" userId="S::sophie.holland@westminster-abbey.org::973f5038-f617-450a-8546-88bc9d3463c3" providerId="AD" clId="Web-{2861691E-92E7-45AE-81AD-CEF87C9EB408}" dt="2023-01-04T10:42:13.892" v="66"/>
        <pc:sldMkLst>
          <pc:docMk/>
          <pc:sldMk cId="4145951268" sldId="406"/>
        </pc:sldMkLst>
        <pc:spChg chg="mod">
          <ac:chgData name="Sophie Holland" userId="S::sophie.holland@westminster-abbey.org::973f5038-f617-450a-8546-88bc9d3463c3" providerId="AD" clId="Web-{2861691E-92E7-45AE-81AD-CEF87C9EB408}" dt="2023-01-04T10:41:45.766" v="63" actId="20577"/>
          <ac:spMkLst>
            <pc:docMk/>
            <pc:sldMk cId="4145951268" sldId="406"/>
            <ac:spMk id="11" creationId="{00000000-0000-0000-0000-000000000000}"/>
          </ac:spMkLst>
        </pc:spChg>
      </pc:sldChg>
      <pc:sldChg chg="modNotes">
        <pc:chgData name="Sophie Holland" userId="S::sophie.holland@westminster-abbey.org::973f5038-f617-450a-8546-88bc9d3463c3" providerId="AD" clId="Web-{2861691E-92E7-45AE-81AD-CEF87C9EB408}" dt="2023-01-04T10:43:10.957" v="71"/>
        <pc:sldMkLst>
          <pc:docMk/>
          <pc:sldMk cId="245340212" sldId="407"/>
        </pc:sldMkLst>
      </pc:sldChg>
      <pc:sldChg chg="modNotes">
        <pc:chgData name="Sophie Holland" userId="S::sophie.holland@westminster-abbey.org::973f5038-f617-450a-8546-88bc9d3463c3" providerId="AD" clId="Web-{2861691E-92E7-45AE-81AD-CEF87C9EB408}" dt="2023-01-04T10:43:58.912" v="76"/>
        <pc:sldMkLst>
          <pc:docMk/>
          <pc:sldMk cId="989747783" sldId="408"/>
        </pc:sldMkLst>
      </pc:sldChg>
      <pc:sldChg chg="modNotes">
        <pc:chgData name="Sophie Holland" userId="S::sophie.holland@westminster-abbey.org::973f5038-f617-450a-8546-88bc9d3463c3" providerId="AD" clId="Web-{2861691E-92E7-45AE-81AD-CEF87C9EB408}" dt="2023-01-04T10:44:28.116" v="79"/>
        <pc:sldMkLst>
          <pc:docMk/>
          <pc:sldMk cId="695071887" sldId="409"/>
        </pc:sldMkLst>
      </pc:sldChg>
      <pc:sldChg chg="modNotes">
        <pc:chgData name="Sophie Holland" userId="S::sophie.holland@westminster-abbey.org::973f5038-f617-450a-8546-88bc9d3463c3" providerId="AD" clId="Web-{2861691E-92E7-45AE-81AD-CEF87C9EB408}" dt="2023-01-04T10:45:48.822" v="88"/>
        <pc:sldMkLst>
          <pc:docMk/>
          <pc:sldMk cId="4132979071" sldId="410"/>
        </pc:sldMkLst>
      </pc:sldChg>
      <pc:sldChg chg="modNotes">
        <pc:chgData name="Sophie Holland" userId="S::sophie.holland@westminster-abbey.org::973f5038-f617-450a-8546-88bc9d3463c3" providerId="AD" clId="Web-{2861691E-92E7-45AE-81AD-CEF87C9EB408}" dt="2023-01-04T10:45:56.150" v="90"/>
        <pc:sldMkLst>
          <pc:docMk/>
          <pc:sldMk cId="2255511976" sldId="411"/>
        </pc:sldMkLst>
      </pc:sldChg>
      <pc:sldChg chg="modSp modNotes">
        <pc:chgData name="Sophie Holland" userId="S::sophie.holland@westminster-abbey.org::973f5038-f617-450a-8546-88bc9d3463c3" providerId="AD" clId="Web-{2861691E-92E7-45AE-81AD-CEF87C9EB408}" dt="2023-01-04T10:29:47.007" v="19"/>
        <pc:sldMkLst>
          <pc:docMk/>
          <pc:sldMk cId="2687490212" sldId="422"/>
        </pc:sldMkLst>
        <pc:spChg chg="mod">
          <ac:chgData name="Sophie Holland" userId="S::sophie.holland@westminster-abbey.org::973f5038-f617-450a-8546-88bc9d3463c3" providerId="AD" clId="Web-{2861691E-92E7-45AE-81AD-CEF87C9EB408}" dt="2023-01-04T10:28:27.504" v="5" actId="20577"/>
          <ac:spMkLst>
            <pc:docMk/>
            <pc:sldMk cId="2687490212" sldId="422"/>
            <ac:spMk id="2" creationId="{00000000-0000-0000-0000-000000000000}"/>
          </ac:spMkLst>
        </pc:spChg>
      </pc:sldChg>
      <pc:sldChg chg="modNotes">
        <pc:chgData name="Sophie Holland" userId="S::sophie.holland@westminster-abbey.org::973f5038-f617-450a-8546-88bc9d3463c3" providerId="AD" clId="Web-{2861691E-92E7-45AE-81AD-CEF87C9EB408}" dt="2023-01-04T10:31:37.073" v="39"/>
        <pc:sldMkLst>
          <pc:docMk/>
          <pc:sldMk cId="2390328889" sldId="423"/>
        </pc:sldMkLst>
      </pc:sldChg>
      <pc:sldChg chg="modNotes">
        <pc:chgData name="Sophie Holland" userId="S::sophie.holland@westminster-abbey.org::973f5038-f617-450a-8546-88bc9d3463c3" providerId="AD" clId="Web-{2861691E-92E7-45AE-81AD-CEF87C9EB408}" dt="2023-01-04T10:32:39.997" v="46"/>
        <pc:sldMkLst>
          <pc:docMk/>
          <pc:sldMk cId="2724451544" sldId="424"/>
        </pc:sldMkLst>
      </pc:sldChg>
    </pc:docChg>
  </pc:docChgLst>
  <pc:docChgLst>
    <pc:chgData name="Sian Shaw" userId="S::sian.shaw@westminster-abbey.org::cf930bf7-ba7f-4ec0-9225-526cb0af2be3" providerId="AD" clId="Web-{8945B7BE-1CC7-B363-8D55-265E1424C323}"/>
    <pc:docChg chg="addSld delSld">
      <pc:chgData name="Sian Shaw" userId="S::sian.shaw@westminster-abbey.org::cf930bf7-ba7f-4ec0-9225-526cb0af2be3" providerId="AD" clId="Web-{8945B7BE-1CC7-B363-8D55-265E1424C323}" dt="2022-08-02T11:27:46.703" v="1"/>
      <pc:docMkLst>
        <pc:docMk/>
      </pc:docMkLst>
    </pc:docChg>
  </pc:docChgLst>
  <pc:docChgLst>
    <pc:chgData name="William Ewart" userId="S::william.ewart@westminster-abbey.org::acfb01ca-8539-4e85-964e-c2b1dd366cb4" providerId="AD" clId="Web-{6D7A0FB7-7A0A-6153-C854-7C091279548E}"/>
    <pc:docChg chg="modSld">
      <pc:chgData name="William Ewart" userId="S::william.ewart@westminster-abbey.org::acfb01ca-8539-4e85-964e-c2b1dd366cb4" providerId="AD" clId="Web-{6D7A0FB7-7A0A-6153-C854-7C091279548E}" dt="2023-01-04T10:13:52.543" v="1"/>
      <pc:docMkLst>
        <pc:docMk/>
      </pc:docMkLst>
      <pc:sldChg chg="modNotes">
        <pc:chgData name="William Ewart" userId="S::william.ewart@westminster-abbey.org::acfb01ca-8539-4e85-964e-c2b1dd366cb4" providerId="AD" clId="Web-{6D7A0FB7-7A0A-6153-C854-7C091279548E}" dt="2023-01-04T10:13:37.792" v="0"/>
        <pc:sldMkLst>
          <pc:docMk/>
          <pc:sldMk cId="927207849" sldId="316"/>
        </pc:sldMkLst>
      </pc:sldChg>
      <pc:sldChg chg="modSp modNotes">
        <pc:chgData name="William Ewart" userId="S::william.ewart@westminster-abbey.org::acfb01ca-8539-4e85-964e-c2b1dd366cb4" providerId="AD" clId="Web-{6D7A0FB7-7A0A-6153-C854-7C091279548E}" dt="2023-01-04T10:13:52.543" v="1"/>
        <pc:sldMkLst>
          <pc:docMk/>
          <pc:sldMk cId="4213500498" sldId="341"/>
        </pc:sldMkLst>
        <pc:spChg chg="mod">
          <ac:chgData name="William Ewart" userId="S::william.ewart@westminster-abbey.org::acfb01ca-8539-4e85-964e-c2b1dd366cb4" providerId="AD" clId="Web-{6D7A0FB7-7A0A-6153-C854-7C091279548E}" dt="2023-01-04T10:13:52.543" v="1"/>
          <ac:spMkLst>
            <pc:docMk/>
            <pc:sldMk cId="4213500498" sldId="341"/>
            <ac:spMk id="8" creationId="{9DF1C1B0-F1BD-47BC-A23E-BFC4BDF8B584}"/>
          </ac:spMkLst>
        </pc:spChg>
      </pc:sldChg>
      <pc:sldChg chg="modNotes">
        <pc:chgData name="William Ewart" userId="S::william.ewart@westminster-abbey.org::acfb01ca-8539-4e85-964e-c2b1dd366cb4" providerId="AD" clId="Web-{6D7A0FB7-7A0A-6153-C854-7C091279548E}" dt="2023-01-04T10:13:37.792" v="0"/>
        <pc:sldMkLst>
          <pc:docMk/>
          <pc:sldMk cId="2906213890" sldId="398"/>
        </pc:sldMkLst>
      </pc:sldChg>
      <pc:sldChg chg="modNotes">
        <pc:chgData name="William Ewart" userId="S::william.ewart@westminster-abbey.org::acfb01ca-8539-4e85-964e-c2b1dd366cb4" providerId="AD" clId="Web-{6D7A0FB7-7A0A-6153-C854-7C091279548E}" dt="2023-01-04T10:13:37.792" v="0"/>
        <pc:sldMkLst>
          <pc:docMk/>
          <pc:sldMk cId="1325155425" sldId="399"/>
        </pc:sldMkLst>
      </pc:sldChg>
      <pc:sldChg chg="modNotes">
        <pc:chgData name="William Ewart" userId="S::william.ewart@westminster-abbey.org::acfb01ca-8539-4e85-964e-c2b1dd366cb4" providerId="AD" clId="Web-{6D7A0FB7-7A0A-6153-C854-7C091279548E}" dt="2023-01-04T10:13:37.792" v="0"/>
        <pc:sldMkLst>
          <pc:docMk/>
          <pc:sldMk cId="629688327" sldId="400"/>
        </pc:sldMkLst>
      </pc:sldChg>
      <pc:sldChg chg="modNotes">
        <pc:chgData name="William Ewart" userId="S::william.ewart@westminster-abbey.org::acfb01ca-8539-4e85-964e-c2b1dd366cb4" providerId="AD" clId="Web-{6D7A0FB7-7A0A-6153-C854-7C091279548E}" dt="2023-01-04T10:13:37.792" v="0"/>
        <pc:sldMkLst>
          <pc:docMk/>
          <pc:sldMk cId="774068602" sldId="401"/>
        </pc:sldMkLst>
      </pc:sldChg>
      <pc:sldChg chg="modNotes">
        <pc:chgData name="William Ewart" userId="S::william.ewart@westminster-abbey.org::acfb01ca-8539-4e85-964e-c2b1dd366cb4" providerId="AD" clId="Web-{6D7A0FB7-7A0A-6153-C854-7C091279548E}" dt="2023-01-04T10:13:37.792" v="0"/>
        <pc:sldMkLst>
          <pc:docMk/>
          <pc:sldMk cId="1033691271" sldId="403"/>
        </pc:sldMkLst>
      </pc:sldChg>
      <pc:sldChg chg="modNotes">
        <pc:chgData name="William Ewart" userId="S::william.ewart@westminster-abbey.org::acfb01ca-8539-4e85-964e-c2b1dd366cb4" providerId="AD" clId="Web-{6D7A0FB7-7A0A-6153-C854-7C091279548E}" dt="2023-01-04T10:13:37.792" v="0"/>
        <pc:sldMkLst>
          <pc:docMk/>
          <pc:sldMk cId="1324171299" sldId="404"/>
        </pc:sldMkLst>
      </pc:sldChg>
      <pc:sldChg chg="modNotes">
        <pc:chgData name="William Ewart" userId="S::william.ewart@westminster-abbey.org::acfb01ca-8539-4e85-964e-c2b1dd366cb4" providerId="AD" clId="Web-{6D7A0FB7-7A0A-6153-C854-7C091279548E}" dt="2023-01-04T10:13:37.792" v="0"/>
        <pc:sldMkLst>
          <pc:docMk/>
          <pc:sldMk cId="3684109918" sldId="405"/>
        </pc:sldMkLst>
      </pc:sldChg>
      <pc:sldChg chg="modNotes">
        <pc:chgData name="William Ewart" userId="S::william.ewart@westminster-abbey.org::acfb01ca-8539-4e85-964e-c2b1dd366cb4" providerId="AD" clId="Web-{6D7A0FB7-7A0A-6153-C854-7C091279548E}" dt="2023-01-04T10:13:37.792" v="0"/>
        <pc:sldMkLst>
          <pc:docMk/>
          <pc:sldMk cId="4145951268" sldId="406"/>
        </pc:sldMkLst>
      </pc:sldChg>
      <pc:sldChg chg="modNotes">
        <pc:chgData name="William Ewart" userId="S::william.ewart@westminster-abbey.org::acfb01ca-8539-4e85-964e-c2b1dd366cb4" providerId="AD" clId="Web-{6D7A0FB7-7A0A-6153-C854-7C091279548E}" dt="2023-01-04T10:13:37.792" v="0"/>
        <pc:sldMkLst>
          <pc:docMk/>
          <pc:sldMk cId="245340212" sldId="407"/>
        </pc:sldMkLst>
      </pc:sldChg>
      <pc:sldChg chg="modNotes">
        <pc:chgData name="William Ewart" userId="S::william.ewart@westminster-abbey.org::acfb01ca-8539-4e85-964e-c2b1dd366cb4" providerId="AD" clId="Web-{6D7A0FB7-7A0A-6153-C854-7C091279548E}" dt="2023-01-04T10:13:37.792" v="0"/>
        <pc:sldMkLst>
          <pc:docMk/>
          <pc:sldMk cId="989747783" sldId="408"/>
        </pc:sldMkLst>
      </pc:sldChg>
      <pc:sldChg chg="modNotes">
        <pc:chgData name="William Ewart" userId="S::william.ewart@westminster-abbey.org::acfb01ca-8539-4e85-964e-c2b1dd366cb4" providerId="AD" clId="Web-{6D7A0FB7-7A0A-6153-C854-7C091279548E}" dt="2023-01-04T10:13:37.792" v="0"/>
        <pc:sldMkLst>
          <pc:docMk/>
          <pc:sldMk cId="4132979071" sldId="410"/>
        </pc:sldMkLst>
      </pc:sldChg>
      <pc:sldChg chg="modNotes">
        <pc:chgData name="William Ewart" userId="S::william.ewart@westminster-abbey.org::acfb01ca-8539-4e85-964e-c2b1dd366cb4" providerId="AD" clId="Web-{6D7A0FB7-7A0A-6153-C854-7C091279548E}" dt="2023-01-04T10:13:37.792" v="0"/>
        <pc:sldMkLst>
          <pc:docMk/>
          <pc:sldMk cId="2329724794" sldId="421"/>
        </pc:sldMkLst>
      </pc:sldChg>
      <pc:sldChg chg="modNotes">
        <pc:chgData name="William Ewart" userId="S::william.ewart@westminster-abbey.org::acfb01ca-8539-4e85-964e-c2b1dd366cb4" providerId="AD" clId="Web-{6D7A0FB7-7A0A-6153-C854-7C091279548E}" dt="2023-01-04T10:13:37.792" v="0"/>
        <pc:sldMkLst>
          <pc:docMk/>
          <pc:sldMk cId="2687490212" sldId="422"/>
        </pc:sldMkLst>
      </pc:sldChg>
      <pc:sldChg chg="modNotes">
        <pc:chgData name="William Ewart" userId="S::william.ewart@westminster-abbey.org::acfb01ca-8539-4e85-964e-c2b1dd366cb4" providerId="AD" clId="Web-{6D7A0FB7-7A0A-6153-C854-7C091279548E}" dt="2023-01-04T10:13:37.792" v="0"/>
        <pc:sldMkLst>
          <pc:docMk/>
          <pc:sldMk cId="2390328889" sldId="423"/>
        </pc:sldMkLst>
      </pc:sldChg>
      <pc:sldChg chg="modNotes">
        <pc:chgData name="William Ewart" userId="S::william.ewart@westminster-abbey.org::acfb01ca-8539-4e85-964e-c2b1dd366cb4" providerId="AD" clId="Web-{6D7A0FB7-7A0A-6153-C854-7C091279548E}" dt="2023-01-04T10:13:37.792" v="0"/>
        <pc:sldMkLst>
          <pc:docMk/>
          <pc:sldMk cId="2724451544" sldId="424"/>
        </pc:sldMkLst>
      </pc:sldChg>
    </pc:docChg>
  </pc:docChgLst>
  <pc:docChgLst>
    <pc:chgData name="Sian Shaw" userId="cf930bf7-ba7f-4ec0-9225-526cb0af2be3" providerId="ADAL" clId="{8DF59CBC-79DB-4874-BC5D-4F542A9B282D}"/>
    <pc:docChg chg="custSel modSld">
      <pc:chgData name="Sian Shaw" userId="cf930bf7-ba7f-4ec0-9225-526cb0af2be3" providerId="ADAL" clId="{8DF59CBC-79DB-4874-BC5D-4F542A9B282D}" dt="2022-08-10T09:12:53.365" v="67" actId="20577"/>
      <pc:docMkLst>
        <pc:docMk/>
      </pc:docMkLst>
      <pc:sldChg chg="modNotesTx">
        <pc:chgData name="Sian Shaw" userId="cf930bf7-ba7f-4ec0-9225-526cb0af2be3" providerId="ADAL" clId="{8DF59CBC-79DB-4874-BC5D-4F542A9B282D}" dt="2022-08-10T09:12:53.365" v="67" actId="20577"/>
        <pc:sldMkLst>
          <pc:docMk/>
          <pc:sldMk cId="3207417533" sldId="425"/>
        </pc:sldMkLst>
      </pc:sldChg>
    </pc:docChg>
  </pc:docChgLst>
  <pc:docChgLst>
    <pc:chgData name="Work Experience1" userId="S::work.experience1@westminster-abbey.org::57e63021-8621-439d-a682-6f6d170830c6" providerId="AD" clId="Web-{C6925745-09BC-7F00-590A-B343672BBBF7}"/>
    <pc:docChg chg="addSld modSld">
      <pc:chgData name="Work Experience1" userId="S::work.experience1@westminster-abbey.org::57e63021-8621-439d-a682-6f6d170830c6" providerId="AD" clId="Web-{C6925745-09BC-7F00-590A-B343672BBBF7}" dt="2022-08-05T11:45:51.068" v="72"/>
      <pc:docMkLst>
        <pc:docMk/>
      </pc:docMkLst>
      <pc:sldChg chg="addSp delSp modSp new modNotes">
        <pc:chgData name="Work Experience1" userId="S::work.experience1@westminster-abbey.org::57e63021-8621-439d-a682-6f6d170830c6" providerId="AD" clId="Web-{C6925745-09BC-7F00-590A-B343672BBBF7}" dt="2022-08-05T11:45:51.068" v="72"/>
        <pc:sldMkLst>
          <pc:docMk/>
          <pc:sldMk cId="3207417533" sldId="425"/>
        </pc:sldMkLst>
        <pc:spChg chg="mod">
          <ac:chgData name="Work Experience1" userId="S::work.experience1@westminster-abbey.org::57e63021-8621-439d-a682-6f6d170830c6" providerId="AD" clId="Web-{C6925745-09BC-7F00-590A-B343672BBBF7}" dt="2022-08-05T11:40:12.420" v="26"/>
          <ac:spMkLst>
            <pc:docMk/>
            <pc:sldMk cId="3207417533" sldId="425"/>
            <ac:spMk id="2" creationId="{B922A1FE-AB3E-BA35-3504-65CF81600766}"/>
          </ac:spMkLst>
        </pc:spChg>
        <pc:spChg chg="del">
          <ac:chgData name="Work Experience1" userId="S::work.experience1@westminster-abbey.org::57e63021-8621-439d-a682-6f6d170830c6" providerId="AD" clId="Web-{C6925745-09BC-7F00-590A-B343672BBBF7}" dt="2022-08-05T11:39:18.278" v="2"/>
          <ac:spMkLst>
            <pc:docMk/>
            <pc:sldMk cId="3207417533" sldId="425"/>
            <ac:spMk id="4" creationId="{567D0DE9-CB94-A25B-7B06-3B7330C28A5A}"/>
          </ac:spMkLst>
        </pc:spChg>
        <pc:spChg chg="add del mod">
          <ac:chgData name="Work Experience1" userId="S::work.experience1@westminster-abbey.org::57e63021-8621-439d-a682-6f6d170830c6" providerId="AD" clId="Web-{C6925745-09BC-7F00-590A-B343672BBBF7}" dt="2022-08-05T11:39:28.841" v="6"/>
          <ac:spMkLst>
            <pc:docMk/>
            <pc:sldMk cId="3207417533" sldId="425"/>
            <ac:spMk id="7" creationId="{EE7AE75C-C5F6-1C42-1B89-048ACCAB68F7}"/>
          </ac:spMkLst>
        </pc:spChg>
        <pc:spChg chg="add del mod">
          <ac:chgData name="Work Experience1" userId="S::work.experience1@westminster-abbey.org::57e63021-8621-439d-a682-6f6d170830c6" providerId="AD" clId="Web-{C6925745-09BC-7F00-590A-B343672BBBF7}" dt="2022-08-05T11:39:35.403" v="10"/>
          <ac:spMkLst>
            <pc:docMk/>
            <pc:sldMk cId="3207417533" sldId="425"/>
            <ac:spMk id="8" creationId="{068A1C41-6FA9-073C-6C7C-707B49C155D7}"/>
          </ac:spMkLst>
        </pc:spChg>
        <pc:spChg chg="add del mod">
          <ac:chgData name="Work Experience1" userId="S::work.experience1@westminster-abbey.org::57e63021-8621-439d-a682-6f6d170830c6" providerId="AD" clId="Web-{C6925745-09BC-7F00-590A-B343672BBBF7}" dt="2022-08-05T11:39:45.700" v="13"/>
          <ac:spMkLst>
            <pc:docMk/>
            <pc:sldMk cId="3207417533" sldId="425"/>
            <ac:spMk id="9" creationId="{56C6D088-14DF-C8D9-F5EE-8D60949AEA38}"/>
          </ac:spMkLst>
        </pc:spChg>
        <pc:spChg chg="add del mod">
          <ac:chgData name="Work Experience1" userId="S::work.experience1@westminster-abbey.org::57e63021-8621-439d-a682-6f6d170830c6" providerId="AD" clId="Web-{C6925745-09BC-7F00-590A-B343672BBBF7}" dt="2022-08-05T11:39:52.654" v="17"/>
          <ac:spMkLst>
            <pc:docMk/>
            <pc:sldMk cId="3207417533" sldId="425"/>
            <ac:spMk id="10" creationId="{E50A5AD0-85E3-C868-9611-99BBBA852775}"/>
          </ac:spMkLst>
        </pc:spChg>
        <pc:spChg chg="add del mod">
          <ac:chgData name="Work Experience1" userId="S::work.experience1@westminster-abbey.org::57e63021-8621-439d-a682-6f6d170830c6" providerId="AD" clId="Web-{C6925745-09BC-7F00-590A-B343672BBBF7}" dt="2022-08-05T11:40:04.716" v="21"/>
          <ac:spMkLst>
            <pc:docMk/>
            <pc:sldMk cId="3207417533" sldId="425"/>
            <ac:spMk id="11" creationId="{3477D697-EE38-DA8C-0C87-E13CC75D9864}"/>
          </ac:spMkLst>
        </pc:spChg>
        <pc:spChg chg="add">
          <ac:chgData name="Work Experience1" userId="S::work.experience1@westminster-abbey.org::57e63021-8621-439d-a682-6f6d170830c6" providerId="AD" clId="Web-{C6925745-09BC-7F00-590A-B343672BBBF7}" dt="2022-08-05T11:40:18.857" v="27"/>
          <ac:spMkLst>
            <pc:docMk/>
            <pc:sldMk cId="3207417533" sldId="425"/>
            <ac:spMk id="13" creationId="{140B3808-DC9B-860B-D9FC-DC387CDD0740}"/>
          </ac:spMkLst>
        </pc:spChg>
        <pc:picChg chg="add del mod">
          <ac:chgData name="Work Experience1" userId="S::work.experience1@westminster-abbey.org::57e63021-8621-439d-a682-6f6d170830c6" providerId="AD" clId="Web-{C6925745-09BC-7F00-590A-B343672BBBF7}" dt="2022-08-05T11:40:08.685" v="24"/>
          <ac:picMkLst>
            <pc:docMk/>
            <pc:sldMk cId="3207417533" sldId="425"/>
            <ac:picMk id="6" creationId="{4D31865E-EC35-C22A-D1A1-BCC3B4630A31}"/>
          </ac:picMkLst>
        </pc:picChg>
        <pc:picChg chg="add mod">
          <ac:chgData name="Work Experience1" userId="S::work.experience1@westminster-abbey.org::57e63021-8621-439d-a682-6f6d170830c6" providerId="AD" clId="Web-{C6925745-09BC-7F00-590A-B343672BBBF7}" dt="2022-08-05T11:41:57.906" v="33" actId="14100"/>
          <ac:picMkLst>
            <pc:docMk/>
            <pc:sldMk cId="3207417533" sldId="425"/>
            <ac:picMk id="14" creationId="{5CFAE986-5A8F-220F-6478-29D84EC1794D}"/>
          </ac:picMkLst>
        </pc:picChg>
      </pc:sldChg>
    </pc:docChg>
  </pc:docChgLst>
  <pc:docChgLst>
    <pc:chgData name="Grazyna Richmond" userId="S::grazyna.richmond@westminster-abbey.org::3ecb8d30-f6f6-4e88-81ee-c3c6ffcbefb2" providerId="AD" clId="Web-{8A1922C9-642F-93BF-815E-214EC9655BBC}"/>
    <pc:docChg chg="modSld">
      <pc:chgData name="Grazyna Richmond" userId="S::grazyna.richmond@westminster-abbey.org::3ecb8d30-f6f6-4e88-81ee-c3c6ffcbefb2" providerId="AD" clId="Web-{8A1922C9-642F-93BF-815E-214EC9655BBC}" dt="2023-01-30T14:33:48.518" v="111"/>
      <pc:docMkLst>
        <pc:docMk/>
      </pc:docMkLst>
      <pc:sldChg chg="modNotes">
        <pc:chgData name="Grazyna Richmond" userId="S::grazyna.richmond@westminster-abbey.org::3ecb8d30-f6f6-4e88-81ee-c3c6ffcbefb2" providerId="AD" clId="Web-{8A1922C9-642F-93BF-815E-214EC9655BBC}" dt="2023-01-30T14:33:48.518" v="111"/>
        <pc:sldMkLst>
          <pc:docMk/>
          <pc:sldMk cId="2906213890" sldId="398"/>
        </pc:sldMkLst>
      </pc:sldChg>
      <pc:sldChg chg="modNotes">
        <pc:chgData name="Grazyna Richmond" userId="S::grazyna.richmond@westminster-abbey.org::3ecb8d30-f6f6-4e88-81ee-c3c6ffcbefb2" providerId="AD" clId="Web-{8A1922C9-642F-93BF-815E-214EC9655BBC}" dt="2023-01-30T14:28:56.666" v="2"/>
        <pc:sldMkLst>
          <pc:docMk/>
          <pc:sldMk cId="2390328889" sldId="42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30/01/2023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thecommonwealth.org"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panose="020F0502020204030204"/>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 &amp; Chapter of Westminster</a:t>
            </a:r>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a:t>
            </a:r>
            <a:r>
              <a:rPr lang="en-GB" sz="1200" kern="1200" baseline="0">
                <a:solidFill>
                  <a:schemeClr val="tx1"/>
                </a:solidFill>
                <a:effectLst/>
                <a:latin typeface="+mn-lt"/>
                <a:ea typeface="+mn-ea"/>
                <a:cs typeface="+mn-cs"/>
              </a:rPr>
              <a:t> </a:t>
            </a:r>
            <a:r>
              <a:rPr lang="en-GB" sz="1200" kern="1200">
                <a:solidFill>
                  <a:schemeClr val="tx1"/>
                </a:solidFill>
                <a:effectLst/>
                <a:latin typeface="+mn-lt"/>
                <a:ea typeface="+mn-ea"/>
                <a:cs typeface="+mn-cs"/>
              </a:rPr>
              <a:t>Around 1382, an order of service for Coronation was written down, probably in preparation for the crowning of Anne of Bohemia (Richard II’s consort). This illuminated manuscript, known as the Liber Regalis, is one of the great treasures of the Abbey’s library</a:t>
            </a:r>
            <a:r>
              <a:rPr lang="en-GB" sz="1200" kern="1200" baseline="0">
                <a:solidFill>
                  <a:schemeClr val="tx1"/>
                </a:solidFill>
                <a:effectLst/>
                <a:latin typeface="+mn-lt"/>
                <a:ea typeface="+mn-ea"/>
                <a:cs typeface="+mn-cs"/>
              </a:rPr>
              <a:t> and is on display in the Queen’s Diamond Jubilee Gallery.</a:t>
            </a:r>
            <a:r>
              <a:rPr lang="en-GB" sz="1200" kern="1200">
                <a:solidFill>
                  <a:schemeClr val="tx1"/>
                </a:solidFill>
                <a:effectLst/>
                <a:latin typeface="+mn-lt"/>
                <a:ea typeface="+mn-ea"/>
                <a:cs typeface="+mn-cs"/>
              </a:rPr>
              <a:t> Since this time, the Liber Regalis has provided the order of service for all subsequent coronations, with a couple of occasional adaptions. </a:t>
            </a:r>
            <a:endParaRPr lang="en-GB" sz="1200"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a:t>Liber </a:t>
            </a:r>
            <a:r>
              <a:rPr lang="en-US" b="0" baseline="0" err="1"/>
              <a:t>Regalis</a:t>
            </a:r>
            <a:r>
              <a:rPr lang="en-US" b="0" baseline="0"/>
              <a:t> f.28v-29r – ©2023 Dean &amp; Chapter of Westminster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a:t>Liber </a:t>
            </a:r>
            <a:r>
              <a:rPr lang="en-US" b="0" baseline="0" err="1"/>
              <a:t>Regalis</a:t>
            </a:r>
            <a:r>
              <a:rPr lang="en-US" b="0" baseline="0"/>
              <a:t> king and queen – ©2023 Dean &amp; Chapter of Westminster</a:t>
            </a:r>
            <a:endParaRPr lang="en-GB" b="0" baseline="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a:p>
        </p:txBody>
      </p:sp>
      <p:sp>
        <p:nvSpPr>
          <p:cNvPr id="4" name="Slide Number Placeholder 3"/>
          <p:cNvSpPr>
            <a:spLocks noGrp="1"/>
          </p:cNvSpPr>
          <p:nvPr>
            <p:ph type="sldNum" sz="quarter" idx="10"/>
          </p:nvPr>
        </p:nvSpPr>
        <p:spPr/>
        <p:txBody>
          <a:bodyPr/>
          <a:lstStyle/>
          <a:p>
            <a:fld id="{2BC32D93-7E53-4210-BB78-5B4EF81C39B9}" type="slidenum">
              <a:rPr lang="en-GB" smtClean="0"/>
              <a:t>10</a:t>
            </a:fld>
            <a:endParaRPr lang="en-GB"/>
          </a:p>
        </p:txBody>
      </p:sp>
    </p:spTree>
    <p:extLst>
      <p:ext uri="{BB962C8B-B14F-4D97-AF65-F5344CB8AC3E}">
        <p14:creationId xmlns:p14="http://schemas.microsoft.com/office/powerpoint/2010/main" val="2339323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One image is from the Liber Regalis, and shows the coronation of Queen Anne of Bohemia. The other is a photograph of Elizabeth II, who was crowned at the Abbey in June 1953. Which parts of coronations have remained the same over the years?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a:solidFill>
                  <a:schemeClr val="tx1"/>
                </a:solidFill>
                <a:effectLst/>
                <a:latin typeface="+mn-lt"/>
                <a:ea typeface="+mn-ea"/>
                <a:cs typeface="+mn-cs"/>
              </a:rPr>
              <a:t>Liber </a:t>
            </a:r>
            <a:r>
              <a:rPr lang="en-US" sz="1200" kern="1200" baseline="0" err="1">
                <a:solidFill>
                  <a:schemeClr val="tx1"/>
                </a:solidFill>
                <a:effectLst/>
                <a:latin typeface="+mn-lt"/>
                <a:ea typeface="+mn-ea"/>
                <a:cs typeface="+mn-cs"/>
              </a:rPr>
              <a:t>Regalis</a:t>
            </a:r>
            <a:r>
              <a:rPr lang="en-US" sz="1200" kern="1200" baseline="0">
                <a:solidFill>
                  <a:schemeClr val="tx1"/>
                </a:solidFill>
                <a:effectLst/>
                <a:latin typeface="+mn-lt"/>
                <a:ea typeface="+mn-ea"/>
                <a:cs typeface="+mn-cs"/>
              </a:rPr>
              <a:t> – ©2023 Dean &amp; Chapter of Westminster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Coronation of Queen Elizabeth II - </a:t>
            </a:r>
            <a:r>
              <a:rPr lang="en-GB" sz="1200" b="0" kern="1200">
                <a:solidFill>
                  <a:schemeClr val="tx1"/>
                </a:solidFill>
                <a:effectLst/>
                <a:latin typeface="+mn-lt"/>
                <a:ea typeface="+mn-ea"/>
                <a:cs typeface="+mn-cs"/>
              </a:rPr>
              <a:t>Royal Collection Trust / © Her Majesty Queen Elizabeth II 2020</a:t>
            </a:r>
            <a:r>
              <a:rPr lang="en-GB" sz="1200" b="0" kern="1200" baseline="0">
                <a:solidFill>
                  <a:schemeClr val="tx1"/>
                </a:solidFill>
                <a:effectLst/>
                <a:latin typeface="+mn-lt"/>
                <a:ea typeface="+mn-ea"/>
                <a:cs typeface="+mn-cs"/>
              </a:rPr>
              <a:t> www.rct.uk/collection/2002627</a:t>
            </a:r>
          </a:p>
        </p:txBody>
      </p:sp>
      <p:sp>
        <p:nvSpPr>
          <p:cNvPr id="4" name="Slide Number Placeholder 3"/>
          <p:cNvSpPr>
            <a:spLocks noGrp="1"/>
          </p:cNvSpPr>
          <p:nvPr>
            <p:ph type="sldNum" sz="quarter" idx="10"/>
          </p:nvPr>
        </p:nvSpPr>
        <p:spPr/>
        <p:txBody>
          <a:bodyPr/>
          <a:lstStyle/>
          <a:p>
            <a:fld id="{2BC32D93-7E53-4210-BB78-5B4EF81C39B9}" type="slidenum">
              <a:rPr lang="en-GB" smtClean="0"/>
              <a:t>11</a:t>
            </a:fld>
            <a:endParaRPr lang="en-GB"/>
          </a:p>
        </p:txBody>
      </p:sp>
    </p:spTree>
    <p:extLst>
      <p:ext uri="{BB962C8B-B14F-4D97-AF65-F5344CB8AC3E}">
        <p14:creationId xmlns:p14="http://schemas.microsoft.com/office/powerpoint/2010/main" val="3685974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The order of service has remained largely unchanged, where the sovereign is proclaimed to the people, swears an oath to uphold the law and the church, is anointed with holy oil, invested with regalia and crowned, before receiving the homage of their subjects. Monarchs have always been crowned in the context of the Eucharist or Holy Communion. Only for the coronation of the Roman Catholic James II in 1685 was the communion service omitted.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a:solidFill>
                  <a:schemeClr val="tx1"/>
                </a:solidFill>
                <a:effectLst/>
                <a:latin typeface="+mn-lt"/>
                <a:ea typeface="+mn-ea"/>
                <a:cs typeface="+mn-cs"/>
              </a:rPr>
              <a:t>Queen Victoria receiving the sacrament- </a:t>
            </a:r>
            <a:r>
              <a:rPr lang="en-GB" sz="1200" b="0" kern="1200">
                <a:solidFill>
                  <a:schemeClr val="tx1"/>
                </a:solidFill>
                <a:effectLst/>
                <a:latin typeface="+mn-lt"/>
                <a:ea typeface="+mn-ea"/>
                <a:cs typeface="+mn-cs"/>
              </a:rPr>
              <a:t>Royal Collection Trust / © Her Majesty Queen Elizabeth II 2020</a:t>
            </a:r>
            <a:r>
              <a:rPr lang="en-GB" sz="1200" b="0" kern="1200" baseline="0">
                <a:solidFill>
                  <a:schemeClr val="tx1"/>
                </a:solidFill>
                <a:effectLst/>
                <a:latin typeface="+mn-lt"/>
                <a:ea typeface="+mn-ea"/>
                <a:cs typeface="+mn-cs"/>
              </a:rPr>
              <a:t> www.rct.uk/collection/406993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a:p>
        </p:txBody>
      </p:sp>
      <p:sp>
        <p:nvSpPr>
          <p:cNvPr id="4" name="Slide Number Placeholder 3"/>
          <p:cNvSpPr>
            <a:spLocks noGrp="1"/>
          </p:cNvSpPr>
          <p:nvPr>
            <p:ph type="sldNum" sz="quarter" idx="10"/>
          </p:nvPr>
        </p:nvSpPr>
        <p:spPr/>
        <p:txBody>
          <a:bodyPr/>
          <a:lstStyle/>
          <a:p>
            <a:fld id="{2BC32D93-7E53-4210-BB78-5B4EF81C39B9}" type="slidenum">
              <a:rPr lang="en-GB" smtClean="0"/>
              <a:t>12</a:t>
            </a:fld>
            <a:endParaRPr lang="en-GB"/>
          </a:p>
        </p:txBody>
      </p:sp>
    </p:spTree>
    <p:extLst>
      <p:ext uri="{BB962C8B-B14F-4D97-AF65-F5344CB8AC3E}">
        <p14:creationId xmlns:p14="http://schemas.microsoft.com/office/powerpoint/2010/main" val="907127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a:t>
            </a:r>
            <a:r>
              <a:rPr lang="en-GB" sz="1200" kern="1200" baseline="0">
                <a:solidFill>
                  <a:schemeClr val="tx1"/>
                </a:solidFill>
                <a:effectLst/>
                <a:latin typeface="+mn-lt"/>
                <a:ea typeface="+mn-ea"/>
                <a:cs typeface="+mn-cs"/>
              </a:rPr>
              <a:t> </a:t>
            </a:r>
            <a:r>
              <a:rPr lang="en-GB" sz="1200" kern="1200">
                <a:solidFill>
                  <a:schemeClr val="tx1"/>
                </a:solidFill>
                <a:effectLst/>
                <a:latin typeface="+mn-lt"/>
                <a:ea typeface="+mn-ea"/>
                <a:cs typeface="+mn-cs"/>
              </a:rPr>
              <a:t>The location for coronations has remained the same since 1066. All coronations take place at Westminster Abbey. Monarchs</a:t>
            </a:r>
            <a:r>
              <a:rPr lang="en-GB" sz="1200" kern="1200" baseline="0">
                <a:solidFill>
                  <a:schemeClr val="tx1"/>
                </a:solidFill>
                <a:effectLst/>
                <a:latin typeface="+mn-lt"/>
                <a:ea typeface="+mn-ea"/>
                <a:cs typeface="+mn-cs"/>
              </a:rPr>
              <a:t> are usually </a:t>
            </a:r>
            <a:r>
              <a:rPr lang="en-GB" sz="1200" kern="1200">
                <a:solidFill>
                  <a:schemeClr val="tx1"/>
                </a:solidFill>
                <a:effectLst/>
                <a:latin typeface="+mn-lt"/>
                <a:ea typeface="+mn-ea"/>
                <a:cs typeface="+mn-cs"/>
              </a:rPr>
              <a:t>crowned on the </a:t>
            </a:r>
            <a:r>
              <a:rPr lang="en-GB" sz="1200" kern="1200" err="1">
                <a:solidFill>
                  <a:schemeClr val="tx1"/>
                </a:solidFill>
                <a:effectLst/>
                <a:latin typeface="+mn-lt"/>
                <a:ea typeface="+mn-ea"/>
                <a:cs typeface="+mn-cs"/>
              </a:rPr>
              <a:t>Cosmati</a:t>
            </a:r>
            <a:r>
              <a:rPr lang="en-GB" sz="1200" kern="1200">
                <a:solidFill>
                  <a:schemeClr val="tx1"/>
                </a:solidFill>
                <a:effectLst/>
                <a:latin typeface="+mn-lt"/>
                <a:ea typeface="+mn-ea"/>
                <a:cs typeface="+mn-cs"/>
              </a:rPr>
              <a:t> Pavement, a beautiful mosaic floor laid down in 1268 by order of Henry III who was rebuilding the Abbey.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Apse and sanctuary – ©2023 Dean &amp; Chapter of Westminster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err="1">
                <a:solidFill>
                  <a:schemeClr val="tx1"/>
                </a:solidFill>
                <a:effectLst/>
                <a:latin typeface="+mn-lt"/>
                <a:ea typeface="+mn-ea"/>
                <a:cs typeface="+mn-cs"/>
              </a:rPr>
              <a:t>Cosmati</a:t>
            </a:r>
            <a:r>
              <a:rPr lang="en-US" sz="1200" b="0" kern="1200" baseline="0">
                <a:solidFill>
                  <a:schemeClr val="tx1"/>
                </a:solidFill>
                <a:effectLst/>
                <a:latin typeface="+mn-lt"/>
                <a:ea typeface="+mn-ea"/>
                <a:cs typeface="+mn-cs"/>
              </a:rPr>
              <a:t> pavement – ©2023 Dean &amp; Chapter of Westminster </a:t>
            </a:r>
            <a:endParaRPr lang="en-GB" sz="1200" b="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13</a:t>
            </a:fld>
            <a:endParaRPr lang="en-GB"/>
          </a:p>
        </p:txBody>
      </p:sp>
    </p:spTree>
    <p:extLst>
      <p:ext uri="{BB962C8B-B14F-4D97-AF65-F5344CB8AC3E}">
        <p14:creationId xmlns:p14="http://schemas.microsoft.com/office/powerpoint/2010/main" val="2101555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a:t>
            </a:r>
            <a:r>
              <a:rPr lang="en-GB" sz="1200" kern="1200" baseline="0">
                <a:solidFill>
                  <a:schemeClr val="tx1"/>
                </a:solidFill>
                <a:effectLst/>
                <a:latin typeface="+mn-lt"/>
                <a:ea typeface="+mn-ea"/>
                <a:cs typeface="+mn-cs"/>
              </a:rPr>
              <a:t> </a:t>
            </a:r>
            <a:r>
              <a:rPr lang="en-GB" sz="1200"/>
              <a:t>The Coronation Chair has been used at coronations since 1308.</a:t>
            </a:r>
            <a:r>
              <a:rPr lang="en-GB" sz="1200" baseline="0"/>
              <a:t> </a:t>
            </a:r>
            <a:r>
              <a:rPr lang="en-GB" sz="1200" kern="1200">
                <a:solidFill>
                  <a:schemeClr val="tx1"/>
                </a:solidFill>
                <a:effectLst/>
                <a:latin typeface="+mn-lt"/>
                <a:ea typeface="+mn-ea"/>
                <a:cs typeface="+mn-cs"/>
              </a:rPr>
              <a:t>The chair was built in 1301 on the orders of Edward I to enclose the historic Stone of Scone that Edward had stolen from Scotland. (The Stone of Scone is the Scottish coronation stone that had been used by Scottish monarchs for many centuries prior to its theft). In 1996, the stone was given back to Scotland, but will return to the Abbey for future coronations. During the coronation, the chair faces the High Altar to symbolise the link between the sovereign and God. The monarch is both anointed and crowned in the chair. Much of the chair is now covered in graffiti – the result of Westminster schoolboys and visitors carving their names onto it in the 18</a:t>
            </a:r>
            <a:r>
              <a:rPr lang="en-GB" sz="1200" kern="1200" baseline="30000">
                <a:solidFill>
                  <a:schemeClr val="tx1"/>
                </a:solidFill>
                <a:effectLst/>
                <a:latin typeface="+mn-lt"/>
                <a:ea typeface="+mn-ea"/>
                <a:cs typeface="+mn-cs"/>
              </a:rPr>
              <a:t>th</a:t>
            </a:r>
            <a:r>
              <a:rPr lang="en-GB" sz="1200" kern="1200">
                <a:solidFill>
                  <a:schemeClr val="tx1"/>
                </a:solidFill>
                <a:effectLst/>
                <a:latin typeface="+mn-lt"/>
                <a:ea typeface="+mn-ea"/>
                <a:cs typeface="+mn-cs"/>
              </a:rPr>
              <a:t> &amp; 19</a:t>
            </a:r>
            <a:r>
              <a:rPr lang="en-GB" sz="1200" kern="1200" baseline="30000">
                <a:solidFill>
                  <a:schemeClr val="tx1"/>
                </a:solidFill>
                <a:effectLst/>
                <a:latin typeface="+mn-lt"/>
                <a:ea typeface="+mn-ea"/>
                <a:cs typeface="+mn-cs"/>
              </a:rPr>
              <a:t>th</a:t>
            </a:r>
            <a:r>
              <a:rPr lang="en-GB" sz="1200" kern="1200">
                <a:solidFill>
                  <a:schemeClr val="tx1"/>
                </a:solidFill>
                <a:effectLst/>
                <a:latin typeface="+mn-lt"/>
                <a:ea typeface="+mn-ea"/>
                <a:cs typeface="+mn-cs"/>
              </a:rPr>
              <a:t> centuries.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a:solidFill>
                  <a:schemeClr val="tx1"/>
                </a:solidFill>
                <a:effectLst/>
                <a:latin typeface="+mn-lt"/>
                <a:ea typeface="+mn-ea"/>
                <a:cs typeface="+mn-cs"/>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a:solidFill>
                  <a:schemeClr val="tx1"/>
                </a:solidFill>
                <a:effectLst/>
                <a:latin typeface="+mn-lt"/>
                <a:ea typeface="+mn-ea"/>
                <a:cs typeface="+mn-cs"/>
              </a:rPr>
              <a:t>Coronation Chair – ©2023 Dean &amp; Chapter of Westminster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a:solidFill>
                  <a:schemeClr val="tx1"/>
                </a:solidFill>
                <a:effectLst/>
                <a:latin typeface="+mn-lt"/>
                <a:ea typeface="+mn-ea"/>
                <a:cs typeface="+mn-cs"/>
              </a:rPr>
              <a:t>The Coronation of Queen Victoria at Westminster Abbey - </a:t>
            </a:r>
            <a:r>
              <a:rPr lang="en-GB" sz="1200" b="0" kern="1200">
                <a:solidFill>
                  <a:schemeClr val="tx1"/>
                </a:solidFill>
                <a:effectLst/>
                <a:latin typeface="+mn-lt"/>
                <a:ea typeface="+mn-ea"/>
                <a:cs typeface="+mn-cs"/>
              </a:rPr>
              <a:t>Royal Collection Trust / © Her Majesty Queen Elizabeth II 2020</a:t>
            </a:r>
            <a:r>
              <a:rPr lang="en-GB" sz="1200" b="0" kern="1200" baseline="0">
                <a:solidFill>
                  <a:schemeClr val="tx1"/>
                </a:solidFill>
                <a:effectLst/>
                <a:latin typeface="+mn-lt"/>
                <a:ea typeface="+mn-ea"/>
                <a:cs typeface="+mn-cs"/>
              </a:rPr>
              <a:t> www.rct.uk/collection/405409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14</a:t>
            </a:fld>
            <a:endParaRPr lang="en-GB"/>
          </a:p>
        </p:txBody>
      </p:sp>
    </p:spTree>
    <p:extLst>
      <p:ext uri="{BB962C8B-B14F-4D97-AF65-F5344CB8AC3E}">
        <p14:creationId xmlns:p14="http://schemas.microsoft.com/office/powerpoint/2010/main" val="36656031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a:t>Teacher: Which parts of the coronation service have changed over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a:t>©2023 Dean &amp; Chapter of Westminster </a:t>
            </a:r>
          </a:p>
        </p:txBody>
      </p:sp>
      <p:sp>
        <p:nvSpPr>
          <p:cNvPr id="4" name="Slide Number Placeholder 3"/>
          <p:cNvSpPr>
            <a:spLocks noGrp="1"/>
          </p:cNvSpPr>
          <p:nvPr>
            <p:ph type="sldNum" sz="quarter" idx="10"/>
          </p:nvPr>
        </p:nvSpPr>
        <p:spPr/>
        <p:txBody>
          <a:bodyPr/>
          <a:lstStyle/>
          <a:p>
            <a:fld id="{2BC32D93-7E53-4210-BB78-5B4EF81C39B9}" type="slidenum">
              <a:rPr lang="en-GB" smtClean="0"/>
              <a:t>15</a:t>
            </a:fld>
            <a:endParaRPr lang="en-GB"/>
          </a:p>
        </p:txBody>
      </p:sp>
    </p:spTree>
    <p:extLst>
      <p:ext uri="{BB962C8B-B14F-4D97-AF65-F5344CB8AC3E}">
        <p14:creationId xmlns:p14="http://schemas.microsoft.com/office/powerpoint/2010/main" val="839100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Although the order of service for coronation has remained largely unchanged, the service is now carried out in a different language. The Liber Regalis is written in Latin, the service is now carried out in English.  </a:t>
            </a:r>
          </a:p>
          <a:p>
            <a:r>
              <a:rPr lang="en-GB"/>
              <a:t>After the Reformation, it was believed that church services should be understood by the people, and carried out in English. Although the coronation of Elizabeth I was in Latin, the Gospel reading was read in English for the first time. </a:t>
            </a:r>
            <a:endParaRPr lang="en-GB">
              <a:cs typeface="Calibri"/>
            </a:endParaRPr>
          </a:p>
          <a:p>
            <a:r>
              <a:rPr lang="en-GB"/>
              <a:t>Since the coronation of James I in 1603, the coronation liturgy has been carried out in English. (The Latin text was resurrected for the 1714 coronation of the German speaking King George I, since it was the only common language between the King and the clergy). </a:t>
            </a:r>
            <a:endParaRPr lang="en-GB">
              <a:cs typeface="Calibri"/>
            </a:endParaRPr>
          </a:p>
          <a:p>
            <a:pPr algn="l"/>
            <a:endParaRPr lang="en-GB">
              <a:latin typeface="Humanst521 BT" panose="020B06020202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a:t>©2023 Dean &amp; Chapter of Westminster </a:t>
            </a:r>
          </a:p>
          <a:p>
            <a:pPr algn="l"/>
            <a:endParaRPr lang="en-GB">
              <a:latin typeface="Humanst521 BT" panose="020B0602020204020204" pitchFamily="34" charset="0"/>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16</a:t>
            </a:fld>
            <a:endParaRPr lang="en-GB"/>
          </a:p>
        </p:txBody>
      </p:sp>
    </p:spTree>
    <p:extLst>
      <p:ext uri="{BB962C8B-B14F-4D97-AF65-F5344CB8AC3E}">
        <p14:creationId xmlns:p14="http://schemas.microsoft.com/office/powerpoint/2010/main" val="480487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The Coronation regalia, often referred to as the Crown Jewels, is a collection of precious objects used in a coronation ceremony. The current collection consists of 140 items containing over 23,000 jewels. The items have an important role in a coronation ceremony. The orb is a symbol of God’s power over the world, while the sceptres represent the power of the sovereign on earth. The swords represent the sovereign’s role of the Head of the Armed forces, and the ring represents the sovereign’s marriage to the nation. The middle image shows the replica regalia held at Westminster Abbey, rather than the real Crown Jewels. </a:t>
            </a:r>
            <a:endParaRPr lang="en-US"/>
          </a:p>
          <a:p>
            <a:pPr algn="l"/>
            <a:endParaRPr lang="en-GB" sz="1200">
              <a:latin typeface="Humanst521 BT" panose="020B0602020204020204" pitchFamily="34" charset="0"/>
            </a:endParaRPr>
          </a:p>
          <a:p>
            <a:r>
              <a:rPr lang="en-GB"/>
              <a:t>Although depictions of the crown, orb, and sceptre appear in the Bayeux Tapestry over 900 years ago, the physical collection of regalia has changed over time. The current collection had to be re-made in 1660, when Charles II became king and the monarchy was restored after the events of the Civil War. </a:t>
            </a:r>
          </a:p>
          <a:p>
            <a:endParaRPr lang="en-GB"/>
          </a:p>
          <a:p>
            <a:r>
              <a:rPr lang="en-GB"/>
              <a:t>Prior to this, the regalia used to crown monarchs had been destroyed in 1649 under the orders of Oliver Cromwell. The only item of regalia that survived the Civil War was the anointing spoon, which is believed to be over 800 years old. </a:t>
            </a:r>
            <a:endParaRPr lang="en-GB">
              <a:cs typeface="Calibri"/>
            </a:endParaRPr>
          </a:p>
          <a:p>
            <a:pPr algn="l"/>
            <a:endParaRPr lang="en-GB" sz="1200">
              <a:latin typeface="Humanst521 BT" panose="020B06020202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a:t>King Harold in Bayeux Tapestry – Public domain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Regalia replica – ©2023 Dean &amp; Chapter of Westminster</a:t>
            </a:r>
            <a:r>
              <a:rPr lang="en-US" sz="1200" kern="1200" baseline="0">
                <a:solidFill>
                  <a:schemeClr val="tx1"/>
                </a:solidFill>
                <a:effectLst/>
                <a:latin typeface="+mn-lt"/>
                <a:ea typeface="+mn-ea"/>
                <a:cs typeface="+mn-cs"/>
              </a:rPr>
              <a:t> </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Coronation spoon replica (crop) – </a:t>
            </a:r>
            <a:r>
              <a:rPr lang="en-US" sz="1200" kern="1200">
                <a:solidFill>
                  <a:schemeClr val="tx1"/>
                </a:solidFill>
                <a:effectLst/>
                <a:latin typeface="+mn-lt"/>
                <a:ea typeface="+mn-ea"/>
                <a:cs typeface="+mn-cs"/>
              </a:rPr>
              <a:t>©2023 Dean &amp; Chapter of Westminster</a:t>
            </a:r>
            <a:r>
              <a:rPr lang="en-US" sz="1200" kern="1200" baseline="0">
                <a:solidFill>
                  <a:schemeClr val="tx1"/>
                </a:solidFill>
                <a:effectLst/>
                <a:latin typeface="+mn-lt"/>
                <a:ea typeface="+mn-ea"/>
                <a:cs typeface="+mn-cs"/>
              </a:rPr>
              <a:t> </a:t>
            </a:r>
            <a:endParaRPr lang="en-US" b="0" baseline="0"/>
          </a:p>
        </p:txBody>
      </p:sp>
      <p:sp>
        <p:nvSpPr>
          <p:cNvPr id="4" name="Slide Number Placeholder 3"/>
          <p:cNvSpPr>
            <a:spLocks noGrp="1"/>
          </p:cNvSpPr>
          <p:nvPr>
            <p:ph type="sldNum" sz="quarter" idx="10"/>
          </p:nvPr>
        </p:nvSpPr>
        <p:spPr/>
        <p:txBody>
          <a:bodyPr/>
          <a:lstStyle/>
          <a:p>
            <a:fld id="{2BC32D93-7E53-4210-BB78-5B4EF81C39B9}" type="slidenum">
              <a:rPr lang="en-GB" smtClean="0"/>
              <a:t>17</a:t>
            </a:fld>
            <a:endParaRPr lang="en-GB"/>
          </a:p>
        </p:txBody>
      </p:sp>
    </p:spTree>
    <p:extLst>
      <p:ext uri="{BB962C8B-B14F-4D97-AF65-F5344CB8AC3E}">
        <p14:creationId xmlns:p14="http://schemas.microsoft.com/office/powerpoint/2010/main" val="2192110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Prior to the coronation of Queen Elizabeth II, you could only witness the ceremony if you were one of the lucky 8,000 people to be invited. For the coronation of Elizabeth II, 27 million people could witness the event as for the first time, the coronation was broadcast on the television. This was very important because Elizabeth II was also the Head of the Commonwealth and many people living in Commonwealth countries around the world were able to watch this historic event too. In 1953 there were just 7 countries in the Commonwealth. </a:t>
            </a:r>
            <a:r>
              <a:rPr lang="en-GB">
                <a:cs typeface="Calibri"/>
              </a:rPr>
              <a:t>The Commonwealth today is a group of 56 countries that aim to work together for peace and prosperity. You can find out more information about the Commonwealth here </a:t>
            </a:r>
            <a:r>
              <a:rPr lang="en-GB">
                <a:hlinkClick r:id="rId3"/>
              </a:rPr>
              <a:t>https://thecommonwealth.org</a:t>
            </a:r>
            <a:endParaRPr lang="en-GB" sz="1200">
              <a:latin typeface="Calibri"/>
              <a:cs typeface="Calibri"/>
            </a:endParaRPr>
          </a:p>
          <a:p>
            <a:endParaRPr lang="en-GB">
              <a:latin typeface="Calibri"/>
              <a:cs typeface="Calibri"/>
            </a:endParaRPr>
          </a:p>
          <a:p>
            <a:endParaRPr lang="en-GB">
              <a:latin typeface="Humanst521 BT" panose="020B0602020204020204" pitchFamily="34" charset="0"/>
            </a:endParaRPr>
          </a:p>
          <a:p>
            <a:r>
              <a:rPr lang="en-GB"/>
              <a:t>Images: </a:t>
            </a:r>
            <a:endParaRPr lang="en-GB">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Queen Victoria coronation, 1838 (cropped)- </a:t>
            </a:r>
            <a:r>
              <a:rPr lang="en-US"/>
              <a:t>©2023 Dean &amp; Chapter of Westminster</a:t>
            </a:r>
            <a:endParaRPr lang="en-US"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Coronation of Queen Elizabeth II - </a:t>
            </a:r>
            <a:r>
              <a:rPr lang="en-GB" sz="1200" b="0" kern="1200">
                <a:solidFill>
                  <a:schemeClr val="tx1"/>
                </a:solidFill>
                <a:effectLst/>
                <a:latin typeface="+mn-lt"/>
                <a:ea typeface="+mn-ea"/>
                <a:cs typeface="+mn-cs"/>
              </a:rPr>
              <a:t>Royal Collection Trust / © Her Majesty Queen Elizabeth II 2020</a:t>
            </a:r>
            <a:r>
              <a:rPr lang="en-GB" sz="1200" b="0" kern="1200" baseline="0">
                <a:solidFill>
                  <a:schemeClr val="tx1"/>
                </a:solidFill>
                <a:effectLst/>
                <a:latin typeface="+mn-lt"/>
                <a:ea typeface="+mn-ea"/>
                <a:cs typeface="+mn-cs"/>
              </a:rPr>
              <a:t> www.rct.uk/collection/2002627</a:t>
            </a:r>
          </a:p>
        </p:txBody>
      </p:sp>
      <p:sp>
        <p:nvSpPr>
          <p:cNvPr id="4" name="Slide Number Placeholder 3"/>
          <p:cNvSpPr>
            <a:spLocks noGrp="1"/>
          </p:cNvSpPr>
          <p:nvPr>
            <p:ph type="sldNum" sz="quarter" idx="10"/>
          </p:nvPr>
        </p:nvSpPr>
        <p:spPr/>
        <p:txBody>
          <a:bodyPr/>
          <a:lstStyle/>
          <a:p>
            <a:fld id="{2BC32D93-7E53-4210-BB78-5B4EF81C39B9}" type="slidenum">
              <a:rPr lang="en-GB" smtClean="0"/>
              <a:t>18</a:t>
            </a:fld>
            <a:endParaRPr lang="en-GB"/>
          </a:p>
        </p:txBody>
      </p:sp>
    </p:spTree>
    <p:extLst>
      <p:ext uri="{BB962C8B-B14F-4D97-AF65-F5344CB8AC3E}">
        <p14:creationId xmlns:p14="http://schemas.microsoft.com/office/powerpoint/2010/main" val="3707179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Talk through the unusual events at coronations that have happened since 1066. </a:t>
            </a:r>
            <a:endParaRPr lang="en-US"/>
          </a:p>
        </p:txBody>
      </p:sp>
      <p:sp>
        <p:nvSpPr>
          <p:cNvPr id="4" name="Slide Number Placeholder 3"/>
          <p:cNvSpPr>
            <a:spLocks noGrp="1"/>
          </p:cNvSpPr>
          <p:nvPr>
            <p:ph type="sldNum" sz="quarter" idx="10"/>
          </p:nvPr>
        </p:nvSpPr>
        <p:spPr/>
        <p:txBody>
          <a:bodyPr/>
          <a:lstStyle/>
          <a:p>
            <a:fld id="{2BC32D93-7E53-4210-BB78-5B4EF81C39B9}" type="slidenum">
              <a:rPr lang="en-GB" smtClean="0"/>
              <a:t>19</a:t>
            </a:fld>
            <a:endParaRPr lang="en-GB"/>
          </a:p>
        </p:txBody>
      </p:sp>
    </p:spTree>
    <p:extLst>
      <p:ext uri="{BB962C8B-B14F-4D97-AF65-F5344CB8AC3E}">
        <p14:creationId xmlns:p14="http://schemas.microsoft.com/office/powerpoint/2010/main" val="175062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 &amp; Chapter of Westminster</a:t>
            </a:r>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Discuss the unusual events at Coronations that have happened since 1066.</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GB" b="0" baseline="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a:t>©2023 Dean &amp; Chapter of Westminster</a:t>
            </a:r>
            <a:endParaRPr lang="en-GB" b="0"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a:t> </a:t>
            </a:r>
          </a:p>
        </p:txBody>
      </p:sp>
      <p:sp>
        <p:nvSpPr>
          <p:cNvPr id="4" name="Slide Number Placeholder 3"/>
          <p:cNvSpPr>
            <a:spLocks noGrp="1"/>
          </p:cNvSpPr>
          <p:nvPr>
            <p:ph type="sldNum" sz="quarter" idx="10"/>
          </p:nvPr>
        </p:nvSpPr>
        <p:spPr/>
        <p:txBody>
          <a:bodyPr/>
          <a:lstStyle/>
          <a:p>
            <a:fld id="{2BC32D93-7E53-4210-BB78-5B4EF81C39B9}" type="slidenum">
              <a:rPr lang="en-GB" smtClean="0"/>
              <a:t>20</a:t>
            </a:fld>
            <a:endParaRPr lang="en-GB"/>
          </a:p>
        </p:txBody>
      </p:sp>
    </p:spTree>
    <p:extLst>
      <p:ext uri="{BB962C8B-B14F-4D97-AF65-F5344CB8AC3E}">
        <p14:creationId xmlns:p14="http://schemas.microsoft.com/office/powerpoint/2010/main" val="27359293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t>Teacher: Research the coronation of a monarch from British history. Imagine that you are attending the coronation of that individual and write a diary entry or newspaper article about the event. </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a:p>
        </p:txBody>
      </p:sp>
      <p:sp>
        <p:nvSpPr>
          <p:cNvPr id="4" name="Slide Number Placeholder 3"/>
          <p:cNvSpPr>
            <a:spLocks noGrp="1"/>
          </p:cNvSpPr>
          <p:nvPr>
            <p:ph type="sldNum" sz="quarter" idx="10"/>
          </p:nvPr>
        </p:nvSpPr>
        <p:spPr/>
        <p:txBody>
          <a:bodyPr/>
          <a:lstStyle/>
          <a:p>
            <a:fld id="{2BC32D93-7E53-4210-BB78-5B4EF81C39B9}" type="slidenum">
              <a:rPr lang="en-GB" smtClean="0"/>
              <a:t>21</a:t>
            </a:fld>
            <a:endParaRPr lang="en-GB"/>
          </a:p>
        </p:txBody>
      </p:sp>
    </p:spTree>
    <p:extLst>
      <p:ext uri="{BB962C8B-B14F-4D97-AF65-F5344CB8AC3E}">
        <p14:creationId xmlns:p14="http://schemas.microsoft.com/office/powerpoint/2010/main" val="1332153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a:t>
            </a:r>
            <a:r>
              <a:rPr lang="en-GB" baseline="0"/>
              <a:t>What is a coronation? Take answers. </a:t>
            </a:r>
          </a:p>
          <a:p>
            <a:endParaRPr lang="en-US"/>
          </a:p>
          <a:p>
            <a:r>
              <a:rPr lang="en-US">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King George IV coronation, 1821 -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Coronation initial, </a:t>
            </a:r>
            <a:r>
              <a:rPr lang="en-GB" sz="1200" b="0" i="0" kern="1200" err="1">
                <a:solidFill>
                  <a:schemeClr val="tx1"/>
                </a:solidFill>
                <a:effectLst/>
                <a:latin typeface="+mn-lt"/>
                <a:ea typeface="+mn-ea"/>
                <a:cs typeface="+mn-cs"/>
              </a:rPr>
              <a:t>Litlyngton</a:t>
            </a:r>
            <a:r>
              <a:rPr lang="en-GB" sz="1200" b="0" i="0" kern="1200">
                <a:solidFill>
                  <a:schemeClr val="tx1"/>
                </a:solidFill>
                <a:effectLst/>
                <a:latin typeface="+mn-lt"/>
                <a:ea typeface="+mn-ea"/>
                <a:cs typeface="+mn-cs"/>
              </a:rPr>
              <a:t> Missal 1383-4 </a:t>
            </a:r>
            <a:r>
              <a:rPr lang="en-US" baseline="0">
                <a:cs typeface="Calibri"/>
              </a:rPr>
              <a:t>-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effectLst/>
                <a:latin typeface="+mn-lt"/>
                <a:ea typeface="+mn-ea"/>
                <a:cs typeface="+mn-cs"/>
              </a:rPr>
              <a:t>King George VI coronation,</a:t>
            </a:r>
            <a:r>
              <a:rPr lang="en-GB" sz="1200" b="0" i="0" kern="1200" baseline="0">
                <a:solidFill>
                  <a:schemeClr val="tx1"/>
                </a:solidFill>
                <a:effectLst/>
                <a:latin typeface="+mn-lt"/>
                <a:ea typeface="+mn-ea"/>
                <a:cs typeface="+mn-cs"/>
              </a:rPr>
              <a:t> </a:t>
            </a:r>
            <a:r>
              <a:rPr lang="en-GB" sz="1200" b="0" i="0" kern="1200">
                <a:solidFill>
                  <a:schemeClr val="tx1"/>
                </a:solidFill>
                <a:effectLst/>
                <a:latin typeface="+mn-lt"/>
                <a:ea typeface="+mn-ea"/>
                <a:cs typeface="+mn-cs"/>
              </a:rPr>
              <a:t>1937 </a:t>
            </a:r>
            <a:r>
              <a:rPr lang="en-US" baseline="0">
                <a:cs typeface="Calibri"/>
              </a:rPr>
              <a:t>-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Queen Victoria coronation, 1838 (cropped) - </a:t>
            </a:r>
            <a:r>
              <a:rPr lang="en-US"/>
              <a:t>©2023 Dean &amp; Chapter of Westminster</a:t>
            </a:r>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3</a:t>
            </a:fld>
            <a:endParaRPr lang="en-GB"/>
          </a:p>
        </p:txBody>
      </p:sp>
    </p:spTree>
    <p:extLst>
      <p:ext uri="{BB962C8B-B14F-4D97-AF65-F5344CB8AC3E}">
        <p14:creationId xmlns:p14="http://schemas.microsoft.com/office/powerpoint/2010/main" val="98457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t>Teacher: Coronation is a ceremony that marks the moment where the new sovereign is formally recognised in front of God and their people  </a:t>
            </a:r>
          </a:p>
          <a:p>
            <a:pPr>
              <a:defRPr/>
            </a:pPr>
            <a:r>
              <a:rPr lang="en-GB"/>
              <a:t>The Coronation Service consists  of six parts, built around a service of Holy Communion. </a:t>
            </a:r>
            <a:endParaRPr lang="en-GB">
              <a:cs typeface="Calibri"/>
            </a:endParaRPr>
          </a:p>
          <a:p>
            <a:pPr>
              <a:defRPr/>
            </a:pPr>
            <a:r>
              <a:rPr lang="en-GB" u="sng"/>
              <a:t>The Recognition</a:t>
            </a:r>
            <a:r>
              <a:rPr lang="en-GB"/>
              <a:t>: The sovereign is presented to all four corners of the Abbey and the people acclaim their new sovereign.</a:t>
            </a:r>
            <a:endParaRPr lang="en-GB">
              <a:cs typeface="Calibri"/>
            </a:endParaRPr>
          </a:p>
          <a:p>
            <a:pPr>
              <a:defRPr/>
            </a:pPr>
            <a:r>
              <a:rPr lang="en-GB" u="sng"/>
              <a:t>The Oath</a:t>
            </a:r>
            <a:r>
              <a:rPr lang="en-GB"/>
              <a:t>: The sovereign pledges to govern the people  with justice and mercy, maintaining the laws of God.</a:t>
            </a:r>
            <a:endParaRPr lang="en-GB">
              <a:cs typeface="Calibri"/>
            </a:endParaRPr>
          </a:p>
          <a:p>
            <a:pPr>
              <a:defRPr/>
            </a:pPr>
            <a:r>
              <a:rPr lang="en-GB" u="sng"/>
              <a:t>The Anointing</a:t>
            </a:r>
            <a:r>
              <a:rPr lang="en-GB"/>
              <a:t>: The Archbishop of Canterbury, the most senior cleric  in the Church of England, anoints the sovereign with holy oil, making a sign of the cross on their head, hands and heart. </a:t>
            </a:r>
            <a:endParaRPr lang="en-GB">
              <a:cs typeface="Calibri"/>
            </a:endParaRPr>
          </a:p>
          <a:p>
            <a:pPr>
              <a:defRPr/>
            </a:pPr>
            <a:r>
              <a:rPr lang="en-GB" u="sng"/>
              <a:t>The Investiture</a:t>
            </a:r>
            <a:r>
              <a:rPr lang="en-GB"/>
              <a:t>: The sovereign is presented with coronation robes and regalia,  (the orb and sceptres etc) and finally crowned with St Edward’s Crown.</a:t>
            </a:r>
            <a:endParaRPr lang="en-GB">
              <a:cs typeface="Calibri"/>
            </a:endParaRPr>
          </a:p>
          <a:p>
            <a:pPr>
              <a:defRPr/>
            </a:pPr>
            <a:r>
              <a:rPr lang="en-GB" u="sng"/>
              <a:t>The Homage</a:t>
            </a:r>
            <a:r>
              <a:rPr lang="en-GB"/>
              <a:t>: The Church and aristocracy kneel before the sovereign and pledge their loyalty.</a:t>
            </a:r>
            <a:endParaRPr lang="en-GB">
              <a:cs typeface="Calibri"/>
            </a:endParaRPr>
          </a:p>
          <a:p>
            <a:pPr>
              <a:defRPr/>
            </a:pPr>
            <a:r>
              <a:rPr lang="en-GB" u="sng"/>
              <a:t>The Holy Communion</a:t>
            </a:r>
            <a:r>
              <a:rPr lang="en-GB"/>
              <a:t>: The sovereign receives the sacramental  bread and wine. The monarch is called to follow in the example of Jesus who came not to be served but to serve. </a:t>
            </a:r>
            <a:endParaRPr lang="en-GB">
              <a:cs typeface="Calibri"/>
            </a:endParaRPr>
          </a:p>
          <a:p>
            <a:pPr>
              <a:spcAft>
                <a:spcPts val="1200"/>
              </a:spcAft>
            </a:pPr>
            <a:endParaRPr lang="en-GB" sz="1200">
              <a:latin typeface="Humanst521 Lt BT" panose="02040706040505040204"/>
              <a:ea typeface="Arial" panose="020B0604020202020204" pitchFamily="34" charset="0"/>
              <a:cs typeface="Times New Roman" panose="02020603050405020304" pitchFamily="18" charset="0"/>
            </a:endParaRPr>
          </a:p>
          <a:p>
            <a:r>
              <a:rPr lang="en-US">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Coronation initial, </a:t>
            </a:r>
            <a:r>
              <a:rPr lang="en-GB" sz="1200" b="0" i="0" kern="1200" err="1">
                <a:solidFill>
                  <a:schemeClr val="tx1"/>
                </a:solidFill>
                <a:effectLst/>
                <a:latin typeface="+mn-lt"/>
                <a:ea typeface="+mn-ea"/>
                <a:cs typeface="+mn-cs"/>
              </a:rPr>
              <a:t>Litlyngton</a:t>
            </a:r>
            <a:r>
              <a:rPr lang="en-GB" sz="1200" b="0" i="0" kern="1200">
                <a:solidFill>
                  <a:schemeClr val="tx1"/>
                </a:solidFill>
                <a:effectLst/>
                <a:latin typeface="+mn-lt"/>
                <a:ea typeface="+mn-ea"/>
                <a:cs typeface="+mn-cs"/>
              </a:rPr>
              <a:t> Missal 1383-4 </a:t>
            </a:r>
            <a:r>
              <a:rPr lang="en-US" baseline="0">
                <a:cs typeface="Calibri"/>
              </a:rPr>
              <a:t>- </a:t>
            </a:r>
            <a:r>
              <a:rPr lang="en-US"/>
              <a:t>©2023 Dean &amp; Chapter of Westminster</a:t>
            </a:r>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4</a:t>
            </a:fld>
            <a:endParaRPr lang="en-GB"/>
          </a:p>
        </p:txBody>
      </p:sp>
    </p:spTree>
    <p:extLst>
      <p:ext uri="{BB962C8B-B14F-4D97-AF65-F5344CB8AC3E}">
        <p14:creationId xmlns:p14="http://schemas.microsoft.com/office/powerpoint/2010/main" val="1972684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This</a:t>
            </a:r>
            <a:r>
              <a:rPr lang="en-GB" sz="1200" kern="1200" baseline="0" dirty="0">
                <a:solidFill>
                  <a:schemeClr val="tx1"/>
                </a:solidFill>
                <a:effectLst/>
                <a:latin typeface="+mn-lt"/>
                <a:ea typeface="+mn-ea"/>
                <a:cs typeface="+mn-cs"/>
              </a:rPr>
              <a:t> is Westminster Abbey</a:t>
            </a:r>
            <a:r>
              <a:rPr lang="en-GB" dirty="0"/>
              <a:t>, </a:t>
            </a:r>
            <a:r>
              <a:rPr lang="en-GB" sz="1200" kern="1200" baseline="0" dirty="0">
                <a:solidFill>
                  <a:schemeClr val="tx1"/>
                </a:solidFill>
                <a:effectLst/>
                <a:latin typeface="+mn-lt"/>
                <a:ea typeface="+mn-ea"/>
                <a:cs typeface="+mn-cs"/>
              </a:rPr>
              <a:t>a famous</a:t>
            </a:r>
            <a:r>
              <a:rPr lang="en-GB" sz="1200" kern="1200" dirty="0">
                <a:solidFill>
                  <a:schemeClr val="tx1"/>
                </a:solidFill>
                <a:effectLst/>
                <a:latin typeface="+mn-lt"/>
                <a:ea typeface="+mn-ea"/>
                <a:cs typeface="+mn-cs"/>
              </a:rPr>
              <a:t> church in London. </a:t>
            </a:r>
            <a:r>
              <a:rPr lang="en-GB" dirty="0"/>
              <a:t>Has</a:t>
            </a:r>
            <a:r>
              <a:rPr lang="en-GB" sz="1200" kern="1200" baseline="0" dirty="0">
                <a:solidFill>
                  <a:schemeClr val="tx1"/>
                </a:solidFill>
                <a:effectLst/>
                <a:latin typeface="+mn-lt"/>
                <a:ea typeface="+mn-ea"/>
                <a:cs typeface="+mn-cs"/>
              </a:rPr>
              <a:t> anybody been before? </a:t>
            </a:r>
            <a:r>
              <a:rPr lang="en-GB" sz="1200" kern="1200" dirty="0">
                <a:solidFill>
                  <a:schemeClr val="tx1"/>
                </a:solidFill>
                <a:effectLst/>
                <a:latin typeface="+mn-lt"/>
                <a:ea typeface="+mn-ea"/>
                <a:cs typeface="+mn-cs"/>
              </a:rPr>
              <a:t>There has been a place of worship here for over a thousand years. A group of monks came to the site in 960, and by 1065 a large stone church had been constructed by King Edward the Confessor. The church we see today was built by Henry III, who began construction in 1245 – making the current building over 750 years old.</a:t>
            </a:r>
            <a:r>
              <a:rPr lang="en-GB" sz="1200" kern="1200" baseline="0" dirty="0">
                <a:solidFill>
                  <a:schemeClr val="tx1"/>
                </a:solidFill>
                <a:effectLst/>
                <a:latin typeface="+mn-lt"/>
                <a:ea typeface="+mn-ea"/>
                <a:cs typeface="+mn-cs"/>
              </a:rPr>
              <a:t> Why is Westminster Abbey famous? It is the coronation church. How did it become the coronation church?</a:t>
            </a:r>
            <a:r>
              <a:rPr lang="en-GB" dirty="0"/>
              <a:t> </a:t>
            </a:r>
            <a:endParaRPr lang="en-GB" sz="1200" kern="1200" dirty="0">
              <a:solidFill>
                <a:schemeClr val="tx1"/>
              </a:solidFill>
              <a:effectLst/>
              <a:latin typeface="+mn-lt"/>
              <a:ea typeface="+mn-ea"/>
              <a:cs typeface="+mn-cs"/>
            </a:endParaRPr>
          </a:p>
          <a:p>
            <a:endParaRPr lang="en-GB" sz="1200" kern="1200">
              <a:solidFill>
                <a:schemeClr val="tx1"/>
              </a:solidFill>
              <a:effectLst/>
              <a:latin typeface="+mn-lt"/>
              <a:ea typeface="+mn-ea"/>
              <a:cs typeface="+mn-cs"/>
            </a:endParaRPr>
          </a:p>
          <a:p>
            <a:pPr>
              <a:defRPr/>
            </a:pPr>
            <a:r>
              <a:rPr lang="en-US" dirty="0">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Calibri"/>
              </a:rPr>
              <a:t>West</a:t>
            </a:r>
            <a:r>
              <a:rPr lang="en-US" sz="1200" b="0" kern="1200" baseline="0" dirty="0">
                <a:solidFill>
                  <a:schemeClr val="tx1"/>
                </a:solidFill>
                <a:effectLst/>
                <a:latin typeface="+mn-lt"/>
                <a:ea typeface="+mn-ea"/>
                <a:cs typeface="Calibri"/>
              </a:rPr>
              <a:t> Door – ©2023 Dean &amp; Chapter of Westminster</a:t>
            </a:r>
            <a:r>
              <a:rPr lang="en-US" dirty="0">
                <a:cs typeface="Calibri"/>
              </a:rPr>
              <a:t> </a:t>
            </a:r>
            <a:endParaRPr lang="en-GB" sz="1200" b="0" kern="120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Nave</a:t>
            </a:r>
            <a:r>
              <a:rPr lang="en-US" sz="1200" b="0" kern="1200" baseline="0" dirty="0">
                <a:solidFill>
                  <a:schemeClr val="tx1"/>
                </a:solidFill>
                <a:effectLst/>
                <a:latin typeface="+mn-lt"/>
                <a:ea typeface="+mn-ea"/>
                <a:cs typeface="+mn-cs"/>
              </a:rPr>
              <a:t> looking west – ©2023 Dean &amp; Chapter of Westminster</a:t>
            </a:r>
            <a:r>
              <a:rPr lang="en-US" dirty="0"/>
              <a:t> </a:t>
            </a:r>
            <a:endParaRPr lang="en-GB" sz="1200" b="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5</a:t>
            </a:fld>
            <a:endParaRPr lang="en-GB"/>
          </a:p>
        </p:txBody>
      </p:sp>
    </p:spTree>
    <p:extLst>
      <p:ext uri="{BB962C8B-B14F-4D97-AF65-F5344CB8AC3E}">
        <p14:creationId xmlns:p14="http://schemas.microsoft.com/office/powerpoint/2010/main" val="948168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GB" altLang="zh-TW">
                <a:ea typeface="新細明體"/>
              </a:rPr>
              <a:t>Teacher: Click to play the film. The film can be played after discussing with the students</a:t>
            </a:r>
            <a:r>
              <a:rPr lang="zh-TW">
                <a:ea typeface="新細明體"/>
              </a:rPr>
              <a:t> </a:t>
            </a:r>
            <a:r>
              <a:rPr lang="en-GB" altLang="zh-TW">
                <a:ea typeface="新細明體"/>
              </a:rPr>
              <a:t>“Why is Westminster Abbey famous?</a:t>
            </a:r>
            <a:r>
              <a:rPr lang="zh-TW">
                <a:ea typeface="新細明體"/>
              </a:rPr>
              <a:t>”</a:t>
            </a:r>
            <a:r>
              <a:rPr lang="zh-TW" altLang="en-US">
                <a:ea typeface="新細明體"/>
              </a:rPr>
              <a:t> It </a:t>
            </a:r>
            <a:r>
              <a:rPr lang="en-US" altLang="en-US" err="1">
                <a:ea typeface="新細明體"/>
              </a:rPr>
              <a:t>i</a:t>
            </a:r>
            <a:r>
              <a:rPr lang="zh-TW">
                <a:ea typeface="新細明體"/>
              </a:rPr>
              <a:t>ntroduc</a:t>
            </a:r>
            <a:r>
              <a:rPr lang="en-US" altLang="zh-TW">
                <a:ea typeface="新細明體"/>
              </a:rPr>
              <a:t>es</a:t>
            </a:r>
            <a:r>
              <a:rPr lang="zh-TW">
                <a:ea typeface="新細明體"/>
              </a:rPr>
              <a:t> the </a:t>
            </a:r>
            <a:r>
              <a:rPr lang="en-GB" altLang="zh-TW">
                <a:ea typeface="新細明體"/>
              </a:rPr>
              <a:t>process </a:t>
            </a:r>
            <a:r>
              <a:rPr lang="zh-TW">
                <a:ea typeface="新細明體"/>
              </a:rPr>
              <a:t>of coronation</a:t>
            </a:r>
            <a:r>
              <a:rPr lang="en-GB" altLang="zh-TW">
                <a:ea typeface="新細明體"/>
              </a:rPr>
              <a:t>s</a:t>
            </a:r>
            <a:r>
              <a:rPr lang="zh-TW" altLang="en-US">
                <a:ea typeface="新細明體"/>
              </a:rPr>
              <a:t> in the Abbey.</a:t>
            </a:r>
            <a:endParaRPr lang="en-US" altLang="zh-TW">
              <a:ea typeface="新細明體"/>
              <a:cs typeface="Calibri" panose="020F0502020204030204"/>
            </a:endParaRPr>
          </a:p>
          <a:p>
            <a:endParaRPr lang="zh-TW" altLang="en-US">
              <a:ea typeface="新細明體"/>
              <a:cs typeface="Calibri"/>
            </a:endParaRPr>
          </a:p>
          <a:p>
            <a:r>
              <a:rPr lang="zh-TW" altLang="en-US">
                <a:ea typeface="新細明體"/>
                <a:cs typeface="Calibri"/>
              </a:rPr>
              <a:t>Video:</a:t>
            </a:r>
          </a:p>
          <a:p>
            <a:r>
              <a:rPr lang="en-US" altLang="zh-TW">
                <a:ea typeface="新細明體"/>
              </a:rPr>
              <a:t>©Dean &amp; Chapter of Westminster </a:t>
            </a:r>
            <a:endParaRPr lang="zh-TW">
              <a:ea typeface="新細明體"/>
              <a:cs typeface="Calibri"/>
            </a:endParaRPr>
          </a:p>
        </p:txBody>
      </p:sp>
      <p:sp>
        <p:nvSpPr>
          <p:cNvPr id="4" name="投影片編號版面配置區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1698481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t>Teacher: Before 1066, Kings were crowned in churches all over the country. William the Conqueror chose to be crowned at Westminster Abbey on Christmas Day, 1066. He claimed to be the lawful successor of the Saxon king Edward the Confessor and it was appropriate that he should receive the crown of England near Edwards’s grave in the church. His successors were also crowned in the abbey, and so the tradition emerged of Westminster Abbey as the coronation church.</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pPr marL="0" marR="0" lvl="0" indent="0" algn="l" defTabSz="914400">
              <a:lnSpc>
                <a:spcPct val="100000"/>
              </a:lnSpc>
              <a:spcBef>
                <a:spcPts val="0"/>
              </a:spcBef>
              <a:spcAft>
                <a:spcPts val="0"/>
              </a:spcAft>
              <a:buNone/>
              <a:tabLst/>
              <a:defRPr/>
            </a:pPr>
            <a:r>
              <a:rPr lang="en-US" b="0" kern="1200">
                <a:effectLst/>
              </a:rPr>
              <a:t>Image:</a:t>
            </a:r>
            <a:endParaRPr lang="en-US" b="0" kern="1200">
              <a:effectLst/>
              <a:cs typeface="Calibri"/>
            </a:endParaRPr>
          </a:p>
          <a:p>
            <a:pPr marL="0" marR="0" lvl="0" indent="0" algn="l" defTabSz="914400">
              <a:lnSpc>
                <a:spcPct val="100000"/>
              </a:lnSpc>
              <a:spcBef>
                <a:spcPts val="0"/>
              </a:spcBef>
              <a:spcAft>
                <a:spcPts val="0"/>
              </a:spcAft>
              <a:buNone/>
              <a:tabLst/>
              <a:defRPr/>
            </a:pPr>
            <a:r>
              <a:rPr lang="en-US" b="0" kern="1200">
                <a:effectLst/>
              </a:rPr>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7</a:t>
            </a:fld>
            <a:endParaRPr lang="en-GB"/>
          </a:p>
        </p:txBody>
      </p:sp>
    </p:spTree>
    <p:extLst>
      <p:ext uri="{BB962C8B-B14F-4D97-AF65-F5344CB8AC3E}">
        <p14:creationId xmlns:p14="http://schemas.microsoft.com/office/powerpoint/2010/main" val="3306140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a:solidFill>
                  <a:schemeClr val="tx1"/>
                </a:solidFill>
                <a:effectLst/>
                <a:latin typeface="+mn-lt"/>
                <a:ea typeface="+mn-ea"/>
                <a:cs typeface="+mn-cs"/>
              </a:rPr>
              <a:t>Teacher: Since 1066, 38 coronation ceremonies have taken place for reigning monarchs and 14 separate coronation ceremonies have taken place for Queen Consorts (the wife of a reigning king). From William the Conqueror through to Queen Elizabeth II, all but two monarchs have been crowned in the Abbey. (</a:t>
            </a:r>
            <a:r>
              <a:rPr lang="en-GB"/>
              <a:t>King Edward </a:t>
            </a:r>
            <a:r>
              <a:rPr lang="en-GB" sz="1200" kern="1200">
                <a:solidFill>
                  <a:schemeClr val="tx1"/>
                </a:solidFill>
                <a:effectLst/>
                <a:latin typeface="+mn-lt"/>
                <a:ea typeface="+mn-ea"/>
                <a:cs typeface="+mn-cs"/>
              </a:rPr>
              <a:t>V was presumed murdered in the Tower of London before he could be crowned and </a:t>
            </a:r>
            <a:r>
              <a:rPr lang="en-GB"/>
              <a:t>King Edward</a:t>
            </a:r>
            <a:r>
              <a:rPr lang="en-GB" sz="1200" kern="1200">
                <a:solidFill>
                  <a:schemeClr val="tx1"/>
                </a:solidFill>
                <a:effectLst/>
                <a:latin typeface="+mn-lt"/>
                <a:ea typeface="+mn-ea"/>
                <a:cs typeface="+mn-cs"/>
              </a:rPr>
              <a:t> VIII abdicated 11 months after succeeding his father</a:t>
            </a:r>
            <a:r>
              <a:rPr lang="en-GB"/>
              <a:t>.) Although Lady Jane Grey claimed the throne after Edward VI, her claim was revoked by Parliament.</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baseline="0">
                <a:solidFill>
                  <a:schemeClr val="tx1"/>
                </a:solidFill>
                <a:effectLst/>
                <a:latin typeface="+mn-lt"/>
                <a:ea typeface="+mn-ea"/>
                <a:cs typeface="+mn-cs"/>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©2023 Dean &amp; Chapter of Westminster</a:t>
            </a:r>
            <a:endParaRPr lang="en-GB" sz="1200" b="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8</a:t>
            </a:fld>
            <a:endParaRPr lang="en-GB"/>
          </a:p>
        </p:txBody>
      </p:sp>
    </p:spTree>
    <p:extLst>
      <p:ext uri="{BB962C8B-B14F-4D97-AF65-F5344CB8AC3E}">
        <p14:creationId xmlns:p14="http://schemas.microsoft.com/office/powerpoint/2010/main" val="230162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Teacher: The elements of a coronation service can be traced back over a thousand years ago to the crowning of the Anglo Saxon King Edgar at Bath Abbey in AD 973. As at modern coronations there was a procession, an oath, anointing, investiture with the regalia, followed by Mass. The concept of a coronation in which a king is anointed with holy oil and invested with regalia took its form from the collision of two traditions:</a:t>
            </a:r>
          </a:p>
          <a:p>
            <a:pPr marL="285750" indent="-285750">
              <a:buFont typeface="Calibri"/>
              <a:buChar char="-"/>
            </a:pPr>
            <a:r>
              <a:rPr lang="en-GB" sz="1200" kern="1200">
                <a:solidFill>
                  <a:schemeClr val="tx1"/>
                </a:solidFill>
                <a:effectLst/>
                <a:latin typeface="+mn-lt"/>
                <a:ea typeface="+mn-ea"/>
                <a:cs typeface="+mn-cs"/>
              </a:rPr>
              <a:t>The idea of a ceremonial crowning evolved in the Eastern Roman Empire in the 6</a:t>
            </a:r>
            <a:r>
              <a:rPr lang="en-GB" sz="1200" kern="1200" baseline="30000">
                <a:solidFill>
                  <a:schemeClr val="tx1"/>
                </a:solidFill>
                <a:effectLst/>
                <a:latin typeface="+mn-lt"/>
                <a:ea typeface="+mn-ea"/>
                <a:cs typeface="+mn-cs"/>
              </a:rPr>
              <a:t>th</a:t>
            </a:r>
            <a:r>
              <a:rPr lang="en-GB" sz="1200" kern="1200">
                <a:solidFill>
                  <a:schemeClr val="tx1"/>
                </a:solidFill>
                <a:effectLst/>
                <a:latin typeface="+mn-lt"/>
                <a:ea typeface="+mn-ea"/>
                <a:cs typeface="+mn-cs"/>
              </a:rPr>
              <a:t> and 7</a:t>
            </a:r>
            <a:r>
              <a:rPr lang="en-GB" sz="1200" kern="1200" baseline="30000">
                <a:solidFill>
                  <a:schemeClr val="tx1"/>
                </a:solidFill>
                <a:effectLst/>
                <a:latin typeface="+mn-lt"/>
                <a:ea typeface="+mn-ea"/>
                <a:cs typeface="+mn-cs"/>
              </a:rPr>
              <a:t>th</a:t>
            </a:r>
            <a:r>
              <a:rPr lang="en-GB" sz="1200" kern="1200">
                <a:solidFill>
                  <a:schemeClr val="tx1"/>
                </a:solidFill>
                <a:effectLst/>
                <a:latin typeface="+mn-lt"/>
                <a:ea typeface="+mn-ea"/>
                <a:cs typeface="+mn-cs"/>
              </a:rPr>
              <a:t> century</a:t>
            </a:r>
            <a:endParaRPr lang="en-GB" sz="1200" kern="1200">
              <a:solidFill>
                <a:schemeClr val="tx1"/>
              </a:solidFill>
              <a:effectLst/>
              <a:latin typeface="+mn-lt"/>
              <a:cs typeface="Calibri"/>
            </a:endParaRPr>
          </a:p>
          <a:p>
            <a:pPr marL="285750" indent="-285750">
              <a:buFont typeface="Calibri"/>
              <a:buChar char="-"/>
            </a:pPr>
            <a:r>
              <a:rPr lang="en-GB" sz="1200" kern="1200">
                <a:solidFill>
                  <a:schemeClr val="tx1"/>
                </a:solidFill>
                <a:effectLst/>
                <a:latin typeface="+mn-lt"/>
                <a:ea typeface="+mn-ea"/>
                <a:cs typeface="+mn-cs"/>
              </a:rPr>
              <a:t>The use of holy oils to anoint priests and rulers was a common practice in the kingdoms of Israel and Judah, in the millennium before the birth of Christ. King David and King Solomon from the Old Testament in the Bible were anointed with holy oil.</a:t>
            </a:r>
            <a:r>
              <a:rPr lang="en-GB"/>
              <a:t> </a:t>
            </a:r>
            <a:endParaRPr lang="en-GB" sz="1200" kern="120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baseline="0">
                <a:solidFill>
                  <a:schemeClr val="tx1"/>
                </a:solidFill>
                <a:effectLst/>
                <a:latin typeface="+mn-lt"/>
                <a:ea typeface="+mn-ea"/>
                <a:cs typeface="+mn-cs"/>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©2023 Dean &amp; Chapter of Westminster</a:t>
            </a:r>
          </a:p>
        </p:txBody>
      </p:sp>
      <p:sp>
        <p:nvSpPr>
          <p:cNvPr id="4" name="Slide Number Placeholder 3"/>
          <p:cNvSpPr>
            <a:spLocks noGrp="1"/>
          </p:cNvSpPr>
          <p:nvPr>
            <p:ph type="sldNum" sz="quarter" idx="10"/>
          </p:nvPr>
        </p:nvSpPr>
        <p:spPr/>
        <p:txBody>
          <a:bodyPr/>
          <a:lstStyle/>
          <a:p>
            <a:fld id="{2BC32D93-7E53-4210-BB78-5B4EF81C39B9}" type="slidenum">
              <a:rPr lang="en-GB" smtClean="0"/>
              <a:t>9</a:t>
            </a:fld>
            <a:endParaRPr lang="en-GB"/>
          </a:p>
        </p:txBody>
      </p:sp>
    </p:spTree>
    <p:extLst>
      <p:ext uri="{BB962C8B-B14F-4D97-AF65-F5344CB8AC3E}">
        <p14:creationId xmlns:p14="http://schemas.microsoft.com/office/powerpoint/2010/main" val="22587295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273D3BA-043E-4B3C-B6A2-D03481A39F96}" type="datetimeFigureOut">
              <a:rPr lang="en-GB" smtClean="0"/>
              <a:t>30/01/2023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EE6DE6-6748-4781-B5A9-2BBAA60E9988}" type="slidenum">
              <a:rPr lang="en-GB" smtClean="0"/>
              <a:t>‹#›</a:t>
            </a:fld>
            <a:endParaRPr lang="en-GB"/>
          </a:p>
        </p:txBody>
      </p:sp>
    </p:spTree>
    <p:extLst>
      <p:ext uri="{BB962C8B-B14F-4D97-AF65-F5344CB8AC3E}">
        <p14:creationId xmlns:p14="http://schemas.microsoft.com/office/powerpoint/2010/main" val="143514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81"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33.jpe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hyperlink" Target="https://www.westminster-abbey.org/learning/virtual-tours/monarchy" TargetMode="External"/><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video" Target="https://www.youtube.com/embed/xMcepY8Vcv8?feature=oembed" TargetMode="Externa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7000" b="-27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©2023 Dean and Chapter of Westminster</a:t>
            </a:r>
          </a:p>
        </p:txBody>
      </p:sp>
      <p:sp>
        <p:nvSpPr>
          <p:cNvPr id="9" name="TextBox 8"/>
          <p:cNvSpPr txBox="1"/>
          <p:nvPr/>
        </p:nvSpPr>
        <p:spPr>
          <a:xfrm>
            <a:off x="352949" y="1068552"/>
            <a:ext cx="5303572" cy="523220"/>
          </a:xfrm>
          <a:prstGeom prst="rect">
            <a:avLst/>
          </a:prstGeom>
          <a:noFill/>
        </p:spPr>
        <p:txBody>
          <a:bodyPr wrap="square" rtlCol="0">
            <a:spAutoFit/>
          </a:bodyPr>
          <a:lstStyle/>
          <a:p>
            <a:r>
              <a:rPr lang="en-US" sz="2800" b="1">
                <a:solidFill>
                  <a:schemeClr val="bg1"/>
                </a:solidFill>
                <a:latin typeface="+mj-lt"/>
              </a:rPr>
              <a:t>History of Coronations</a:t>
            </a:r>
            <a:endParaRPr lang="en-GB" sz="2800" b="1">
              <a:solidFill>
                <a:schemeClr val="bg1"/>
              </a:solidFill>
              <a:latin typeface="+mj-lt"/>
            </a:endParaRP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55914" y="715691"/>
            <a:ext cx="7180948" cy="369332"/>
          </a:xfrm>
          <a:prstGeom prst="rect">
            <a:avLst/>
          </a:prstGeom>
          <a:ln>
            <a:noFill/>
          </a:ln>
        </p:spPr>
        <p:txBody>
          <a:bodyPr wrap="square">
            <a:spAutoFit/>
          </a:bodyPr>
          <a:lstStyle/>
          <a:p>
            <a:pPr algn="ctr"/>
            <a:r>
              <a:rPr lang="en-GB" b="1">
                <a:latin typeface="+mj-lt"/>
                <a:ea typeface="Arial" panose="020B0604020202020204" pitchFamily="34" charset="0"/>
                <a:cs typeface="Times New Roman" panose="02020603050405020304" pitchFamily="18" charset="0"/>
              </a:rPr>
              <a:t>The Liber Regalis   </a:t>
            </a:r>
          </a:p>
        </p:txBody>
      </p:sp>
      <p:sp>
        <p:nvSpPr>
          <p:cNvPr id="3" name="TextBox 2"/>
          <p:cNvSpPr txBox="1"/>
          <p:nvPr/>
        </p:nvSpPr>
        <p:spPr>
          <a:xfrm>
            <a:off x="263645" y="1199883"/>
            <a:ext cx="8345965" cy="584775"/>
          </a:xfrm>
          <a:prstGeom prst="rect">
            <a:avLst/>
          </a:prstGeom>
          <a:noFill/>
        </p:spPr>
        <p:txBody>
          <a:bodyPr wrap="square" rtlCol="0">
            <a:spAutoFit/>
          </a:bodyPr>
          <a:lstStyle/>
          <a:p>
            <a:r>
              <a:rPr lang="en-GB" sz="1600"/>
              <a:t>In 1382, an order of service for Coronation was written down. This illuminated manuscript, known as the Liber Regalis, is one of the great treasures of the Abbey’s library.  </a:t>
            </a:r>
          </a:p>
        </p:txBody>
      </p:sp>
      <p:sp>
        <p:nvSpPr>
          <p:cNvPr id="8" name="TextBox 7"/>
          <p:cNvSpPr txBox="1"/>
          <p:nvPr/>
        </p:nvSpPr>
        <p:spPr>
          <a:xfrm>
            <a:off x="346773" y="5929624"/>
            <a:ext cx="8415337" cy="584775"/>
          </a:xfrm>
          <a:prstGeom prst="rect">
            <a:avLst/>
          </a:prstGeom>
          <a:noFill/>
        </p:spPr>
        <p:txBody>
          <a:bodyPr wrap="square" rtlCol="0">
            <a:spAutoFit/>
          </a:bodyPr>
          <a:lstStyle/>
          <a:p>
            <a:r>
              <a:rPr lang="en-GB" sz="1600"/>
              <a:t>Since it was written, the Liber Regalis has provided the order of service for all subsequent coronations. </a:t>
            </a:r>
          </a:p>
        </p:txBody>
      </p:sp>
      <p:sp>
        <p:nvSpPr>
          <p:cNvPr id="9"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46773" y="1931145"/>
            <a:ext cx="5424635" cy="3856011"/>
          </a:xfrm>
          <a:prstGeom prst="rect">
            <a:avLst/>
          </a:prstGeom>
        </p:spPr>
      </p:pic>
      <p:pic>
        <p:nvPicPr>
          <p:cNvPr id="5" name="Picture 4"/>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917233" y="1962771"/>
            <a:ext cx="2503194" cy="3856011"/>
          </a:xfrm>
          <a:prstGeom prst="rect">
            <a:avLst/>
          </a:prstGeom>
        </p:spPr>
      </p:pic>
    </p:spTree>
    <p:extLst>
      <p:ext uri="{BB962C8B-B14F-4D97-AF65-F5344CB8AC3E}">
        <p14:creationId xmlns:p14="http://schemas.microsoft.com/office/powerpoint/2010/main" val="629688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4120" y="864953"/>
            <a:ext cx="7180948" cy="369332"/>
          </a:xfrm>
          <a:prstGeom prst="rect">
            <a:avLst/>
          </a:prstGeom>
          <a:ln>
            <a:noFill/>
          </a:ln>
        </p:spPr>
        <p:txBody>
          <a:bodyPr wrap="square">
            <a:spAutoFit/>
          </a:bodyPr>
          <a:lstStyle/>
          <a:p>
            <a:pPr algn="ctr"/>
            <a:r>
              <a:rPr lang="en-GB" b="1">
                <a:latin typeface="+mj-lt"/>
                <a:ea typeface="Arial" panose="020B0604020202020204" pitchFamily="34" charset="0"/>
                <a:cs typeface="Times New Roman" panose="02020603050405020304" pitchFamily="18" charset="0"/>
              </a:rPr>
              <a:t>Coronations: What has remained the same?    </a:t>
            </a:r>
          </a:p>
        </p:txBody>
      </p:sp>
      <p:sp>
        <p:nvSpPr>
          <p:cNvPr id="3" name="TextBox 2"/>
          <p:cNvSpPr txBox="1"/>
          <p:nvPr/>
        </p:nvSpPr>
        <p:spPr>
          <a:xfrm>
            <a:off x="1203398" y="6304897"/>
            <a:ext cx="2561844" cy="338554"/>
          </a:xfrm>
          <a:prstGeom prst="rect">
            <a:avLst/>
          </a:prstGeom>
          <a:noFill/>
        </p:spPr>
        <p:txBody>
          <a:bodyPr wrap="square" rtlCol="0">
            <a:spAutoFit/>
          </a:bodyPr>
          <a:lstStyle/>
          <a:p>
            <a:pPr algn="ctr"/>
            <a:r>
              <a:rPr lang="en-GB" sz="1600"/>
              <a:t>Anne of Bohemia 1382</a:t>
            </a:r>
          </a:p>
        </p:txBody>
      </p:sp>
      <p:sp>
        <p:nvSpPr>
          <p:cNvPr id="9" name="TextBox 8"/>
          <p:cNvSpPr txBox="1"/>
          <p:nvPr/>
        </p:nvSpPr>
        <p:spPr>
          <a:xfrm>
            <a:off x="5573212" y="6304897"/>
            <a:ext cx="2561844" cy="338554"/>
          </a:xfrm>
          <a:prstGeom prst="rect">
            <a:avLst/>
          </a:prstGeom>
          <a:noFill/>
        </p:spPr>
        <p:txBody>
          <a:bodyPr wrap="square" rtlCol="0">
            <a:spAutoFit/>
          </a:bodyPr>
          <a:lstStyle/>
          <a:p>
            <a:pPr algn="ctr"/>
            <a:r>
              <a:rPr lang="en-GB" sz="1600"/>
              <a:t>Elizabeth II 1953</a:t>
            </a:r>
          </a:p>
        </p:txBody>
      </p:sp>
      <p:sp>
        <p:nvSpPr>
          <p:cNvPr id="8"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6" name="Picture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41613" y="1375964"/>
            <a:ext cx="3666936" cy="4846171"/>
          </a:xfrm>
          <a:prstGeom prst="rect">
            <a:avLst/>
          </a:prstGeom>
        </p:spPr>
      </p:pic>
      <p:pic>
        <p:nvPicPr>
          <p:cNvPr id="11" name="Picture 10"/>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913575" y="1375963"/>
            <a:ext cx="3806668" cy="4846171"/>
          </a:xfrm>
          <a:prstGeom prst="rect">
            <a:avLst/>
          </a:prstGeom>
        </p:spPr>
      </p:pic>
    </p:spTree>
    <p:extLst>
      <p:ext uri="{BB962C8B-B14F-4D97-AF65-F5344CB8AC3E}">
        <p14:creationId xmlns:p14="http://schemas.microsoft.com/office/powerpoint/2010/main" val="774068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0007" y="831340"/>
            <a:ext cx="7180948" cy="369332"/>
          </a:xfrm>
          <a:prstGeom prst="rect">
            <a:avLst/>
          </a:prstGeom>
          <a:ln>
            <a:noFill/>
          </a:ln>
        </p:spPr>
        <p:txBody>
          <a:bodyPr wrap="square">
            <a:spAutoFit/>
          </a:bodyPr>
          <a:lstStyle/>
          <a:p>
            <a:pPr algn="ctr"/>
            <a:r>
              <a:rPr lang="en-GB" b="1">
                <a:latin typeface="+mj-lt"/>
                <a:ea typeface="Arial" panose="020B0604020202020204" pitchFamily="34" charset="0"/>
                <a:cs typeface="Times New Roman" panose="02020603050405020304" pitchFamily="18" charset="0"/>
              </a:rPr>
              <a:t>Coronations: What has remained the same?</a:t>
            </a:r>
          </a:p>
        </p:txBody>
      </p:sp>
      <p:sp>
        <p:nvSpPr>
          <p:cNvPr id="6" name="Rectangle 5"/>
          <p:cNvSpPr/>
          <p:nvPr/>
        </p:nvSpPr>
        <p:spPr>
          <a:xfrm>
            <a:off x="421354" y="1930551"/>
            <a:ext cx="3510116" cy="4524315"/>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spcAft>
                <a:spcPts val="1200"/>
              </a:spcAft>
            </a:pPr>
            <a:r>
              <a:rPr lang="en-GB" sz="1400" u="sng">
                <a:ea typeface="Arial" panose="020B0604020202020204" pitchFamily="34" charset="0"/>
                <a:cs typeface="Arial" panose="020B0604020202020204" pitchFamily="34" charset="0"/>
              </a:rPr>
              <a:t>The Recognition: </a:t>
            </a:r>
            <a:r>
              <a:rPr lang="en-GB" sz="1400">
                <a:ea typeface="Arial" panose="020B0604020202020204" pitchFamily="34" charset="0"/>
                <a:cs typeface="Arial" panose="020B0604020202020204" pitchFamily="34" charset="0"/>
              </a:rPr>
              <a:t>The people acclaim their new sovereign.</a:t>
            </a:r>
            <a:endParaRPr lang="en-GB" sz="1400">
              <a:ea typeface="Arial" panose="020B0604020202020204" pitchFamily="34" charset="0"/>
              <a:cs typeface="Times New Roman" panose="02020603050405020304" pitchFamily="18" charset="0"/>
            </a:endParaRPr>
          </a:p>
          <a:p>
            <a:pPr>
              <a:spcAft>
                <a:spcPts val="1200"/>
              </a:spcAft>
            </a:pPr>
            <a:r>
              <a:rPr lang="en-GB" sz="1400" u="sng">
                <a:ea typeface="Arial" panose="020B0604020202020204" pitchFamily="34" charset="0"/>
                <a:cs typeface="Arial"/>
              </a:rPr>
              <a:t>The Oath: </a:t>
            </a:r>
            <a:r>
              <a:rPr lang="en-GB" sz="1400">
                <a:ea typeface="Arial" panose="020B0604020202020204" pitchFamily="34" charset="0"/>
                <a:cs typeface="Arial"/>
              </a:rPr>
              <a:t>The sovereign pledges to govern the people with justice and mercy, maintaining the laws of God.</a:t>
            </a:r>
          </a:p>
          <a:p>
            <a:pPr>
              <a:spcAft>
                <a:spcPts val="1200"/>
              </a:spcAft>
            </a:pPr>
            <a:r>
              <a:rPr lang="en-GB" sz="1400" u="sng">
                <a:ea typeface="Arial" panose="020B0604020202020204" pitchFamily="34" charset="0"/>
                <a:cs typeface="Arial"/>
              </a:rPr>
              <a:t>The Anointing: </a:t>
            </a:r>
            <a:r>
              <a:rPr lang="en-GB" sz="1400">
                <a:ea typeface="Arial" panose="020B0604020202020204" pitchFamily="34" charset="0"/>
                <a:cs typeface="Arial"/>
              </a:rPr>
              <a:t>The Archbishop of Canterbury, the most senior cleric in the Church of England, anoints the sovereign with holy oil. </a:t>
            </a:r>
            <a:endParaRPr lang="en-GB" sz="1400">
              <a:ea typeface="Arial" panose="020B0604020202020204" pitchFamily="34" charset="0"/>
              <a:cs typeface="Times New Roman" panose="02020603050405020304" pitchFamily="18" charset="0"/>
            </a:endParaRPr>
          </a:p>
          <a:p>
            <a:pPr>
              <a:spcAft>
                <a:spcPts val="1200"/>
              </a:spcAft>
            </a:pPr>
            <a:r>
              <a:rPr lang="en-GB" sz="1400" u="sng">
                <a:ea typeface="Arial" panose="020B0604020202020204" pitchFamily="34" charset="0"/>
                <a:cs typeface="Arial"/>
              </a:rPr>
              <a:t>The Investiture: </a:t>
            </a:r>
            <a:r>
              <a:rPr lang="en-GB" sz="1400">
                <a:ea typeface="Arial" panose="020B0604020202020204" pitchFamily="34" charset="0"/>
                <a:cs typeface="Arial"/>
              </a:rPr>
              <a:t>The sovereign is presented with coronation robes and regalia, and finally crowned with St Edward’s Crown.</a:t>
            </a:r>
          </a:p>
          <a:p>
            <a:pPr>
              <a:spcAft>
                <a:spcPts val="1200"/>
              </a:spcAft>
            </a:pPr>
            <a:r>
              <a:rPr lang="en-GB" sz="1400" u="sng">
                <a:ea typeface="Arial" panose="020B0604020202020204" pitchFamily="34" charset="0"/>
                <a:cs typeface="Arial" panose="020B0604020202020204" pitchFamily="34" charset="0"/>
              </a:rPr>
              <a:t>The Homage: </a:t>
            </a:r>
            <a:r>
              <a:rPr lang="en-GB" sz="1400">
                <a:ea typeface="Arial" panose="020B0604020202020204" pitchFamily="34" charset="0"/>
                <a:cs typeface="Arial" panose="020B0604020202020204" pitchFamily="34" charset="0"/>
              </a:rPr>
              <a:t>The Church and aristocracy pledge their loyalty.</a:t>
            </a:r>
            <a:endParaRPr lang="en-GB" sz="1400">
              <a:ea typeface="Arial" panose="020B0604020202020204" pitchFamily="34" charset="0"/>
              <a:cs typeface="Times New Roman" panose="02020603050405020304" pitchFamily="18" charset="0"/>
            </a:endParaRPr>
          </a:p>
          <a:p>
            <a:pPr>
              <a:spcAft>
                <a:spcPts val="1200"/>
              </a:spcAft>
            </a:pPr>
            <a:r>
              <a:rPr lang="en-GB" sz="1400" u="sng">
                <a:ea typeface="Arial" panose="020B0604020202020204" pitchFamily="34" charset="0"/>
                <a:cs typeface="Arial" panose="020B0604020202020204" pitchFamily="34" charset="0"/>
              </a:rPr>
              <a:t>The Holy Communion:</a:t>
            </a:r>
            <a:r>
              <a:rPr lang="en-GB" sz="1400">
                <a:ea typeface="Arial" panose="020B0604020202020204" pitchFamily="34" charset="0"/>
                <a:cs typeface="Arial" panose="020B0604020202020204" pitchFamily="34" charset="0"/>
              </a:rPr>
              <a:t> The sovereign receives the sacramental bread and wine.</a:t>
            </a:r>
            <a:endParaRPr lang="en-GB" sz="1400"/>
          </a:p>
        </p:txBody>
      </p:sp>
      <p:sp>
        <p:nvSpPr>
          <p:cNvPr id="11" name="TextBox 10"/>
          <p:cNvSpPr txBox="1"/>
          <p:nvPr/>
        </p:nvSpPr>
        <p:spPr>
          <a:xfrm>
            <a:off x="465599" y="1345776"/>
            <a:ext cx="8067367" cy="523220"/>
          </a:xfrm>
          <a:prstGeom prst="rect">
            <a:avLst/>
          </a:prstGeom>
          <a:noFill/>
        </p:spPr>
        <p:txBody>
          <a:bodyPr wrap="square" rtlCol="0">
            <a:spAutoFit/>
          </a:bodyPr>
          <a:lstStyle/>
          <a:p>
            <a:r>
              <a:rPr lang="en-GB" sz="1400"/>
              <a:t>The </a:t>
            </a:r>
            <a:r>
              <a:rPr lang="en-GB" sz="1400" b="1"/>
              <a:t>order of service </a:t>
            </a:r>
            <a:r>
              <a:rPr lang="en-GB" sz="1400"/>
              <a:t>for coronation has remained largely unchanged since being written down in the Liber Regalis in the 14</a:t>
            </a:r>
            <a:r>
              <a:rPr lang="en-GB" sz="1400" baseline="30000"/>
              <a:t>th</a:t>
            </a:r>
            <a:r>
              <a:rPr lang="en-GB" sz="1400"/>
              <a:t> century. </a:t>
            </a:r>
          </a:p>
        </p:txBody>
      </p:sp>
      <p:sp>
        <p:nvSpPr>
          <p:cNvPr id="13" name="Rectangle 12"/>
          <p:cNvSpPr/>
          <p:nvPr/>
        </p:nvSpPr>
        <p:spPr>
          <a:xfrm>
            <a:off x="4218038" y="5394478"/>
            <a:ext cx="4572000" cy="1169551"/>
          </a:xfrm>
          <a:prstGeom prst="rect">
            <a:avLst/>
          </a:prstGeom>
        </p:spPr>
        <p:txBody>
          <a:bodyPr>
            <a:spAutoFit/>
          </a:bodyPr>
          <a:lstStyle/>
          <a:p>
            <a:r>
              <a:rPr lang="en-GB" sz="1400"/>
              <a:t>Monarchs have always been crowned in the context of the Eucharist or Holy Communion.</a:t>
            </a:r>
          </a:p>
          <a:p>
            <a:endParaRPr lang="en-GB" sz="1400"/>
          </a:p>
          <a:p>
            <a:r>
              <a:rPr lang="en-GB" sz="1400"/>
              <a:t>Only for the coronation of the Roman Catholic James II in 1685 was the communion service omitted. </a:t>
            </a:r>
          </a:p>
        </p:txBody>
      </p:sp>
      <p:sp>
        <p:nvSpPr>
          <p:cNvPr id="8"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5056" y="2402368"/>
            <a:ext cx="4897873" cy="2514241"/>
          </a:xfrm>
          <a:prstGeom prst="rect">
            <a:avLst/>
          </a:prstGeom>
        </p:spPr>
      </p:pic>
    </p:spTree>
    <p:extLst>
      <p:ext uri="{BB962C8B-B14F-4D97-AF65-F5344CB8AC3E}">
        <p14:creationId xmlns:p14="http://schemas.microsoft.com/office/powerpoint/2010/main" val="31731420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46797" y="1199931"/>
            <a:ext cx="8067367" cy="523220"/>
          </a:xfrm>
          <a:prstGeom prst="rect">
            <a:avLst/>
          </a:prstGeom>
          <a:noFill/>
        </p:spPr>
        <p:txBody>
          <a:bodyPr wrap="square" rtlCol="0">
            <a:spAutoFit/>
          </a:bodyPr>
          <a:lstStyle/>
          <a:p>
            <a:r>
              <a:rPr lang="en-GB" sz="1400"/>
              <a:t>The location for coronations has remained the same since 1066. All coronations take place at Westminster Abbey. </a:t>
            </a:r>
          </a:p>
        </p:txBody>
      </p:sp>
      <p:sp>
        <p:nvSpPr>
          <p:cNvPr id="14" name="TextBox 13"/>
          <p:cNvSpPr txBox="1"/>
          <p:nvPr/>
        </p:nvSpPr>
        <p:spPr>
          <a:xfrm>
            <a:off x="646797" y="5936041"/>
            <a:ext cx="8669520" cy="523220"/>
          </a:xfrm>
          <a:prstGeom prst="rect">
            <a:avLst/>
          </a:prstGeom>
          <a:noFill/>
        </p:spPr>
        <p:txBody>
          <a:bodyPr wrap="square" rtlCol="0">
            <a:spAutoFit/>
          </a:bodyPr>
          <a:lstStyle/>
          <a:p>
            <a:r>
              <a:rPr lang="en-GB" sz="1400"/>
              <a:t>Monarchs are usually crowned on the </a:t>
            </a:r>
            <a:r>
              <a:rPr lang="en-GB" sz="1400" err="1"/>
              <a:t>Cosmati</a:t>
            </a:r>
            <a:r>
              <a:rPr lang="en-GB" sz="1400"/>
              <a:t> Pavement, a beautiful mosaic floor laid down in 1268 by order of Henry III who was rebuilding the Abbey.  </a:t>
            </a:r>
          </a:p>
        </p:txBody>
      </p:sp>
      <p:sp>
        <p:nvSpPr>
          <p:cNvPr id="8"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9" name="Rectangle 8"/>
          <p:cNvSpPr/>
          <p:nvPr/>
        </p:nvSpPr>
        <p:spPr>
          <a:xfrm>
            <a:off x="1090007" y="831340"/>
            <a:ext cx="7180948" cy="369332"/>
          </a:xfrm>
          <a:prstGeom prst="rect">
            <a:avLst/>
          </a:prstGeom>
          <a:ln>
            <a:noFill/>
          </a:ln>
        </p:spPr>
        <p:txBody>
          <a:bodyPr wrap="square">
            <a:spAutoFit/>
          </a:bodyPr>
          <a:lstStyle/>
          <a:p>
            <a:pPr algn="ctr"/>
            <a:r>
              <a:rPr lang="en-GB" b="1">
                <a:latin typeface="+mj-lt"/>
                <a:ea typeface="Arial" panose="020B0604020202020204" pitchFamily="34" charset="0"/>
                <a:cs typeface="Times New Roman" panose="02020603050405020304" pitchFamily="18" charset="0"/>
              </a:rPr>
              <a:t>Coronations: What has remained the same?</a:t>
            </a:r>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458468" y="1837706"/>
            <a:ext cx="2769148" cy="3941848"/>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0480" y="2005189"/>
            <a:ext cx="3606882" cy="3606882"/>
          </a:xfrm>
          <a:prstGeom prst="rect">
            <a:avLst/>
          </a:prstGeom>
        </p:spPr>
      </p:pic>
    </p:spTree>
    <p:extLst>
      <p:ext uri="{BB962C8B-B14F-4D97-AF65-F5344CB8AC3E}">
        <p14:creationId xmlns:p14="http://schemas.microsoft.com/office/powerpoint/2010/main" val="10336912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63646" y="1212495"/>
            <a:ext cx="8654771" cy="1384995"/>
          </a:xfrm>
          <a:prstGeom prst="rect">
            <a:avLst/>
          </a:prstGeom>
          <a:noFill/>
        </p:spPr>
        <p:txBody>
          <a:bodyPr wrap="square" rtlCol="0">
            <a:spAutoFit/>
          </a:bodyPr>
          <a:lstStyle/>
          <a:p>
            <a:r>
              <a:rPr lang="en-GB" sz="1400"/>
              <a:t>The Coronation Chair has been used at coronations since 1308.</a:t>
            </a:r>
          </a:p>
          <a:p>
            <a:endParaRPr lang="en-GB" sz="1400"/>
          </a:p>
          <a:p>
            <a:r>
              <a:rPr lang="en-GB" sz="1400"/>
              <a:t>The chair was built in 1301 on the orders of Edward I to enclose the historic Stone of Scone that Edward had stolen from Scotland. In 1996 the stone was given back to Scotland, but will return to the Abbey for the next coronation. </a:t>
            </a:r>
          </a:p>
          <a:p>
            <a:r>
              <a:rPr lang="en-GB" sz="1400"/>
              <a:t> </a:t>
            </a:r>
          </a:p>
        </p:txBody>
      </p:sp>
      <p:sp>
        <p:nvSpPr>
          <p:cNvPr id="12" name="TextBox 11"/>
          <p:cNvSpPr txBox="1"/>
          <p:nvPr/>
        </p:nvSpPr>
        <p:spPr>
          <a:xfrm>
            <a:off x="3219946" y="5920591"/>
            <a:ext cx="5614337" cy="523220"/>
          </a:xfrm>
          <a:prstGeom prst="rect">
            <a:avLst/>
          </a:prstGeom>
          <a:noFill/>
        </p:spPr>
        <p:txBody>
          <a:bodyPr wrap="square" rtlCol="0">
            <a:spAutoFit/>
          </a:bodyPr>
          <a:lstStyle/>
          <a:p>
            <a:r>
              <a:rPr lang="en-GB" sz="1400"/>
              <a:t>During a coronation ceremony, the chair always faces the High Altar to symbolise the link between the sovereign and God. </a:t>
            </a:r>
          </a:p>
        </p:txBody>
      </p:sp>
      <p:sp>
        <p:nvSpPr>
          <p:cNvPr id="9"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3" name="Rectangle 12"/>
          <p:cNvSpPr/>
          <p:nvPr/>
        </p:nvSpPr>
        <p:spPr>
          <a:xfrm>
            <a:off x="1090007" y="831340"/>
            <a:ext cx="7180948" cy="369332"/>
          </a:xfrm>
          <a:prstGeom prst="rect">
            <a:avLst/>
          </a:prstGeom>
          <a:ln>
            <a:noFill/>
          </a:ln>
        </p:spPr>
        <p:txBody>
          <a:bodyPr wrap="square">
            <a:spAutoFit/>
          </a:bodyPr>
          <a:lstStyle/>
          <a:p>
            <a:pPr algn="ctr"/>
            <a:r>
              <a:rPr lang="en-GB" b="1">
                <a:latin typeface="+mj-lt"/>
                <a:ea typeface="Arial" panose="020B0604020202020204" pitchFamily="34" charset="0"/>
                <a:cs typeface="Times New Roman" panose="02020603050405020304" pitchFamily="18" charset="0"/>
              </a:rPr>
              <a:t>Coronations: What has remained the same?</a:t>
            </a:r>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82699" y="2442115"/>
            <a:ext cx="2221174" cy="4184315"/>
          </a:xfrm>
          <a:prstGeom prst="rect">
            <a:avLst/>
          </a:prstGeom>
        </p:spPr>
      </p:pic>
      <p:pic>
        <p:nvPicPr>
          <p:cNvPr id="4" name="Picture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287646" y="2442115"/>
            <a:ext cx="5081043" cy="3234084"/>
          </a:xfrm>
          <a:prstGeom prst="rect">
            <a:avLst/>
          </a:prstGeom>
        </p:spPr>
      </p:pic>
    </p:spTree>
    <p:extLst>
      <p:ext uri="{BB962C8B-B14F-4D97-AF65-F5344CB8AC3E}">
        <p14:creationId xmlns:p14="http://schemas.microsoft.com/office/powerpoint/2010/main" val="13241712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217982" y="6238167"/>
            <a:ext cx="2561844" cy="338554"/>
          </a:xfrm>
          <a:prstGeom prst="rect">
            <a:avLst/>
          </a:prstGeom>
          <a:noFill/>
        </p:spPr>
        <p:txBody>
          <a:bodyPr wrap="square" rtlCol="0">
            <a:spAutoFit/>
          </a:bodyPr>
          <a:lstStyle/>
          <a:p>
            <a:pPr algn="ctr"/>
            <a:r>
              <a:rPr lang="en-GB" sz="1600"/>
              <a:t>Elizabeth II 1953</a:t>
            </a:r>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Rectangle 9"/>
          <p:cNvSpPr/>
          <p:nvPr/>
        </p:nvSpPr>
        <p:spPr>
          <a:xfrm>
            <a:off x="1157529" y="845085"/>
            <a:ext cx="7180948" cy="369332"/>
          </a:xfrm>
          <a:prstGeom prst="rect">
            <a:avLst/>
          </a:prstGeom>
          <a:ln>
            <a:noFill/>
          </a:ln>
        </p:spPr>
        <p:txBody>
          <a:bodyPr wrap="square">
            <a:spAutoFit/>
          </a:bodyPr>
          <a:lstStyle/>
          <a:p>
            <a:pPr algn="ctr"/>
            <a:r>
              <a:rPr lang="en-GB" b="1">
                <a:latin typeface="+mj-lt"/>
                <a:ea typeface="Arial" panose="020B0604020202020204" pitchFamily="34" charset="0"/>
                <a:cs typeface="Times New Roman" panose="02020603050405020304" pitchFamily="18" charset="0"/>
              </a:rPr>
              <a:t>Coronations: What has changed through time?</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7098" y="1319976"/>
            <a:ext cx="4423611" cy="4812632"/>
          </a:xfrm>
          <a:prstGeom prst="rect">
            <a:avLst/>
          </a:prstGeom>
        </p:spPr>
      </p:pic>
    </p:spTree>
    <p:extLst>
      <p:ext uri="{BB962C8B-B14F-4D97-AF65-F5344CB8AC3E}">
        <p14:creationId xmlns:p14="http://schemas.microsoft.com/office/powerpoint/2010/main" val="36841099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63646" y="1341170"/>
            <a:ext cx="8509818" cy="1815882"/>
          </a:xfrm>
          <a:prstGeom prst="rect">
            <a:avLst/>
          </a:prstGeom>
          <a:noFill/>
        </p:spPr>
        <p:txBody>
          <a:bodyPr wrap="square" lIns="91440" tIns="45720" rIns="91440" bIns="45720" rtlCol="0" anchor="t">
            <a:spAutoFit/>
          </a:bodyPr>
          <a:lstStyle/>
          <a:p>
            <a:r>
              <a:rPr lang="en-GB" sz="1400"/>
              <a:t>Although the order of service for coronations has remained largely unchanged, the service is now carried out in a different language. The Liber Regalis is written in Latin, the service is now carried out in English.  </a:t>
            </a:r>
          </a:p>
          <a:p>
            <a:endParaRPr lang="en-GB" sz="1400"/>
          </a:p>
          <a:p>
            <a:r>
              <a:rPr lang="en-GB" sz="1400"/>
              <a:t>After the Reformation, it was believed that church services should be understood by the people, and carried out in English. Although the coronation of Elizabeth I was in Latin, the Gospel reading was read in English for the first time. </a:t>
            </a:r>
          </a:p>
          <a:p>
            <a:endParaRPr lang="en-GB" sz="1400"/>
          </a:p>
          <a:p>
            <a:r>
              <a:rPr lang="en-GB" sz="1400"/>
              <a:t>Since the coronation of James I in 1603, the coronation liturgy has been carried out in English. </a:t>
            </a:r>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7" name="Rectangle 6"/>
          <p:cNvSpPr/>
          <p:nvPr/>
        </p:nvSpPr>
        <p:spPr>
          <a:xfrm>
            <a:off x="1157529" y="845085"/>
            <a:ext cx="7180948" cy="369332"/>
          </a:xfrm>
          <a:prstGeom prst="rect">
            <a:avLst/>
          </a:prstGeom>
          <a:ln>
            <a:noFill/>
          </a:ln>
        </p:spPr>
        <p:txBody>
          <a:bodyPr wrap="square">
            <a:spAutoFit/>
          </a:bodyPr>
          <a:lstStyle/>
          <a:p>
            <a:pPr algn="ctr"/>
            <a:r>
              <a:rPr lang="en-GB" b="1">
                <a:latin typeface="+mj-lt"/>
                <a:ea typeface="Arial" panose="020B0604020202020204" pitchFamily="34" charset="0"/>
                <a:cs typeface="Times New Roman" panose="02020603050405020304" pitchFamily="18" charset="0"/>
              </a:rPr>
              <a:t>Coronations: What has changed? </a:t>
            </a:r>
          </a:p>
        </p:txBody>
      </p:sp>
      <p:pic>
        <p:nvPicPr>
          <p:cNvPr id="9" name="Picture 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154439" y="3283805"/>
            <a:ext cx="4495744" cy="3195724"/>
          </a:xfrm>
          <a:prstGeom prst="rect">
            <a:avLst/>
          </a:prstGeom>
        </p:spPr>
      </p:pic>
    </p:spTree>
    <p:extLst>
      <p:ext uri="{BB962C8B-B14F-4D97-AF65-F5344CB8AC3E}">
        <p14:creationId xmlns:p14="http://schemas.microsoft.com/office/powerpoint/2010/main" val="41459512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09717" y="1247098"/>
            <a:ext cx="8509818" cy="1384995"/>
          </a:xfrm>
          <a:prstGeom prst="rect">
            <a:avLst/>
          </a:prstGeom>
          <a:noFill/>
        </p:spPr>
        <p:txBody>
          <a:bodyPr wrap="square" rtlCol="0">
            <a:spAutoFit/>
          </a:bodyPr>
          <a:lstStyle/>
          <a:p>
            <a:r>
              <a:rPr lang="en-GB" sz="1400"/>
              <a:t>The Coronation regalia, often referred to as the Crown Jewels, is a collection of precious objects used in a coronation ceremony. </a:t>
            </a:r>
          </a:p>
          <a:p>
            <a:endParaRPr lang="en-GB" sz="1400"/>
          </a:p>
          <a:p>
            <a:r>
              <a:rPr lang="en-GB" sz="1400"/>
              <a:t>Although depictions of the crown, orb, and sceptre appear in the Bayeux Tapestry over 900 years ago, the physical collection of regalia has changed over time. </a:t>
            </a:r>
          </a:p>
          <a:p>
            <a:endParaRPr lang="en-GB" sz="1400">
              <a:latin typeface="Humanst521 BT" panose="020B0602020204020204" pitchFamily="34" charset="0"/>
            </a:endParaRPr>
          </a:p>
        </p:txBody>
      </p:sp>
      <p:sp>
        <p:nvSpPr>
          <p:cNvPr id="9" name="TextBox 8"/>
          <p:cNvSpPr txBox="1"/>
          <p:nvPr/>
        </p:nvSpPr>
        <p:spPr>
          <a:xfrm>
            <a:off x="201077" y="5115164"/>
            <a:ext cx="8618457" cy="1384995"/>
          </a:xfrm>
          <a:prstGeom prst="rect">
            <a:avLst/>
          </a:prstGeom>
          <a:noFill/>
        </p:spPr>
        <p:txBody>
          <a:bodyPr wrap="square" rtlCol="0">
            <a:spAutoFit/>
          </a:bodyPr>
          <a:lstStyle/>
          <a:p>
            <a:r>
              <a:rPr lang="en-GB" sz="1400"/>
              <a:t>The current collection had to be re-made in 1660, when Charles II became king and the monarchy was restored after the events of the Civil War. </a:t>
            </a:r>
          </a:p>
          <a:p>
            <a:endParaRPr lang="en-GB" sz="1400"/>
          </a:p>
          <a:p>
            <a:r>
              <a:rPr lang="en-GB" sz="1400"/>
              <a:t>Prior to this, the regalia used to crown monarchs had been destroyed in 1649 under the orders of Oliver Cromwell. The only item of regalia that survived the Civil War was the anointing spoon, which is believed to be over 800 years old. </a:t>
            </a:r>
          </a:p>
        </p:txBody>
      </p:sp>
      <p:sp>
        <p:nvSpPr>
          <p:cNvPr id="10"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3" name="Rectangle 12"/>
          <p:cNvSpPr/>
          <p:nvPr/>
        </p:nvSpPr>
        <p:spPr>
          <a:xfrm>
            <a:off x="1157529" y="845085"/>
            <a:ext cx="7180948" cy="369332"/>
          </a:xfrm>
          <a:prstGeom prst="rect">
            <a:avLst/>
          </a:prstGeom>
          <a:ln>
            <a:noFill/>
          </a:ln>
        </p:spPr>
        <p:txBody>
          <a:bodyPr wrap="square">
            <a:spAutoFit/>
          </a:bodyPr>
          <a:lstStyle/>
          <a:p>
            <a:pPr algn="ctr"/>
            <a:r>
              <a:rPr lang="en-GB" b="1">
                <a:latin typeface="+mj-lt"/>
                <a:ea typeface="Arial" panose="020B0604020202020204" pitchFamily="34" charset="0"/>
                <a:cs typeface="Times New Roman" panose="02020603050405020304" pitchFamily="18" charset="0"/>
              </a:rPr>
              <a:t>Coronations: What has changed?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9473" y="2534319"/>
            <a:ext cx="3657600" cy="24384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484" y="2534319"/>
            <a:ext cx="2587685" cy="2438400"/>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6593644" y="3301052"/>
            <a:ext cx="2438400" cy="904934"/>
          </a:xfrm>
          <a:prstGeom prst="rect">
            <a:avLst/>
          </a:prstGeom>
        </p:spPr>
      </p:pic>
    </p:spTree>
    <p:extLst>
      <p:ext uri="{BB962C8B-B14F-4D97-AF65-F5344CB8AC3E}">
        <p14:creationId xmlns:p14="http://schemas.microsoft.com/office/powerpoint/2010/main" val="2453402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09717" y="1213172"/>
            <a:ext cx="8509818" cy="523220"/>
          </a:xfrm>
          <a:prstGeom prst="rect">
            <a:avLst/>
          </a:prstGeom>
          <a:noFill/>
        </p:spPr>
        <p:txBody>
          <a:bodyPr wrap="square" rtlCol="0">
            <a:spAutoFit/>
          </a:bodyPr>
          <a:lstStyle/>
          <a:p>
            <a:r>
              <a:rPr lang="en-GB" sz="1400"/>
              <a:t>Prior to the coronation of Elizabeth II, you could only witness the ceremony if you were one of the lucky 8,000 people to be invited.</a:t>
            </a:r>
          </a:p>
        </p:txBody>
      </p:sp>
      <p:sp>
        <p:nvSpPr>
          <p:cNvPr id="9"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2" name="Rectangle 11"/>
          <p:cNvSpPr/>
          <p:nvPr/>
        </p:nvSpPr>
        <p:spPr>
          <a:xfrm>
            <a:off x="1157529" y="845085"/>
            <a:ext cx="7180948" cy="369332"/>
          </a:xfrm>
          <a:prstGeom prst="rect">
            <a:avLst/>
          </a:prstGeom>
          <a:ln>
            <a:noFill/>
          </a:ln>
        </p:spPr>
        <p:txBody>
          <a:bodyPr wrap="square">
            <a:spAutoFit/>
          </a:bodyPr>
          <a:lstStyle/>
          <a:p>
            <a:pPr algn="ctr"/>
            <a:r>
              <a:rPr lang="en-GB" b="1">
                <a:latin typeface="+mj-lt"/>
                <a:ea typeface="Arial" panose="020B0604020202020204" pitchFamily="34" charset="0"/>
                <a:cs typeface="Times New Roman" panose="02020603050405020304" pitchFamily="18" charset="0"/>
              </a:rPr>
              <a:t>Coronations: What has changed? </a:t>
            </a:r>
          </a:p>
        </p:txBody>
      </p:sp>
      <p:sp>
        <p:nvSpPr>
          <p:cNvPr id="2" name="TextBox 1"/>
          <p:cNvSpPr txBox="1"/>
          <p:nvPr/>
        </p:nvSpPr>
        <p:spPr>
          <a:xfrm>
            <a:off x="485452" y="5923904"/>
            <a:ext cx="8158348" cy="954107"/>
          </a:xfrm>
          <a:prstGeom prst="rect">
            <a:avLst/>
          </a:prstGeom>
          <a:noFill/>
        </p:spPr>
        <p:txBody>
          <a:bodyPr wrap="square" lIns="91440" tIns="45720" rIns="91440" bIns="45720" rtlCol="0" anchor="t">
            <a:spAutoFit/>
          </a:bodyPr>
          <a:lstStyle/>
          <a:p>
            <a:r>
              <a:rPr lang="en-GB" sz="1400"/>
              <a:t>For the coronation of Elizabeth II, 27 million people could witness the event as for the first time, the coronation was broadcast on the television. This was very important because Elizabeth II was also the Head of the Commonwealth and many people living in Commonwealth countries around the world were able to watch this historic event too. </a:t>
            </a:r>
            <a:endParaRPr lang="en-GB" sz="1400">
              <a:cs typeface="Arial"/>
            </a:endParaRPr>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85451" y="1899672"/>
            <a:ext cx="4734741" cy="3726963"/>
          </a:xfrm>
          <a:prstGeom prst="rect">
            <a:avLst/>
          </a:prstGeom>
        </p:spPr>
      </p:pic>
      <p:pic>
        <p:nvPicPr>
          <p:cNvPr id="4" name="Picture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497668" y="1899672"/>
            <a:ext cx="2946246" cy="3750791"/>
          </a:xfrm>
          <a:prstGeom prst="rect">
            <a:avLst/>
          </a:prstGeom>
        </p:spPr>
      </p:pic>
    </p:spTree>
    <p:extLst>
      <p:ext uri="{BB962C8B-B14F-4D97-AF65-F5344CB8AC3E}">
        <p14:creationId xmlns:p14="http://schemas.microsoft.com/office/powerpoint/2010/main" val="989747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72787" y="956103"/>
            <a:ext cx="7180948" cy="369332"/>
          </a:xfrm>
          <a:prstGeom prst="rect">
            <a:avLst/>
          </a:prstGeom>
          <a:ln>
            <a:noFill/>
          </a:ln>
        </p:spPr>
        <p:txBody>
          <a:bodyPr wrap="square">
            <a:spAutoFit/>
          </a:bodyPr>
          <a:lstStyle/>
          <a:p>
            <a:pPr algn="ctr"/>
            <a:r>
              <a:rPr lang="en-GB" b="1">
                <a:latin typeface="+mj-lt"/>
                <a:ea typeface="Arial" panose="020B0604020202020204" pitchFamily="34" charset="0"/>
                <a:cs typeface="Times New Roman" panose="02020603050405020304" pitchFamily="18" charset="0"/>
              </a:rPr>
              <a:t>Coronations through time </a:t>
            </a:r>
          </a:p>
        </p:txBody>
      </p:sp>
      <p:sp>
        <p:nvSpPr>
          <p:cNvPr id="11" name="TextBox 10"/>
          <p:cNvSpPr txBox="1"/>
          <p:nvPr/>
        </p:nvSpPr>
        <p:spPr>
          <a:xfrm>
            <a:off x="426233" y="1348800"/>
            <a:ext cx="8274056" cy="5509200"/>
          </a:xfrm>
          <a:prstGeom prst="rect">
            <a:avLst/>
          </a:prstGeom>
          <a:noFill/>
        </p:spPr>
        <p:txBody>
          <a:bodyPr wrap="square" rtlCol="0">
            <a:spAutoFit/>
          </a:bodyPr>
          <a:lstStyle/>
          <a:p>
            <a:pPr lvl="0" algn="ctr"/>
            <a:r>
              <a:rPr lang="en-GB" sz="1600"/>
              <a:t>A lot of unusual events have happened at coronation ceremonies since 1066. </a:t>
            </a:r>
          </a:p>
          <a:p>
            <a:pPr lvl="0"/>
            <a:endParaRPr lang="en-GB" sz="1600"/>
          </a:p>
          <a:p>
            <a:pPr marL="285750" lvl="0" indent="-285750">
              <a:buFont typeface="Arial" panose="020B0604020202020204" pitchFamily="34" charset="0"/>
              <a:buChar char="•"/>
            </a:pPr>
            <a:r>
              <a:rPr lang="en-GB" sz="1600"/>
              <a:t>At Richard I’s coronation, a bat appeared in the Abbey, circling around the King’s throne,</a:t>
            </a:r>
          </a:p>
          <a:p>
            <a:pPr marL="285750" lvl="0" indent="-285750">
              <a:buFont typeface="Arial" panose="020B0604020202020204" pitchFamily="34" charset="0"/>
              <a:buChar char="•"/>
            </a:pPr>
            <a:r>
              <a:rPr lang="en-GB" sz="1600"/>
              <a:t>At Henry IV's coronation, his head was said to be crawling with lice.</a:t>
            </a:r>
          </a:p>
          <a:p>
            <a:pPr marL="285750" lvl="0" indent="-285750">
              <a:buFont typeface="Arial" panose="020B0604020202020204" pitchFamily="34" charset="0"/>
              <a:buChar char="•"/>
            </a:pPr>
            <a:r>
              <a:rPr lang="en-GB" sz="1600"/>
              <a:t>Mary I ordered a new coronation chair to be blessed by the Pope, because she didn’t want to sit in the same one her brother had been crowned in. </a:t>
            </a:r>
          </a:p>
          <a:p>
            <a:pPr marL="285750" lvl="0" indent="-285750">
              <a:buFont typeface="Arial" panose="020B0604020202020204" pitchFamily="34" charset="0"/>
              <a:buChar char="•"/>
            </a:pPr>
            <a:r>
              <a:rPr lang="en-GB" sz="1600"/>
              <a:t>The coronation of Charles I on Candlemas day 1626 was disrupted by an earthquake</a:t>
            </a:r>
          </a:p>
          <a:p>
            <a:pPr marL="285750" lvl="0" indent="-285750">
              <a:buFont typeface="Arial" panose="020B0604020202020204" pitchFamily="34" charset="0"/>
              <a:buChar char="•"/>
            </a:pPr>
            <a:r>
              <a:rPr lang="en-GB" sz="1600"/>
              <a:t>At the coronation of James II, they hadn’t measured his head so the crown slipped down all the way over his face. </a:t>
            </a:r>
          </a:p>
          <a:p>
            <a:pPr marL="285750" lvl="0" indent="-285750">
              <a:buFont typeface="Arial" panose="020B0604020202020204" pitchFamily="34" charset="0"/>
              <a:buChar char="•"/>
            </a:pPr>
            <a:r>
              <a:rPr lang="en-GB" sz="1600"/>
              <a:t>During William and Mary’s coronation, William’s purse was stolen from his side during the ceremony and he had no money for the offertory. </a:t>
            </a:r>
          </a:p>
          <a:p>
            <a:pPr marL="285750" lvl="0" indent="-285750">
              <a:buFont typeface="Arial" panose="020B0604020202020204" pitchFamily="34" charset="0"/>
              <a:buChar char="•"/>
            </a:pPr>
            <a:r>
              <a:rPr lang="en-GB" sz="1600"/>
              <a:t>At George III’s coronation, some of the congregation began to eat a meal during the sermon. </a:t>
            </a:r>
          </a:p>
          <a:p>
            <a:pPr marL="285750" lvl="0" indent="-285750">
              <a:buFont typeface="Arial" panose="020B0604020202020204" pitchFamily="34" charset="0"/>
              <a:buChar char="•"/>
            </a:pPr>
            <a:r>
              <a:rPr lang="en-GB" sz="1600"/>
              <a:t>George IV refused his wife, Caroline, entry into the Abbey on his coronation day. </a:t>
            </a:r>
          </a:p>
          <a:p>
            <a:pPr marL="285750" lvl="0" indent="-285750">
              <a:buFont typeface="Arial" panose="020B0604020202020204" pitchFamily="34" charset="0"/>
              <a:buChar char="•"/>
            </a:pPr>
            <a:r>
              <a:rPr lang="en-GB" sz="1600"/>
              <a:t>The ring was put on the wrong finger of Queen Victoria so it didn’t fit. She had to soak her hand in ice water afterwards to get it off. </a:t>
            </a:r>
          </a:p>
          <a:p>
            <a:pPr marL="285750" lvl="0" indent="-285750">
              <a:buFont typeface="Arial" panose="020B0604020202020204" pitchFamily="34" charset="0"/>
              <a:buChar char="•"/>
            </a:pPr>
            <a:r>
              <a:rPr lang="en-GB" sz="1600"/>
              <a:t>During the coronation of George VI, the Dean of Westminster tripped down the steps whilst carrying the crown of St Edward – luckily it survived as it was attached to a cushion with ribbons. The Archbishop of Canterbury then forgot which way the crown went on whilst we was crowning him.</a:t>
            </a:r>
          </a:p>
          <a:p>
            <a:pPr lvl="0"/>
            <a:endParaRPr lang="en-GB" sz="1600"/>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695071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pPr algn="just"/>
            <a:r>
              <a:rPr lang="en-GB">
                <a:solidFill>
                  <a:schemeClr val="bg1"/>
                </a:solidFill>
              </a:rPr>
              <a:t>Thank you </a:t>
            </a:r>
            <a:r>
              <a:rPr lang="en-GB">
                <a:solidFill>
                  <a:schemeClr val="bg1"/>
                </a:solidFill>
                <a:ea typeface="+mn-lt"/>
                <a:cs typeface="+mn-lt"/>
              </a:rPr>
              <a:t>for downloading this resource. We hope that it will be a useful teaching tool in your classroom. </a:t>
            </a:r>
          </a:p>
          <a:p>
            <a:pPr algn="just"/>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a:solidFill>
                  <a:schemeClr val="bg1"/>
                </a:solidFill>
                <a:ea typeface="+mn-lt"/>
                <a:cs typeface="+mn-lt"/>
              </a:rPr>
              <a:t>. </a:t>
            </a:r>
          </a:p>
          <a:p>
            <a:endParaRPr lang="en-GB">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92487" y="1478130"/>
            <a:ext cx="8274056" cy="1538883"/>
          </a:xfrm>
          <a:prstGeom prst="rect">
            <a:avLst/>
          </a:prstGeom>
          <a:noFill/>
        </p:spPr>
        <p:txBody>
          <a:bodyPr wrap="square" rtlCol="0">
            <a:spAutoFit/>
          </a:bodyPr>
          <a:lstStyle/>
          <a:p>
            <a:pPr lvl="0"/>
            <a:r>
              <a:rPr lang="en-GB" sz="1600"/>
              <a:t>Many people who witnessed coronations in history have written accounts about the ceremony.</a:t>
            </a:r>
          </a:p>
          <a:p>
            <a:pPr lvl="0"/>
            <a:endParaRPr lang="en-GB" sz="1600"/>
          </a:p>
          <a:p>
            <a:pPr lvl="0"/>
            <a:r>
              <a:rPr lang="en-GB" sz="1600"/>
              <a:t>The famous diary writer, Samuel Pepys, attended the coronation of Charles II on 23</a:t>
            </a:r>
            <a:r>
              <a:rPr lang="en-GB" sz="1600" baseline="30000"/>
              <a:t>rd</a:t>
            </a:r>
            <a:r>
              <a:rPr lang="en-GB" sz="1600"/>
              <a:t> April 1661.</a:t>
            </a:r>
          </a:p>
          <a:p>
            <a:pPr lvl="0"/>
            <a:endParaRPr lang="en-GB" sz="1400"/>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7" name="Rectangle 6"/>
          <p:cNvSpPr/>
          <p:nvPr/>
        </p:nvSpPr>
        <p:spPr>
          <a:xfrm>
            <a:off x="1000468" y="975243"/>
            <a:ext cx="7180948" cy="369332"/>
          </a:xfrm>
          <a:prstGeom prst="rect">
            <a:avLst/>
          </a:prstGeom>
          <a:ln>
            <a:noFill/>
          </a:ln>
        </p:spPr>
        <p:txBody>
          <a:bodyPr wrap="square">
            <a:spAutoFit/>
          </a:bodyPr>
          <a:lstStyle/>
          <a:p>
            <a:pPr algn="ctr"/>
            <a:r>
              <a:rPr lang="en-GB" b="1">
                <a:latin typeface="+mj-lt"/>
                <a:ea typeface="Arial" panose="020B0604020202020204" pitchFamily="34" charset="0"/>
                <a:cs typeface="Times New Roman" panose="02020603050405020304" pitchFamily="18" charset="0"/>
              </a:rPr>
              <a:t>Coronations through time </a:t>
            </a:r>
          </a:p>
        </p:txBody>
      </p:sp>
      <p:sp>
        <p:nvSpPr>
          <p:cNvPr id="3" name="TextBox 2"/>
          <p:cNvSpPr txBox="1"/>
          <p:nvPr/>
        </p:nvSpPr>
        <p:spPr>
          <a:xfrm>
            <a:off x="592488" y="2946878"/>
            <a:ext cx="4027014" cy="2554545"/>
          </a:xfrm>
          <a:prstGeom prst="rect">
            <a:avLst/>
          </a:prstGeom>
          <a:noFill/>
        </p:spPr>
        <p:txBody>
          <a:bodyPr wrap="square" rtlCol="0">
            <a:spAutoFit/>
          </a:bodyPr>
          <a:lstStyle/>
          <a:p>
            <a:r>
              <a:rPr lang="en-GB" sz="1600" i="1"/>
              <a:t>“With a great deal of patience I sat from past 4 till 11 before the King came in. And a pleasure it was to see the Abbey raised in the middle, all covered with red and throne (that is a </a:t>
            </a:r>
            <a:r>
              <a:rPr lang="en-GB" sz="1600" i="1" err="1"/>
              <a:t>chaire</a:t>
            </a:r>
            <a:r>
              <a:rPr lang="en-GB" sz="1600" i="1"/>
              <a:t>) and </a:t>
            </a:r>
            <a:r>
              <a:rPr lang="en-GB" sz="1600" i="1" err="1"/>
              <a:t>footstoole</a:t>
            </a:r>
            <a:r>
              <a:rPr lang="en-GB" sz="1600" i="1"/>
              <a:t> on the top of it”</a:t>
            </a:r>
          </a:p>
          <a:p>
            <a:endParaRPr lang="en-GB" sz="1600" i="1"/>
          </a:p>
          <a:p>
            <a:r>
              <a:rPr lang="en-GB" sz="1600"/>
              <a:t>Samuel had to leave the Abbey early before the Coronation was finished as he needed the toilet so badly.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9515" y="2771661"/>
            <a:ext cx="3657600" cy="3523488"/>
          </a:xfrm>
          <a:prstGeom prst="rect">
            <a:avLst/>
          </a:prstGeom>
        </p:spPr>
      </p:pic>
    </p:spTree>
    <p:extLst>
      <p:ext uri="{BB962C8B-B14F-4D97-AF65-F5344CB8AC3E}">
        <p14:creationId xmlns:p14="http://schemas.microsoft.com/office/powerpoint/2010/main" val="41329790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2691" y="1756057"/>
            <a:ext cx="8313821" cy="4516621"/>
          </a:xfrm>
          <a:prstGeom prst="rect">
            <a:avLst/>
          </a:prstGeom>
        </p:spPr>
        <p:txBody>
          <a:bodyPr wrap="square">
            <a:spAutoFit/>
          </a:bodyPr>
          <a:lstStyle/>
          <a:p>
            <a:pPr>
              <a:spcAft>
                <a:spcPts val="1200"/>
              </a:spcAft>
            </a:pPr>
            <a:r>
              <a:rPr lang="en-GB" sz="1600"/>
              <a:t>Imagine that you are attending the coronation of that individual and write a diary entry or newspaper article about the event. </a:t>
            </a:r>
          </a:p>
          <a:p>
            <a:endParaRPr lang="en-GB" sz="1600"/>
          </a:p>
          <a:p>
            <a:r>
              <a:rPr lang="en-GB" sz="1600"/>
              <a:t>Describe:</a:t>
            </a:r>
          </a:p>
          <a:p>
            <a:pPr lvl="0"/>
            <a:r>
              <a:rPr lang="en-GB" sz="1600"/>
              <a:t>How the Abbey looks</a:t>
            </a:r>
          </a:p>
          <a:p>
            <a:pPr lvl="0"/>
            <a:r>
              <a:rPr lang="en-GB" sz="1600"/>
              <a:t>What happens during the ceremony</a:t>
            </a:r>
          </a:p>
          <a:p>
            <a:r>
              <a:rPr lang="en-GB" sz="1600"/>
              <a:t> </a:t>
            </a:r>
          </a:p>
          <a:p>
            <a:r>
              <a:rPr lang="en-GB" sz="1600"/>
              <a:t>Think about:</a:t>
            </a:r>
          </a:p>
          <a:p>
            <a:pPr lvl="0"/>
            <a:r>
              <a:rPr lang="en-GB" sz="1600"/>
              <a:t>What perspective are you writing from?</a:t>
            </a:r>
          </a:p>
          <a:p>
            <a:pPr lvl="0"/>
            <a:r>
              <a:rPr lang="en-GB" sz="1600"/>
              <a:t>What can you see around you?</a:t>
            </a:r>
          </a:p>
          <a:p>
            <a:pPr lvl="0"/>
            <a:r>
              <a:rPr lang="en-GB" sz="1600"/>
              <a:t>What can you hear?</a:t>
            </a:r>
          </a:p>
          <a:p>
            <a:pPr lvl="0"/>
            <a:r>
              <a:rPr lang="en-GB" sz="1600"/>
              <a:t>How do you feel?</a:t>
            </a:r>
          </a:p>
          <a:p>
            <a:pPr lvl="0"/>
            <a:r>
              <a:rPr lang="en-GB" sz="1600"/>
              <a:t>Are there any unusual events that happen during the service? </a:t>
            </a:r>
          </a:p>
          <a:p>
            <a:r>
              <a:rPr lang="en-GB" sz="1600"/>
              <a:t> </a:t>
            </a:r>
          </a:p>
          <a:p>
            <a:r>
              <a:rPr lang="en-GB" sz="1600"/>
              <a:t>You can use the virtual tour to help you explore the Abbey. </a:t>
            </a:r>
          </a:p>
          <a:p>
            <a:r>
              <a:rPr lang="en-GB" sz="1600" b="1">
                <a:ea typeface="Arial" panose="020B0604020202020204" pitchFamily="34" charset="0"/>
                <a:cs typeface="Arial" panose="020B0604020202020204" pitchFamily="34" charset="0"/>
                <a:hlinkClick r:id="rId3"/>
              </a:rPr>
              <a:t>https://www.westminster-abbey.org/learning/virtual-tours/monarchy</a:t>
            </a:r>
            <a:endParaRPr lang="en-GB" sz="1600" b="1">
              <a:ea typeface="Arial" panose="020B0604020202020204" pitchFamily="34" charset="0"/>
              <a:cs typeface="Arial" panose="020B0604020202020204" pitchFamily="34" charset="0"/>
            </a:endParaRPr>
          </a:p>
          <a:p>
            <a:endParaRPr lang="en-GB" sz="1050" i="1">
              <a:effectLst/>
              <a:latin typeface="Humanst521 Lt BT" panose="02040706040505040204" pitchFamily="18" charset="0"/>
              <a:ea typeface="Arial" panose="020B0604020202020204" pitchFamily="34" charset="0"/>
              <a:cs typeface="Arial" panose="020B0604020202020204" pitchFamily="34" charset="0"/>
            </a:endParaRPr>
          </a:p>
          <a:p>
            <a:pPr>
              <a:spcAft>
                <a:spcPts val="1200"/>
              </a:spcAft>
            </a:pPr>
            <a:endParaRPr lang="en-GB" sz="1100">
              <a:effectLst/>
              <a:latin typeface="Humanst521 Lt BT" panose="02040706040505040204"/>
              <a:ea typeface="Arial" panose="020B0604020202020204" pitchFamily="34" charset="0"/>
              <a:cs typeface="Times New Roman" panose="02020603050405020304" pitchFamily="18" charset="0"/>
            </a:endParaRP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p:cNvSpPr txBox="1"/>
          <p:nvPr/>
        </p:nvSpPr>
        <p:spPr>
          <a:xfrm>
            <a:off x="382691" y="1057251"/>
            <a:ext cx="8075730" cy="338554"/>
          </a:xfrm>
          <a:prstGeom prst="rect">
            <a:avLst/>
          </a:prstGeom>
          <a:solidFill>
            <a:schemeClr val="accent2"/>
          </a:solidFill>
        </p:spPr>
        <p:txBody>
          <a:bodyPr wrap="square" rtlCol="0">
            <a:spAutoFit/>
          </a:bodyPr>
          <a:lstStyle/>
          <a:p>
            <a:pPr>
              <a:spcAft>
                <a:spcPts val="450"/>
              </a:spcAft>
            </a:pPr>
            <a:r>
              <a:rPr lang="en-US" sz="1600">
                <a:solidFill>
                  <a:schemeClr val="bg1"/>
                </a:solidFill>
                <a:cs typeface="Calibri"/>
              </a:rPr>
              <a:t>Activity: Research the coronation of a monarch from British history.</a:t>
            </a:r>
            <a:endParaRPr lang="en-GB" sz="1600">
              <a:solidFill>
                <a:schemeClr val="bg1"/>
              </a:solidFill>
            </a:endParaRPr>
          </a:p>
        </p:txBody>
      </p:sp>
    </p:spTree>
    <p:extLst>
      <p:ext uri="{BB962C8B-B14F-4D97-AF65-F5344CB8AC3E}">
        <p14:creationId xmlns:p14="http://schemas.microsoft.com/office/powerpoint/2010/main" val="2255511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81095" y="742514"/>
            <a:ext cx="5734017" cy="400110"/>
          </a:xfrm>
          <a:prstGeom prst="rect">
            <a:avLst/>
          </a:prstGeom>
        </p:spPr>
        <p:txBody>
          <a:bodyPr wrap="square">
            <a:spAutoFit/>
          </a:bodyPr>
          <a:lstStyle/>
          <a:p>
            <a:pPr algn="ctr"/>
            <a:r>
              <a:rPr lang="en-GB" sz="2000" b="1">
                <a:latin typeface="+mj-lt"/>
              </a:rPr>
              <a:t>What is a coronation? </a:t>
            </a:r>
          </a:p>
        </p:txBody>
      </p:sp>
      <p:sp>
        <p:nvSpPr>
          <p:cNvPr id="11"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9978" t="16798" r="10657" b="11712"/>
          <a:stretch/>
        </p:blipFill>
        <p:spPr>
          <a:xfrm>
            <a:off x="764165" y="1288557"/>
            <a:ext cx="3480377" cy="2616175"/>
          </a:xfrm>
          <a:prstGeom prst="rect">
            <a:avLst/>
          </a:prstGeom>
          <a:ln>
            <a:noFill/>
          </a:ln>
          <a:effectLst>
            <a:outerShdw blurRad="190500" sx="1000" sy="1000" algn="tl" rotWithShape="0">
              <a:srgbClr val="000000">
                <a:alpha val="70000"/>
              </a:srgbClr>
            </a:outerShdw>
          </a:effectLst>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val="0"/>
              </a:ext>
            </a:extLst>
          </a:blip>
          <a:srcRect l="29612" t="38803" r="24086" b="14258"/>
          <a:stretch/>
        </p:blipFill>
        <p:spPr>
          <a:xfrm>
            <a:off x="4800337" y="1336684"/>
            <a:ext cx="3480377" cy="2519923"/>
          </a:xfrm>
          <a:prstGeom prst="rect">
            <a:avLst/>
          </a:prstGeom>
          <a:ln>
            <a:noFill/>
          </a:ln>
          <a:effectLst>
            <a:outerShdw blurRad="190500" sx="1000" sy="1000" algn="tl" rotWithShape="0">
              <a:srgbClr val="000000">
                <a:alpha val="70000"/>
              </a:srgbClr>
            </a:outerShdw>
          </a:effectLst>
        </p:spPr>
      </p:pic>
      <p:pic>
        <p:nvPicPr>
          <p:cNvPr id="14" name="Picture 13"/>
          <p:cNvPicPr>
            <a:picLocks noChangeAspect="1"/>
          </p:cNvPicPr>
          <p:nvPr/>
        </p:nvPicPr>
        <p:blipFill rotWithShape="1">
          <a:blip r:embed="rId5" cstate="print">
            <a:extLst>
              <a:ext uri="{28A0092B-C50C-407E-A947-70E740481C1C}">
                <a14:useLocalDpi xmlns:a14="http://schemas.microsoft.com/office/drawing/2010/main" val="0"/>
              </a:ext>
            </a:extLst>
          </a:blip>
          <a:srcRect l="8771" t="48324" r="7212" b="9056"/>
          <a:stretch/>
        </p:blipFill>
        <p:spPr>
          <a:xfrm>
            <a:off x="764165" y="4050665"/>
            <a:ext cx="3480378" cy="2431438"/>
          </a:xfrm>
          <a:prstGeom prst="rect">
            <a:avLst/>
          </a:prstGeom>
          <a:ln>
            <a:noFill/>
          </a:ln>
          <a:effectLst>
            <a:outerShdw blurRad="190500" sx="1000" sy="1000" algn="tl" rotWithShape="0">
              <a:srgbClr val="000000">
                <a:alpha val="70000"/>
              </a:srgbClr>
            </a:outerShdw>
          </a:effectLst>
        </p:spPr>
      </p:pic>
      <p:pic>
        <p:nvPicPr>
          <p:cNvPr id="15" name="Picture 14"/>
          <p:cNvPicPr>
            <a:picLocks noChangeAspect="1"/>
          </p:cNvPicPr>
          <p:nvPr/>
        </p:nvPicPr>
        <p:blipFill rotWithShape="1">
          <a:blip r:embed="rId6" cstate="print">
            <a:extLst>
              <a:ext uri="{28A0092B-C50C-407E-A947-70E740481C1C}">
                <a14:useLocalDpi xmlns:a14="http://schemas.microsoft.com/office/drawing/2010/main" val="0"/>
              </a:ext>
            </a:extLst>
          </a:blip>
          <a:srcRect l="24057" t="15089" r="27264" b="9374"/>
          <a:stretch/>
        </p:blipFill>
        <p:spPr>
          <a:xfrm>
            <a:off x="4800337" y="4050665"/>
            <a:ext cx="3469190" cy="2431438"/>
          </a:xfrm>
          <a:prstGeom prst="rect">
            <a:avLst/>
          </a:prstGeom>
          <a:ln>
            <a:noFill/>
          </a:ln>
          <a:effectLst>
            <a:outerShdw blurRad="190500" sx="1000" sy="1000" algn="tl" rotWithShape="0">
              <a:srgbClr val="000000">
                <a:alpha val="70000"/>
              </a:srgbClr>
            </a:outerShdw>
          </a:effectLst>
        </p:spPr>
      </p:pic>
    </p:spTree>
    <p:extLst>
      <p:ext uri="{BB962C8B-B14F-4D97-AF65-F5344CB8AC3E}">
        <p14:creationId xmlns:p14="http://schemas.microsoft.com/office/powerpoint/2010/main" val="2329724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8764" y="966739"/>
            <a:ext cx="7931096" cy="523220"/>
          </a:xfrm>
          <a:prstGeom prst="rect">
            <a:avLst/>
          </a:prstGeom>
          <a:ln>
            <a:noFill/>
          </a:ln>
        </p:spPr>
        <p:txBody>
          <a:bodyPr wrap="square">
            <a:spAutoFit/>
          </a:bodyPr>
          <a:lstStyle/>
          <a:p>
            <a:r>
              <a:rPr lang="en-GB" sz="1400" b="1">
                <a:ea typeface="Arial" panose="020B0604020202020204" pitchFamily="34" charset="0"/>
                <a:cs typeface="Times New Roman" panose="02020603050405020304" pitchFamily="18" charset="0"/>
              </a:rPr>
              <a:t>Coronation</a:t>
            </a:r>
            <a:r>
              <a:rPr lang="en-GB" sz="1400">
                <a:ea typeface="Arial" panose="020B0604020202020204" pitchFamily="34" charset="0"/>
                <a:cs typeface="Times New Roman" panose="02020603050405020304" pitchFamily="18" charset="0"/>
              </a:rPr>
              <a:t> is a ceremony that marks the moment where the new sovereign is formally recognised in front of God and their people  </a:t>
            </a:r>
          </a:p>
        </p:txBody>
      </p:sp>
      <p:sp>
        <p:nvSpPr>
          <p:cNvPr id="2" name="Rectangle 1"/>
          <p:cNvSpPr/>
          <p:nvPr/>
        </p:nvSpPr>
        <p:spPr>
          <a:xfrm>
            <a:off x="4419405" y="1644294"/>
            <a:ext cx="4225831" cy="4678204"/>
          </a:xfrm>
          <a:prstGeom prst="rect">
            <a:avLst/>
          </a:prstGeom>
        </p:spPr>
        <p:txBody>
          <a:bodyPr wrap="square" lIns="91440" tIns="45720" rIns="91440" bIns="45720" anchor="t">
            <a:spAutoFit/>
          </a:bodyPr>
          <a:lstStyle/>
          <a:p>
            <a:pPr>
              <a:spcAft>
                <a:spcPts val="1200"/>
              </a:spcAft>
            </a:pPr>
            <a:r>
              <a:rPr lang="en-GB" sz="1400">
                <a:ea typeface="Arial" panose="020B0604020202020204" pitchFamily="34" charset="0"/>
                <a:cs typeface="Arial"/>
              </a:rPr>
              <a:t>The Coronation Service consists  of six parts, built around a service of Holy Communion</a:t>
            </a:r>
            <a:r>
              <a:rPr lang="en-GB" sz="1400">
                <a:latin typeface="Palatino Linotype"/>
                <a:ea typeface="Arial" panose="020B0604020202020204" pitchFamily="34" charset="0"/>
                <a:cs typeface="Arial"/>
              </a:rPr>
              <a:t>. </a:t>
            </a:r>
            <a:endParaRPr lang="en-GB" sz="1400">
              <a:latin typeface="Palatino Linotype" panose="02040502050505030304" pitchFamily="18" charset="0"/>
              <a:ea typeface="Arial" panose="020B0604020202020204" pitchFamily="34" charset="0"/>
              <a:cs typeface="Times New Roman" panose="02020603050405020304" pitchFamily="18" charset="0"/>
            </a:endParaRPr>
          </a:p>
          <a:p>
            <a:pPr>
              <a:spcAft>
                <a:spcPts val="1200"/>
              </a:spcAft>
            </a:pPr>
            <a:r>
              <a:rPr lang="en-GB" sz="1400" u="sng">
                <a:ea typeface="Arial" panose="020B0604020202020204" pitchFamily="34" charset="0"/>
                <a:cs typeface="Arial" panose="020B0604020202020204" pitchFamily="34" charset="0"/>
              </a:rPr>
              <a:t>The Recognition: </a:t>
            </a:r>
            <a:r>
              <a:rPr lang="en-GB" sz="1400">
                <a:ea typeface="Arial" panose="020B0604020202020204" pitchFamily="34" charset="0"/>
                <a:cs typeface="Arial" panose="020B0604020202020204" pitchFamily="34" charset="0"/>
              </a:rPr>
              <a:t>The people acclaim their new sovereign.</a:t>
            </a:r>
            <a:endParaRPr lang="en-GB" sz="1400">
              <a:ea typeface="Arial" panose="020B0604020202020204" pitchFamily="34" charset="0"/>
              <a:cs typeface="Times New Roman" panose="02020603050405020304" pitchFamily="18" charset="0"/>
            </a:endParaRPr>
          </a:p>
          <a:p>
            <a:pPr>
              <a:spcAft>
                <a:spcPts val="1200"/>
              </a:spcAft>
            </a:pPr>
            <a:r>
              <a:rPr lang="en-GB" sz="1400" u="sng">
                <a:ea typeface="Arial" panose="020B0604020202020204" pitchFamily="34" charset="0"/>
                <a:cs typeface="Arial"/>
              </a:rPr>
              <a:t>The Oath: </a:t>
            </a:r>
            <a:r>
              <a:rPr lang="en-GB" sz="1400">
                <a:ea typeface="Arial" panose="020B0604020202020204" pitchFamily="34" charset="0"/>
                <a:cs typeface="Arial"/>
              </a:rPr>
              <a:t>The sovereign pledges to govern the people with justice and mercy, maintaining the laws of God.</a:t>
            </a:r>
          </a:p>
          <a:p>
            <a:pPr>
              <a:spcAft>
                <a:spcPts val="1200"/>
              </a:spcAft>
            </a:pPr>
            <a:r>
              <a:rPr lang="en-GB" sz="1400" u="sng">
                <a:ea typeface="Arial" panose="020B0604020202020204" pitchFamily="34" charset="0"/>
                <a:cs typeface="Arial"/>
              </a:rPr>
              <a:t>The Anointing: </a:t>
            </a:r>
            <a:r>
              <a:rPr lang="en-GB" sz="1400">
                <a:ea typeface="Arial" panose="020B0604020202020204" pitchFamily="34" charset="0"/>
                <a:cs typeface="Arial"/>
              </a:rPr>
              <a:t>The Archbishop of Canterbury, the most senior cleric in the Church of England, anoints the sovereign with holy oil. </a:t>
            </a:r>
            <a:endParaRPr lang="en-GB" sz="1400">
              <a:ea typeface="Arial" panose="020B0604020202020204" pitchFamily="34" charset="0"/>
              <a:cs typeface="Times New Roman" panose="02020603050405020304" pitchFamily="18" charset="0"/>
            </a:endParaRPr>
          </a:p>
          <a:p>
            <a:pPr>
              <a:spcAft>
                <a:spcPts val="1200"/>
              </a:spcAft>
            </a:pPr>
            <a:r>
              <a:rPr lang="en-GB" sz="1400" u="sng">
                <a:ea typeface="Arial" panose="020B0604020202020204" pitchFamily="34" charset="0"/>
                <a:cs typeface="Arial"/>
              </a:rPr>
              <a:t>The Investiture: </a:t>
            </a:r>
            <a:r>
              <a:rPr lang="en-GB" sz="1400">
                <a:ea typeface="Arial" panose="020B0604020202020204" pitchFamily="34" charset="0"/>
                <a:cs typeface="Arial"/>
              </a:rPr>
              <a:t>The sovereign is presented with coronation robes and regalia, and finally crowned with St Edward’s Crown.</a:t>
            </a:r>
          </a:p>
          <a:p>
            <a:pPr>
              <a:spcAft>
                <a:spcPts val="1200"/>
              </a:spcAft>
            </a:pPr>
            <a:r>
              <a:rPr lang="en-GB" sz="1400" u="sng">
                <a:ea typeface="Arial" panose="020B0604020202020204" pitchFamily="34" charset="0"/>
                <a:cs typeface="Arial" panose="020B0604020202020204" pitchFamily="34" charset="0"/>
              </a:rPr>
              <a:t>The Homage: </a:t>
            </a:r>
            <a:r>
              <a:rPr lang="en-GB" sz="1400">
                <a:ea typeface="Arial" panose="020B0604020202020204" pitchFamily="34" charset="0"/>
                <a:cs typeface="Arial" panose="020B0604020202020204" pitchFamily="34" charset="0"/>
              </a:rPr>
              <a:t>The Church and aristocracy pledge their loyalty.</a:t>
            </a:r>
            <a:endParaRPr lang="en-GB" sz="1400">
              <a:ea typeface="Arial" panose="020B0604020202020204" pitchFamily="34" charset="0"/>
              <a:cs typeface="Times New Roman" panose="02020603050405020304" pitchFamily="18" charset="0"/>
            </a:endParaRPr>
          </a:p>
          <a:p>
            <a:pPr>
              <a:spcAft>
                <a:spcPts val="1200"/>
              </a:spcAft>
            </a:pPr>
            <a:r>
              <a:rPr lang="en-GB" sz="1400" u="sng">
                <a:ea typeface="Arial" panose="020B0604020202020204" pitchFamily="34" charset="0"/>
                <a:cs typeface="Arial"/>
              </a:rPr>
              <a:t>The Holy Communion:</a:t>
            </a:r>
            <a:r>
              <a:rPr lang="en-GB" sz="1400">
                <a:ea typeface="Arial" panose="020B0604020202020204" pitchFamily="34" charset="0"/>
                <a:cs typeface="Arial"/>
              </a:rPr>
              <a:t> The sovereign receives the sacramental bread and wine.</a:t>
            </a:r>
          </a:p>
        </p:txBody>
      </p:sp>
      <p:sp>
        <p:nvSpPr>
          <p:cNvPr id="10"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29612" t="38803" r="24086" b="14258"/>
          <a:stretch/>
        </p:blipFill>
        <p:spPr>
          <a:xfrm>
            <a:off x="498764" y="2412498"/>
            <a:ext cx="3689773" cy="2671533"/>
          </a:xfrm>
          <a:prstGeom prst="rect">
            <a:avLst/>
          </a:prstGeom>
          <a:ln>
            <a:noFill/>
          </a:ln>
          <a:effectLst>
            <a:outerShdw blurRad="190500" sx="1000" sy="1000" algn="tl" rotWithShape="0">
              <a:srgbClr val="000000">
                <a:alpha val="70000"/>
              </a:srgbClr>
            </a:outerShdw>
          </a:effectLst>
        </p:spPr>
      </p:pic>
    </p:spTree>
    <p:extLst>
      <p:ext uri="{BB962C8B-B14F-4D97-AF65-F5344CB8AC3E}">
        <p14:creationId xmlns:p14="http://schemas.microsoft.com/office/powerpoint/2010/main" val="2687490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71232" y="1018309"/>
            <a:ext cx="4124518" cy="5605234"/>
          </a:xfrm>
          <a:prstGeom prst="rect">
            <a:avLst/>
          </a:prstGeom>
        </p:spPr>
      </p:pic>
      <p:pic>
        <p:nvPicPr>
          <p:cNvPr id="4" name="Picture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797908" y="1018308"/>
            <a:ext cx="3811702" cy="5591739"/>
          </a:xfrm>
          <a:prstGeom prst="rect">
            <a:avLst/>
          </a:prstGeom>
        </p:spPr>
      </p:pic>
    </p:spTree>
    <p:extLst>
      <p:ext uri="{BB962C8B-B14F-4D97-AF65-F5344CB8AC3E}">
        <p14:creationId xmlns:p14="http://schemas.microsoft.com/office/powerpoint/2010/main" val="2390328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922A1FE-AB3E-BA35-3504-65CF81600766}"/>
              </a:ext>
            </a:extLst>
          </p:cNvPr>
          <p:cNvSpPr>
            <a:spLocks noGrp="1"/>
          </p:cNvSpPr>
          <p:nvPr>
            <p:ph type="ctrTitle"/>
          </p:nvPr>
        </p:nvSpPr>
        <p:spPr/>
        <p:txBody>
          <a:bodyPr/>
          <a:lstStyle/>
          <a:p>
            <a:endParaRPr lang="zh-TW" altLang="en-US"/>
          </a:p>
        </p:txBody>
      </p:sp>
      <p:sp>
        <p:nvSpPr>
          <p:cNvPr id="3" name="副標題 2">
            <a:extLst>
              <a:ext uri="{FF2B5EF4-FFF2-40B4-BE49-F238E27FC236}">
                <a16:creationId xmlns:a16="http://schemas.microsoft.com/office/drawing/2014/main" id="{F73E2ECB-77C0-E5AD-E906-B46676A609EF}"/>
              </a:ext>
            </a:extLst>
          </p:cNvPr>
          <p:cNvSpPr>
            <a:spLocks noGrp="1"/>
          </p:cNvSpPr>
          <p:nvPr>
            <p:ph type="subTitle" idx="1"/>
          </p:nvPr>
        </p:nvSpPr>
        <p:spPr/>
        <p:txBody>
          <a:bodyPr/>
          <a:lstStyle/>
          <a:p>
            <a:endParaRPr lang="zh-TW" altLang="en-US"/>
          </a:p>
        </p:txBody>
      </p:sp>
      <p:sp>
        <p:nvSpPr>
          <p:cNvPr id="5" name="投影片編號版面配置區 4">
            <a:extLst>
              <a:ext uri="{FF2B5EF4-FFF2-40B4-BE49-F238E27FC236}">
                <a16:creationId xmlns:a16="http://schemas.microsoft.com/office/drawing/2014/main" id="{ED2D2160-2E3A-8580-7E14-DB40272958BA}"/>
              </a:ext>
            </a:extLst>
          </p:cNvPr>
          <p:cNvSpPr>
            <a:spLocks noGrp="1"/>
          </p:cNvSpPr>
          <p:nvPr>
            <p:ph type="sldNum" sz="quarter" idx="12"/>
          </p:nvPr>
        </p:nvSpPr>
        <p:spPr/>
        <p:txBody>
          <a:bodyPr/>
          <a:lstStyle/>
          <a:p>
            <a:fld id="{D5EE6DE6-6748-4781-B5A9-2BBAA60E9988}" type="slidenum">
              <a:rPr lang="en-GB" smtClean="0"/>
              <a:t>6</a:t>
            </a:fld>
            <a:endParaRPr lang="en-GB"/>
          </a:p>
        </p:txBody>
      </p:sp>
      <p:sp>
        <p:nvSpPr>
          <p:cNvPr id="13" name="Text Placeholder 5">
            <a:extLst>
              <a:ext uri="{FF2B5EF4-FFF2-40B4-BE49-F238E27FC236}">
                <a16:creationId xmlns:a16="http://schemas.microsoft.com/office/drawing/2014/main" id="{140B3808-DC9B-860B-D9FC-DC387CDD074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14" name="線上媒體 13" title="Coronations: a two-minute film">
            <a:hlinkClick r:id="" action="ppaction://media"/>
            <a:extLst>
              <a:ext uri="{FF2B5EF4-FFF2-40B4-BE49-F238E27FC236}">
                <a16:creationId xmlns:a16="http://schemas.microsoft.com/office/drawing/2014/main" id="{5CFAE986-5A8F-220F-6478-29D84EC1794D}"/>
              </a:ext>
            </a:extLst>
          </p:cNvPr>
          <p:cNvPicPr>
            <a:picLocks noRot="1" noChangeAspect="1"/>
          </p:cNvPicPr>
          <p:nvPr>
            <a:videoFile r:link="rId1"/>
          </p:nvPr>
        </p:nvPicPr>
        <p:blipFill>
          <a:blip r:embed="rId4"/>
          <a:stretch>
            <a:fillRect/>
          </a:stretch>
        </p:blipFill>
        <p:spPr>
          <a:xfrm>
            <a:off x="358538" y="1056071"/>
            <a:ext cx="8422604" cy="4787077"/>
          </a:xfrm>
          <a:prstGeom prst="rect">
            <a:avLst/>
          </a:prstGeom>
        </p:spPr>
      </p:pic>
    </p:spTree>
    <p:extLst>
      <p:ext uri="{BB962C8B-B14F-4D97-AF65-F5344CB8AC3E}">
        <p14:creationId xmlns:p14="http://schemas.microsoft.com/office/powerpoint/2010/main" val="3207417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55914" y="715691"/>
            <a:ext cx="7180948" cy="369332"/>
          </a:xfrm>
          <a:prstGeom prst="rect">
            <a:avLst/>
          </a:prstGeom>
          <a:ln>
            <a:noFill/>
          </a:ln>
        </p:spPr>
        <p:txBody>
          <a:bodyPr wrap="square">
            <a:spAutoFit/>
          </a:bodyPr>
          <a:lstStyle/>
          <a:p>
            <a:pPr algn="ctr"/>
            <a:r>
              <a:rPr lang="en-GB" b="1">
                <a:latin typeface="+mj-lt"/>
                <a:ea typeface="Arial" panose="020B0604020202020204" pitchFamily="34" charset="0"/>
                <a:cs typeface="Times New Roman" panose="02020603050405020304" pitchFamily="18" charset="0"/>
              </a:rPr>
              <a:t>How did Westminster Abbey become the Coronation Church? </a:t>
            </a:r>
          </a:p>
        </p:txBody>
      </p:sp>
      <p:sp>
        <p:nvSpPr>
          <p:cNvPr id="3" name="TextBox 2"/>
          <p:cNvSpPr txBox="1"/>
          <p:nvPr/>
        </p:nvSpPr>
        <p:spPr>
          <a:xfrm>
            <a:off x="179512" y="1174799"/>
            <a:ext cx="8678737" cy="1323439"/>
          </a:xfrm>
          <a:prstGeom prst="rect">
            <a:avLst/>
          </a:prstGeom>
          <a:noFill/>
        </p:spPr>
        <p:txBody>
          <a:bodyPr wrap="square" rtlCol="0">
            <a:spAutoFit/>
          </a:bodyPr>
          <a:lstStyle/>
          <a:p>
            <a:r>
              <a:rPr lang="en-GB" sz="1600"/>
              <a:t>William the Conqueror chose to be crowned at Westminster Abbey on Christmas day 1066.</a:t>
            </a:r>
          </a:p>
          <a:p>
            <a:endParaRPr lang="en-GB" sz="1600"/>
          </a:p>
          <a:p>
            <a:r>
              <a:rPr lang="en-GB" sz="1600"/>
              <a:t>He claimed to be the lawful successor of the Saxon king Edward the Confessor, who had been buried in the Abbey. He thought it right that he should receive the crown of England near Edward’s grave in the church. </a:t>
            </a:r>
          </a:p>
        </p:txBody>
      </p:sp>
      <p:sp>
        <p:nvSpPr>
          <p:cNvPr id="9" name="TextBox 8"/>
          <p:cNvSpPr txBox="1"/>
          <p:nvPr/>
        </p:nvSpPr>
        <p:spPr>
          <a:xfrm>
            <a:off x="190687" y="6085404"/>
            <a:ext cx="8667562" cy="584775"/>
          </a:xfrm>
          <a:prstGeom prst="rect">
            <a:avLst/>
          </a:prstGeom>
          <a:noFill/>
        </p:spPr>
        <p:txBody>
          <a:bodyPr wrap="square" rtlCol="0">
            <a:spAutoFit/>
          </a:bodyPr>
          <a:lstStyle/>
          <a:p>
            <a:r>
              <a:rPr lang="en-GB" sz="1600"/>
              <a:t>His successors were also crowned in the Abbey and so the tradition emerged of Westminster Abbey as the coronation church. </a:t>
            </a:r>
          </a:p>
        </p:txBody>
      </p:sp>
      <p:sp>
        <p:nvSpPr>
          <p:cNvPr id="8"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601725" y="2625386"/>
            <a:ext cx="4285963" cy="3332869"/>
          </a:xfrm>
          <a:prstGeom prst="rect">
            <a:avLst/>
          </a:prstGeom>
        </p:spPr>
      </p:pic>
    </p:spTree>
    <p:extLst>
      <p:ext uri="{BB962C8B-B14F-4D97-AF65-F5344CB8AC3E}">
        <p14:creationId xmlns:p14="http://schemas.microsoft.com/office/powerpoint/2010/main" val="2724451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30563" y="727206"/>
            <a:ext cx="3913437" cy="11172289"/>
          </a:xfrm>
          <a:prstGeom prst="rect">
            <a:avLst/>
          </a:prstGeom>
          <a:noFill/>
        </p:spPr>
        <p:txBody>
          <a:bodyPr wrap="square" numCol="2" rtlCol="0">
            <a:spAutoFit/>
          </a:bodyPr>
          <a:lstStyle/>
          <a:p>
            <a:r>
              <a:rPr lang="en-GB"/>
              <a:t>William I</a:t>
            </a:r>
          </a:p>
          <a:p>
            <a:r>
              <a:rPr lang="en-GB"/>
              <a:t>William II</a:t>
            </a:r>
          </a:p>
          <a:p>
            <a:r>
              <a:rPr lang="en-GB"/>
              <a:t>Henry I</a:t>
            </a:r>
          </a:p>
          <a:p>
            <a:r>
              <a:rPr lang="en-GB"/>
              <a:t>Stephen</a:t>
            </a:r>
          </a:p>
          <a:p>
            <a:r>
              <a:rPr lang="en-GB"/>
              <a:t>Henry II</a:t>
            </a:r>
          </a:p>
          <a:p>
            <a:r>
              <a:rPr lang="en-GB"/>
              <a:t>Richard I</a:t>
            </a:r>
          </a:p>
          <a:p>
            <a:r>
              <a:rPr lang="en-GB"/>
              <a:t>John</a:t>
            </a:r>
          </a:p>
          <a:p>
            <a:r>
              <a:rPr lang="en-GB"/>
              <a:t>Henry III</a:t>
            </a:r>
          </a:p>
          <a:p>
            <a:r>
              <a:rPr lang="en-GB"/>
              <a:t>Edward I</a:t>
            </a:r>
          </a:p>
          <a:p>
            <a:r>
              <a:rPr lang="en-GB"/>
              <a:t>Edward II</a:t>
            </a:r>
          </a:p>
          <a:p>
            <a:r>
              <a:rPr lang="en-GB"/>
              <a:t>Edward III</a:t>
            </a:r>
          </a:p>
          <a:p>
            <a:r>
              <a:rPr lang="en-GB"/>
              <a:t>Richard II</a:t>
            </a:r>
          </a:p>
          <a:p>
            <a:r>
              <a:rPr lang="en-GB"/>
              <a:t>Henry IV</a:t>
            </a:r>
          </a:p>
          <a:p>
            <a:r>
              <a:rPr lang="en-GB"/>
              <a:t>Henry V</a:t>
            </a:r>
          </a:p>
          <a:p>
            <a:r>
              <a:rPr lang="en-GB"/>
              <a:t>Henry VI</a:t>
            </a:r>
          </a:p>
          <a:p>
            <a:r>
              <a:rPr lang="en-GB"/>
              <a:t>Edward IV</a:t>
            </a:r>
          </a:p>
          <a:p>
            <a:r>
              <a:rPr lang="en-GB" strike="sngStrike">
                <a:solidFill>
                  <a:srgbClr val="FF0000"/>
                </a:solidFill>
              </a:rPr>
              <a:t>Edward V</a:t>
            </a:r>
          </a:p>
          <a:p>
            <a:r>
              <a:rPr lang="en-GB"/>
              <a:t>Richard III</a:t>
            </a:r>
          </a:p>
          <a:p>
            <a:r>
              <a:rPr lang="en-GB"/>
              <a:t>Henry VII</a:t>
            </a:r>
          </a:p>
          <a:p>
            <a:r>
              <a:rPr lang="en-GB"/>
              <a:t>Henry VIII</a:t>
            </a:r>
          </a:p>
          <a:p>
            <a:r>
              <a:rPr lang="en-GB"/>
              <a:t>Edward VI</a:t>
            </a:r>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r>
              <a:rPr lang="en-GB"/>
              <a:t>Mary I</a:t>
            </a:r>
          </a:p>
          <a:p>
            <a:r>
              <a:rPr lang="en-GB"/>
              <a:t>Elizabeth I</a:t>
            </a:r>
          </a:p>
          <a:p>
            <a:r>
              <a:rPr lang="en-GB"/>
              <a:t>James I</a:t>
            </a:r>
          </a:p>
          <a:p>
            <a:r>
              <a:rPr lang="en-GB"/>
              <a:t>Charles I</a:t>
            </a:r>
          </a:p>
          <a:p>
            <a:r>
              <a:rPr lang="en-GB"/>
              <a:t>Charles II</a:t>
            </a:r>
          </a:p>
          <a:p>
            <a:r>
              <a:rPr lang="en-GB"/>
              <a:t>James II</a:t>
            </a:r>
          </a:p>
          <a:p>
            <a:r>
              <a:rPr lang="en-GB"/>
              <a:t>William III &amp; Mary II</a:t>
            </a:r>
          </a:p>
          <a:p>
            <a:r>
              <a:rPr lang="en-GB"/>
              <a:t>Anne</a:t>
            </a:r>
          </a:p>
          <a:p>
            <a:r>
              <a:rPr lang="en-GB"/>
              <a:t>George I</a:t>
            </a:r>
          </a:p>
          <a:p>
            <a:r>
              <a:rPr lang="en-GB"/>
              <a:t>George II</a:t>
            </a:r>
          </a:p>
          <a:p>
            <a:r>
              <a:rPr lang="en-GB"/>
              <a:t>George III</a:t>
            </a:r>
          </a:p>
          <a:p>
            <a:r>
              <a:rPr lang="en-GB"/>
              <a:t>George IV</a:t>
            </a:r>
          </a:p>
          <a:p>
            <a:r>
              <a:rPr lang="en-GB"/>
              <a:t>William IV</a:t>
            </a:r>
          </a:p>
          <a:p>
            <a:r>
              <a:rPr lang="en-GB"/>
              <a:t>Victoria</a:t>
            </a:r>
          </a:p>
          <a:p>
            <a:r>
              <a:rPr lang="en-GB"/>
              <a:t>Edward VII</a:t>
            </a:r>
          </a:p>
          <a:p>
            <a:r>
              <a:rPr lang="en-GB"/>
              <a:t>George V</a:t>
            </a:r>
          </a:p>
          <a:p>
            <a:r>
              <a:rPr lang="en-GB" strike="sngStrike">
                <a:solidFill>
                  <a:srgbClr val="FF0000"/>
                </a:solidFill>
              </a:rPr>
              <a:t>Edward VIII</a:t>
            </a:r>
          </a:p>
          <a:p>
            <a:r>
              <a:rPr lang="en-GB"/>
              <a:t>George VI</a:t>
            </a:r>
          </a:p>
          <a:p>
            <a:r>
              <a:rPr lang="en-GB"/>
              <a:t>Elizabeth II</a:t>
            </a:r>
          </a:p>
          <a:p>
            <a:r>
              <a:rPr lang="en-GB"/>
              <a:t>Charles III</a:t>
            </a:r>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49957" y="1006433"/>
            <a:ext cx="4323923" cy="5573263"/>
          </a:xfrm>
          <a:prstGeom prst="rect">
            <a:avLst/>
          </a:prstGeom>
        </p:spPr>
      </p:pic>
    </p:spTree>
    <p:extLst>
      <p:ext uri="{BB962C8B-B14F-4D97-AF65-F5344CB8AC3E}">
        <p14:creationId xmlns:p14="http://schemas.microsoft.com/office/powerpoint/2010/main" val="2906213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55913" y="832347"/>
            <a:ext cx="7180948" cy="369332"/>
          </a:xfrm>
          <a:prstGeom prst="rect">
            <a:avLst/>
          </a:prstGeom>
          <a:ln>
            <a:noFill/>
          </a:ln>
        </p:spPr>
        <p:txBody>
          <a:bodyPr wrap="square">
            <a:spAutoFit/>
          </a:bodyPr>
          <a:lstStyle/>
          <a:p>
            <a:pPr algn="ctr"/>
            <a:r>
              <a:rPr lang="en-GB" b="1">
                <a:latin typeface="+mj-lt"/>
                <a:ea typeface="Arial" panose="020B0604020202020204" pitchFamily="34" charset="0"/>
                <a:cs typeface="Times New Roman" panose="02020603050405020304" pitchFamily="18" charset="0"/>
              </a:rPr>
              <a:t>Where did the tradition of coronation come from?  </a:t>
            </a:r>
          </a:p>
        </p:txBody>
      </p:sp>
      <p:sp>
        <p:nvSpPr>
          <p:cNvPr id="3" name="TextBox 2"/>
          <p:cNvSpPr txBox="1"/>
          <p:nvPr/>
        </p:nvSpPr>
        <p:spPr>
          <a:xfrm>
            <a:off x="263646" y="1320432"/>
            <a:ext cx="8678737" cy="3754874"/>
          </a:xfrm>
          <a:prstGeom prst="rect">
            <a:avLst/>
          </a:prstGeom>
          <a:noFill/>
        </p:spPr>
        <p:txBody>
          <a:bodyPr wrap="square" rtlCol="0">
            <a:spAutoFit/>
          </a:bodyPr>
          <a:lstStyle/>
          <a:p>
            <a:r>
              <a:rPr lang="en-GB" sz="1400"/>
              <a:t>The elements of a coronation service can be traced back over a thousand years ago to the crowning of the Anglo Saxon King Edgar at Bath Abbey in AD 973. As at modern coronations there was a procession, an oath, anointing, investiture with the regalia, followed by Mass. </a:t>
            </a:r>
          </a:p>
          <a:p>
            <a:endParaRPr lang="en-GB" sz="1400"/>
          </a:p>
          <a:p>
            <a:endParaRPr lang="en-GB" sz="1400"/>
          </a:p>
          <a:p>
            <a:endParaRPr lang="en-GB" sz="1400"/>
          </a:p>
          <a:p>
            <a:endParaRPr lang="en-GB" sz="1400"/>
          </a:p>
          <a:p>
            <a:endParaRPr lang="en-GB" sz="1400"/>
          </a:p>
          <a:p>
            <a:endParaRPr lang="en-GB" sz="1400"/>
          </a:p>
          <a:p>
            <a:endParaRPr lang="en-GB" sz="1400"/>
          </a:p>
          <a:p>
            <a:endParaRPr lang="en-GB" sz="1400"/>
          </a:p>
          <a:p>
            <a:endParaRPr lang="en-GB" sz="1400"/>
          </a:p>
          <a:p>
            <a:endParaRPr lang="en-GB" sz="1400"/>
          </a:p>
          <a:p>
            <a:endParaRPr lang="en-GB" sz="1400"/>
          </a:p>
          <a:p>
            <a:endParaRPr lang="en-GB" sz="1400"/>
          </a:p>
          <a:p>
            <a:pPr algn="ctr"/>
            <a:endParaRPr lang="en-GB" sz="1400"/>
          </a:p>
          <a:p>
            <a:pPr algn="ctr"/>
            <a:endParaRPr lang="en-GB" sz="1400"/>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p:cNvSpPr txBox="1"/>
          <p:nvPr/>
        </p:nvSpPr>
        <p:spPr>
          <a:xfrm>
            <a:off x="370933" y="5126871"/>
            <a:ext cx="8348353" cy="1600438"/>
          </a:xfrm>
          <a:prstGeom prst="rect">
            <a:avLst/>
          </a:prstGeom>
          <a:noFill/>
        </p:spPr>
        <p:txBody>
          <a:bodyPr wrap="square" lIns="91440" tIns="45720" rIns="91440" bIns="45720" rtlCol="0" anchor="t">
            <a:spAutoFit/>
          </a:bodyPr>
          <a:lstStyle/>
          <a:p>
            <a:r>
              <a:rPr lang="en-GB" sz="1400"/>
              <a:t>The concept of a coronation in which a king is anointed with holy oil and invested with regalia took its form from the collision of two traditions:</a:t>
            </a:r>
          </a:p>
          <a:p>
            <a:endParaRPr lang="en-GB" sz="1400"/>
          </a:p>
          <a:p>
            <a:pPr marL="285750" indent="-285750">
              <a:buFont typeface="Arial" panose="020B0604020202020204" pitchFamily="34" charset="0"/>
              <a:buChar char="•"/>
            </a:pPr>
            <a:r>
              <a:rPr lang="en-GB" sz="1400"/>
              <a:t>The idea of a ceremonial crowning evolved in the Eastern Roman Empire in the 6</a:t>
            </a:r>
            <a:r>
              <a:rPr lang="en-GB" sz="1400" baseline="30000"/>
              <a:t>th</a:t>
            </a:r>
            <a:r>
              <a:rPr lang="en-GB" sz="1400"/>
              <a:t> and 7</a:t>
            </a:r>
            <a:r>
              <a:rPr lang="en-GB" sz="1400" baseline="30000"/>
              <a:t>th</a:t>
            </a:r>
            <a:r>
              <a:rPr lang="en-GB" sz="1400"/>
              <a:t> century</a:t>
            </a:r>
          </a:p>
          <a:p>
            <a:pPr marL="285750" indent="-285750">
              <a:buFont typeface="Arial" panose="020B0604020202020204" pitchFamily="34" charset="0"/>
              <a:buChar char="•"/>
            </a:pPr>
            <a:r>
              <a:rPr lang="en-GB" sz="1400"/>
              <a:t>The use of holy oils to anoint priests and rulers was a common practice in the kingdoms of Israel and Judah, in the millennium before the birth of Christ</a:t>
            </a:r>
            <a:endParaRPr lang="en-GB" sz="1400">
              <a:cs typeface="Arial"/>
            </a:endParaRPr>
          </a:p>
          <a:p>
            <a:endParaRPr lang="en-GB" sz="1400"/>
          </a:p>
        </p:txBody>
      </p:sp>
      <p:pic>
        <p:nvPicPr>
          <p:cNvPr id="7" name="Picture 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447642" y="2178170"/>
            <a:ext cx="4310743" cy="2780429"/>
          </a:xfrm>
          <a:prstGeom prst="rect">
            <a:avLst/>
          </a:prstGeom>
        </p:spPr>
      </p:pic>
    </p:spTree>
    <p:extLst>
      <p:ext uri="{BB962C8B-B14F-4D97-AF65-F5344CB8AC3E}">
        <p14:creationId xmlns:p14="http://schemas.microsoft.com/office/powerpoint/2010/main" val="1325155425"/>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3" ma:contentTypeDescription="Create a new document." ma:contentTypeScope="" ma:versionID="6db0559c1048424bbe60e54756300127">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4443467301247e5301624e2525140cca"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2D346B1-E6C0-4FF9-A364-A36BDF3370DD}">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b9f7f328-d3ff-4819-955b-35535df07bba"/>
    <ds:schemaRef ds:uri="2bde14ae-7622-460c-a38b-b0381bac6d2e"/>
  </ds:schemaRefs>
</ds:datastoreItem>
</file>

<file path=customXml/itemProps2.xml><?xml version="1.0" encoding="utf-8"?>
<ds:datastoreItem xmlns:ds="http://schemas.openxmlformats.org/officeDocument/2006/customXml" ds:itemID="{6935F7EC-45D5-4ED7-998C-D8AFA88E8AA2}">
  <ds:schemaRefs>
    <ds:schemaRef ds:uri="http://schemas.microsoft.com/sharepoint/v3/contenttype/forms"/>
  </ds:schemaRefs>
</ds:datastoreItem>
</file>

<file path=customXml/itemProps3.xml><?xml version="1.0" encoding="utf-8"?>
<ds:datastoreItem xmlns:ds="http://schemas.openxmlformats.org/officeDocument/2006/customXml" ds:itemID="{97C0BF20-F69A-43EB-A30E-B91B04FF83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On-screen Show (4:3)</PresentationFormat>
  <Slides>21</Slides>
  <Notes>21</Notes>
  <HiddenSlides>0</HiddenSlide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revision>20</cp:revision>
  <dcterms:created xsi:type="dcterms:W3CDTF">2019-02-11T11:01:41Z</dcterms:created>
  <dcterms:modified xsi:type="dcterms:W3CDTF">2023-01-30T14:33:49Z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0x010100AC412A2BCB8F724392C8D81FB2E38975</vt:lpwstr>
  </property>
  <property fmtid="{D5CDD505-2E9C-101B-9397-08002B2CF9AE}" pid="3" name="Order">
    <vt:r8>2471400</vt:r8>
  </property>
  <property fmtid="{D5CDD505-2E9C-101B-9397-08002B2CF9AE}" pid="4" name="MediaServiceImageTags">
    <vt:lpwstr/>
  </property>
</Properties>
</file>