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3"/>
  </p:notesMasterIdLst>
  <p:sldIdLst>
    <p:sldId id="341" r:id="rId5"/>
    <p:sldId id="316" r:id="rId6"/>
    <p:sldId id="347" r:id="rId7"/>
    <p:sldId id="348" r:id="rId8"/>
    <p:sldId id="349" r:id="rId9"/>
    <p:sldId id="364" r:id="rId10"/>
    <p:sldId id="351" r:id="rId11"/>
    <p:sldId id="352" r:id="rId12"/>
    <p:sldId id="365" r:id="rId13"/>
    <p:sldId id="353" r:id="rId14"/>
    <p:sldId id="354" r:id="rId15"/>
    <p:sldId id="355" r:id="rId16"/>
    <p:sldId id="356" r:id="rId17"/>
    <p:sldId id="357" r:id="rId18"/>
    <p:sldId id="358" r:id="rId19"/>
    <p:sldId id="359" r:id="rId20"/>
    <p:sldId id="360" r:id="rId21"/>
    <p:sldId id="361"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9D9D9D"/>
    <a:srgbClr val="006E73"/>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63059F-5CF5-936E-DEEE-639F998CD7A2}" v="10" dt="2023-01-30T14:26:31.428"/>
    <p1510:client id="{1DCE0F2F-72F1-29C1-187B-AA2EF8210ED1}" v="5" dt="2023-01-30T14:46:30.531"/>
    <p1510:client id="{F0243242-22FF-51CD-30F4-6E8EB2798188}" v="18" dt="2023-01-04T10:10:14.2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181" autoAdjust="0"/>
  </p:normalViewPr>
  <p:slideViewPr>
    <p:cSldViewPr snapToGrid="0">
      <p:cViewPr varScale="1">
        <p:scale>
          <a:sx n="90" d="100"/>
          <a:sy n="90" d="100"/>
        </p:scale>
        <p:origin x="221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an Shaw" userId="cf930bf7-ba7f-4ec0-9225-526cb0af2be3" providerId="ADAL" clId="{442364A8-525F-4BDE-A511-88140D16256F}"/>
    <pc:docChg chg="custSel modSld">
      <pc:chgData name="Sian Shaw" userId="cf930bf7-ba7f-4ec0-9225-526cb0af2be3" providerId="ADAL" clId="{442364A8-525F-4BDE-A511-88140D16256F}" dt="2023-01-04T12:33:21.818" v="38" actId="1076"/>
      <pc:docMkLst>
        <pc:docMk/>
      </pc:docMkLst>
      <pc:sldChg chg="modSp">
        <pc:chgData name="Sian Shaw" userId="cf930bf7-ba7f-4ec0-9225-526cb0af2be3" providerId="ADAL" clId="{442364A8-525F-4BDE-A511-88140D16256F}" dt="2023-01-04T12:32:27.593" v="32" actId="14100"/>
        <pc:sldMkLst>
          <pc:docMk/>
          <pc:sldMk cId="4213500498" sldId="341"/>
        </pc:sldMkLst>
        <pc:spChg chg="mod">
          <ac:chgData name="Sian Shaw" userId="cf930bf7-ba7f-4ec0-9225-526cb0af2be3" providerId="ADAL" clId="{442364A8-525F-4BDE-A511-88140D16256F}" dt="2023-01-04T12:32:27.593" v="32" actId="14100"/>
          <ac:spMkLst>
            <pc:docMk/>
            <pc:sldMk cId="4213500498" sldId="341"/>
            <ac:spMk id="9" creationId="{00000000-0000-0000-0000-000000000000}"/>
          </ac:spMkLst>
        </pc:spChg>
      </pc:sldChg>
      <pc:sldChg chg="addSp delSp modSp">
        <pc:chgData name="Sian Shaw" userId="cf930bf7-ba7f-4ec0-9225-526cb0af2be3" providerId="ADAL" clId="{442364A8-525F-4BDE-A511-88140D16256F}" dt="2023-01-04T12:33:21.818" v="38" actId="1076"/>
        <pc:sldMkLst>
          <pc:docMk/>
          <pc:sldMk cId="243011498" sldId="347"/>
        </pc:sldMkLst>
        <pc:picChg chg="add del mod">
          <ac:chgData name="Sian Shaw" userId="cf930bf7-ba7f-4ec0-9225-526cb0af2be3" providerId="ADAL" clId="{442364A8-525F-4BDE-A511-88140D16256F}" dt="2023-01-04T12:33:01.099" v="36" actId="478"/>
          <ac:picMkLst>
            <pc:docMk/>
            <pc:sldMk cId="243011498" sldId="347"/>
            <ac:picMk id="5" creationId="{28CF2E1F-3891-4D41-ADE6-51DF042138F2}"/>
          </ac:picMkLst>
        </pc:picChg>
        <pc:picChg chg="del">
          <ac:chgData name="Sian Shaw" userId="cf930bf7-ba7f-4ec0-9225-526cb0af2be3" providerId="ADAL" clId="{442364A8-525F-4BDE-A511-88140D16256F}" dt="2023-01-04T12:32:50.853" v="34" actId="478"/>
          <ac:picMkLst>
            <pc:docMk/>
            <pc:sldMk cId="243011498" sldId="347"/>
            <ac:picMk id="6" creationId="{FBB5EA14-F0E0-4064-9C54-3465126A2DC6}"/>
          </ac:picMkLst>
        </pc:picChg>
        <pc:picChg chg="add mod">
          <ac:chgData name="Sian Shaw" userId="cf930bf7-ba7f-4ec0-9225-526cb0af2be3" providerId="ADAL" clId="{442364A8-525F-4BDE-A511-88140D16256F}" dt="2023-01-04T12:33:21.818" v="38" actId="1076"/>
          <ac:picMkLst>
            <pc:docMk/>
            <pc:sldMk cId="243011498" sldId="347"/>
            <ac:picMk id="7" creationId="{8B8F43A2-2FEB-4BB8-B849-B36A38114E32}"/>
          </ac:picMkLst>
        </pc:picChg>
      </pc:sldChg>
    </pc:docChg>
  </pc:docChgLst>
  <pc:docChgLst>
    <pc:chgData name="Sophie Holland" userId="S::sophie.holland@westminster-abbey.org::973f5038-f617-450a-8546-88bc9d3463c3" providerId="AD" clId="Web-{F0243242-22FF-51CD-30F4-6E8EB2798188}"/>
    <pc:docChg chg="modSld">
      <pc:chgData name="Sophie Holland" userId="S::sophie.holland@westminster-abbey.org::973f5038-f617-450a-8546-88bc9d3463c3" providerId="AD" clId="Web-{F0243242-22FF-51CD-30F4-6E8EB2798188}" dt="2023-01-04T10:10:20.323" v="97"/>
      <pc:docMkLst>
        <pc:docMk/>
      </pc:docMkLst>
      <pc:sldChg chg="modNotes">
        <pc:chgData name="Sophie Holland" userId="S::sophie.holland@westminster-abbey.org::973f5038-f617-450a-8546-88bc9d3463c3" providerId="AD" clId="Web-{F0243242-22FF-51CD-30F4-6E8EB2798188}" dt="2023-01-04T09:54:15.865" v="1"/>
        <pc:sldMkLst>
          <pc:docMk/>
          <pc:sldMk cId="927207849" sldId="316"/>
        </pc:sldMkLst>
      </pc:sldChg>
      <pc:sldChg chg="modSp modNotes">
        <pc:chgData name="Sophie Holland" userId="S::sophie.holland@westminster-abbey.org::973f5038-f617-450a-8546-88bc9d3463c3" providerId="AD" clId="Web-{F0243242-22FF-51CD-30F4-6E8EB2798188}" dt="2023-01-04T09:57:12.747" v="26" actId="20577"/>
        <pc:sldMkLst>
          <pc:docMk/>
          <pc:sldMk cId="4213500498" sldId="341"/>
        </pc:sldMkLst>
        <pc:spChg chg="mod">
          <ac:chgData name="Sophie Holland" userId="S::sophie.holland@westminster-abbey.org::973f5038-f617-450a-8546-88bc9d3463c3" providerId="AD" clId="Web-{F0243242-22FF-51CD-30F4-6E8EB2798188}" dt="2023-01-04T09:57:12.747" v="26" actId="20577"/>
          <ac:spMkLst>
            <pc:docMk/>
            <pc:sldMk cId="4213500498" sldId="341"/>
            <ac:spMk id="8" creationId="{9DF1C1B0-F1BD-47BC-A23E-BFC4BDF8B584}"/>
          </ac:spMkLst>
        </pc:spChg>
      </pc:sldChg>
      <pc:sldChg chg="modNotes">
        <pc:chgData name="Sophie Holland" userId="S::sophie.holland@westminster-abbey.org::973f5038-f617-450a-8546-88bc9d3463c3" providerId="AD" clId="Web-{F0243242-22FF-51CD-30F4-6E8EB2798188}" dt="2023-01-04T10:10:20.323" v="97"/>
        <pc:sldMkLst>
          <pc:docMk/>
          <pc:sldMk cId="243011498" sldId="347"/>
        </pc:sldMkLst>
      </pc:sldChg>
      <pc:sldChg chg="modNotes">
        <pc:chgData name="Sophie Holland" userId="S::sophie.holland@westminster-abbey.org::973f5038-f617-450a-8546-88bc9d3463c3" providerId="AD" clId="Web-{F0243242-22FF-51CD-30F4-6E8EB2798188}" dt="2023-01-04T10:06:05.266" v="38"/>
        <pc:sldMkLst>
          <pc:docMk/>
          <pc:sldMk cId="3561072368" sldId="348"/>
        </pc:sldMkLst>
      </pc:sldChg>
      <pc:sldChg chg="modNotes">
        <pc:chgData name="Sophie Holland" userId="S::sophie.holland@westminster-abbey.org::973f5038-f617-450a-8546-88bc9d3463c3" providerId="AD" clId="Web-{F0243242-22FF-51CD-30F4-6E8EB2798188}" dt="2023-01-04T10:06:09.516" v="40"/>
        <pc:sldMkLst>
          <pc:docMk/>
          <pc:sldMk cId="3591907813" sldId="349"/>
        </pc:sldMkLst>
      </pc:sldChg>
      <pc:sldChg chg="modNotes">
        <pc:chgData name="Sophie Holland" userId="S::sophie.holland@westminster-abbey.org::973f5038-f617-450a-8546-88bc9d3463c3" providerId="AD" clId="Web-{F0243242-22FF-51CD-30F4-6E8EB2798188}" dt="2023-01-04T10:06:17.267" v="47"/>
        <pc:sldMkLst>
          <pc:docMk/>
          <pc:sldMk cId="1672249253" sldId="351"/>
        </pc:sldMkLst>
      </pc:sldChg>
      <pc:sldChg chg="modNotes">
        <pc:chgData name="Sophie Holland" userId="S::sophie.holland@westminster-abbey.org::973f5038-f617-450a-8546-88bc9d3463c3" providerId="AD" clId="Web-{F0243242-22FF-51CD-30F4-6E8EB2798188}" dt="2023-01-04T09:55:46.697" v="11"/>
        <pc:sldMkLst>
          <pc:docMk/>
          <pc:sldMk cId="1947255181" sldId="352"/>
        </pc:sldMkLst>
      </pc:sldChg>
      <pc:sldChg chg="modNotes">
        <pc:chgData name="Sophie Holland" userId="S::sophie.holland@westminster-abbey.org::973f5038-f617-450a-8546-88bc9d3463c3" providerId="AD" clId="Web-{F0243242-22FF-51CD-30F4-6E8EB2798188}" dt="2023-01-04T10:06:27.767" v="48"/>
        <pc:sldMkLst>
          <pc:docMk/>
          <pc:sldMk cId="1355586212" sldId="353"/>
        </pc:sldMkLst>
      </pc:sldChg>
      <pc:sldChg chg="modSp modNotes">
        <pc:chgData name="Sophie Holland" userId="S::sophie.holland@westminster-abbey.org::973f5038-f617-450a-8546-88bc9d3463c3" providerId="AD" clId="Web-{F0243242-22FF-51CD-30F4-6E8EB2798188}" dt="2023-01-04T10:05:55.125" v="35"/>
        <pc:sldMkLst>
          <pc:docMk/>
          <pc:sldMk cId="1466526518" sldId="354"/>
        </pc:sldMkLst>
        <pc:spChg chg="mod">
          <ac:chgData name="Sophie Holland" userId="S::sophie.holland@westminster-abbey.org::973f5038-f617-450a-8546-88bc9d3463c3" providerId="AD" clId="Web-{F0243242-22FF-51CD-30F4-6E8EB2798188}" dt="2023-01-04T10:04:29.450" v="31" actId="20577"/>
          <ac:spMkLst>
            <pc:docMk/>
            <pc:sldMk cId="1466526518" sldId="354"/>
            <ac:spMk id="6" creationId="{00000000-0000-0000-0000-000000000000}"/>
          </ac:spMkLst>
        </pc:spChg>
      </pc:sldChg>
      <pc:sldChg chg="modNotes">
        <pc:chgData name="Sophie Holland" userId="S::sophie.holland@westminster-abbey.org::973f5038-f617-450a-8546-88bc9d3463c3" providerId="AD" clId="Web-{F0243242-22FF-51CD-30F4-6E8EB2798188}" dt="2023-01-04T10:07:24.582" v="55"/>
        <pc:sldMkLst>
          <pc:docMk/>
          <pc:sldMk cId="584271474" sldId="355"/>
        </pc:sldMkLst>
      </pc:sldChg>
      <pc:sldChg chg="modNotes">
        <pc:chgData name="Sophie Holland" userId="S::sophie.holland@westminster-abbey.org::973f5038-f617-450a-8546-88bc9d3463c3" providerId="AD" clId="Web-{F0243242-22FF-51CD-30F4-6E8EB2798188}" dt="2023-01-04T10:07:56.255" v="59"/>
        <pc:sldMkLst>
          <pc:docMk/>
          <pc:sldMk cId="1192633870" sldId="356"/>
        </pc:sldMkLst>
      </pc:sldChg>
      <pc:sldChg chg="modNotes">
        <pc:chgData name="Sophie Holland" userId="S::sophie.holland@westminster-abbey.org::973f5038-f617-450a-8546-88bc9d3463c3" providerId="AD" clId="Web-{F0243242-22FF-51CD-30F4-6E8EB2798188}" dt="2023-01-04T10:08:41.147" v="80"/>
        <pc:sldMkLst>
          <pc:docMk/>
          <pc:sldMk cId="3193889828" sldId="357"/>
        </pc:sldMkLst>
      </pc:sldChg>
      <pc:sldChg chg="modNotes">
        <pc:chgData name="Sophie Holland" userId="S::sophie.holland@westminster-abbey.org::973f5038-f617-450a-8546-88bc9d3463c3" providerId="AD" clId="Web-{F0243242-22FF-51CD-30F4-6E8EB2798188}" dt="2023-01-04T10:09:04.039" v="84"/>
        <pc:sldMkLst>
          <pc:docMk/>
          <pc:sldMk cId="97432334" sldId="358"/>
        </pc:sldMkLst>
      </pc:sldChg>
      <pc:sldChg chg="modNotes">
        <pc:chgData name="Sophie Holland" userId="S::sophie.holland@westminster-abbey.org::973f5038-f617-450a-8546-88bc9d3463c3" providerId="AD" clId="Web-{F0243242-22FF-51CD-30F4-6E8EB2798188}" dt="2023-01-04T09:56:07.197" v="25"/>
        <pc:sldMkLst>
          <pc:docMk/>
          <pc:sldMk cId="889020286" sldId="359"/>
        </pc:sldMkLst>
      </pc:sldChg>
      <pc:sldChg chg="modNotes">
        <pc:chgData name="Sophie Holland" userId="S::sophie.holland@westminster-abbey.org::973f5038-f617-450a-8546-88bc9d3463c3" providerId="AD" clId="Web-{F0243242-22FF-51CD-30F4-6E8EB2798188}" dt="2023-01-04T10:09:43.321" v="86"/>
        <pc:sldMkLst>
          <pc:docMk/>
          <pc:sldMk cId="181596161" sldId="360"/>
        </pc:sldMkLst>
      </pc:sldChg>
      <pc:sldChg chg="modNotes">
        <pc:chgData name="Sophie Holland" userId="S::sophie.holland@westminster-abbey.org::973f5038-f617-450a-8546-88bc9d3463c3" providerId="AD" clId="Web-{F0243242-22FF-51CD-30F4-6E8EB2798188}" dt="2023-01-04T10:10:13.854" v="96"/>
        <pc:sldMkLst>
          <pc:docMk/>
          <pc:sldMk cId="3876689078" sldId="361"/>
        </pc:sldMkLst>
      </pc:sldChg>
      <pc:sldChg chg="modNotes">
        <pc:chgData name="Sophie Holland" userId="S::sophie.holland@westminster-abbey.org::973f5038-f617-450a-8546-88bc9d3463c3" providerId="AD" clId="Web-{F0243242-22FF-51CD-30F4-6E8EB2798188}" dt="2023-01-04T10:06:12.282" v="44"/>
        <pc:sldMkLst>
          <pc:docMk/>
          <pc:sldMk cId="3484060235" sldId="364"/>
        </pc:sldMkLst>
      </pc:sldChg>
    </pc:docChg>
  </pc:docChgLst>
  <pc:docChgLst>
    <pc:chgData name="Grazyna Richmond" userId="S::grazyna.richmond@westminster-abbey.org::3ecb8d30-f6f6-4e88-81ee-c3c6ffcbefb2" providerId="AD" clId="Web-{1DCE0F2F-72F1-29C1-187B-AA2EF8210ED1}"/>
    <pc:docChg chg="modSld">
      <pc:chgData name="Grazyna Richmond" userId="S::grazyna.richmond@westminster-abbey.org::3ecb8d30-f6f6-4e88-81ee-c3c6ffcbefb2" providerId="AD" clId="Web-{1DCE0F2F-72F1-29C1-187B-AA2EF8210ED1}" dt="2023-01-30T14:46:30.531" v="4" actId="1076"/>
      <pc:docMkLst>
        <pc:docMk/>
      </pc:docMkLst>
      <pc:sldChg chg="addSp delSp modSp">
        <pc:chgData name="Grazyna Richmond" userId="S::grazyna.richmond@westminster-abbey.org::3ecb8d30-f6f6-4e88-81ee-c3c6ffcbefb2" providerId="AD" clId="Web-{1DCE0F2F-72F1-29C1-187B-AA2EF8210ED1}" dt="2023-01-30T14:46:30.531" v="4" actId="1076"/>
        <pc:sldMkLst>
          <pc:docMk/>
          <pc:sldMk cId="243011498" sldId="347"/>
        </pc:sldMkLst>
        <pc:picChg chg="add mod">
          <ac:chgData name="Grazyna Richmond" userId="S::grazyna.richmond@westminster-abbey.org::3ecb8d30-f6f6-4e88-81ee-c3c6ffcbefb2" providerId="AD" clId="Web-{1DCE0F2F-72F1-29C1-187B-AA2EF8210ED1}" dt="2023-01-30T14:46:30.531" v="4" actId="1076"/>
          <ac:picMkLst>
            <pc:docMk/>
            <pc:sldMk cId="243011498" sldId="347"/>
            <ac:picMk id="2" creationId="{2A95F4CA-23C1-4A08-C918-971C9EDF96E7}"/>
          </ac:picMkLst>
        </pc:picChg>
        <pc:picChg chg="del">
          <ac:chgData name="Grazyna Richmond" userId="S::grazyna.richmond@westminster-abbey.org::3ecb8d30-f6f6-4e88-81ee-c3c6ffcbefb2" providerId="AD" clId="Web-{1DCE0F2F-72F1-29C1-187B-AA2EF8210ED1}" dt="2023-01-30T14:45:02.419" v="0"/>
          <ac:picMkLst>
            <pc:docMk/>
            <pc:sldMk cId="243011498" sldId="347"/>
            <ac:picMk id="7" creationId="{8B8F43A2-2FEB-4BB8-B849-B36A38114E32}"/>
          </ac:picMkLst>
        </pc:picChg>
      </pc:sldChg>
    </pc:docChg>
  </pc:docChgLst>
  <pc:docChgLst>
    <pc:chgData name="Grazyna Richmond" userId="S::grazyna.richmond@westminster-abbey.org::3ecb8d30-f6f6-4e88-81ee-c3c6ffcbefb2" providerId="AD" clId="Web-{0063059F-5CF5-936E-DEEE-639F998CD7A2}"/>
    <pc:docChg chg="modSld">
      <pc:chgData name="Grazyna Richmond" userId="S::grazyna.richmond@westminster-abbey.org::3ecb8d30-f6f6-4e88-81ee-c3c6ffcbefb2" providerId="AD" clId="Web-{0063059F-5CF5-936E-DEEE-639F998CD7A2}" dt="2023-01-30T14:26:31.069" v="16"/>
      <pc:docMkLst>
        <pc:docMk/>
      </pc:docMkLst>
      <pc:sldChg chg="modNotes">
        <pc:chgData name="Grazyna Richmond" userId="S::grazyna.richmond@westminster-abbey.org::3ecb8d30-f6f6-4e88-81ee-c3c6ffcbefb2" providerId="AD" clId="Web-{0063059F-5CF5-936E-DEEE-639F998CD7A2}" dt="2023-01-30T14:24:45.956" v="2"/>
        <pc:sldMkLst>
          <pc:docMk/>
          <pc:sldMk cId="1672249253" sldId="351"/>
        </pc:sldMkLst>
      </pc:sldChg>
      <pc:sldChg chg="modNotes">
        <pc:chgData name="Grazyna Richmond" userId="S::grazyna.richmond@westminster-abbey.org::3ecb8d30-f6f6-4e88-81ee-c3c6ffcbefb2" providerId="AD" clId="Web-{0063059F-5CF5-936E-DEEE-639F998CD7A2}" dt="2023-01-30T14:25:30.942" v="5"/>
        <pc:sldMkLst>
          <pc:docMk/>
          <pc:sldMk cId="1192633870" sldId="356"/>
        </pc:sldMkLst>
      </pc:sldChg>
      <pc:sldChg chg="modSp modNotes">
        <pc:chgData name="Grazyna Richmond" userId="S::grazyna.richmond@westminster-abbey.org::3ecb8d30-f6f6-4e88-81ee-c3c6ffcbefb2" providerId="AD" clId="Web-{0063059F-5CF5-936E-DEEE-639F998CD7A2}" dt="2023-01-30T14:25:56.208" v="9"/>
        <pc:sldMkLst>
          <pc:docMk/>
          <pc:sldMk cId="97432334" sldId="358"/>
        </pc:sldMkLst>
        <pc:spChg chg="mod">
          <ac:chgData name="Grazyna Richmond" userId="S::grazyna.richmond@westminster-abbey.org::3ecb8d30-f6f6-4e88-81ee-c3c6ffcbefb2" providerId="AD" clId="Web-{0063059F-5CF5-936E-DEEE-639F998CD7A2}" dt="2023-01-30T14:25:51.286" v="7" actId="20577"/>
          <ac:spMkLst>
            <pc:docMk/>
            <pc:sldMk cId="97432334" sldId="358"/>
            <ac:spMk id="13" creationId="{00000000-0000-0000-0000-000000000000}"/>
          </ac:spMkLst>
        </pc:spChg>
      </pc:sldChg>
      <pc:sldChg chg="modSp modNotes">
        <pc:chgData name="Grazyna Richmond" userId="S::grazyna.richmond@westminster-abbey.org::3ecb8d30-f6f6-4e88-81ee-c3c6ffcbefb2" providerId="AD" clId="Web-{0063059F-5CF5-936E-DEEE-639F998CD7A2}" dt="2023-01-30T14:26:17.209" v="14"/>
        <pc:sldMkLst>
          <pc:docMk/>
          <pc:sldMk cId="889020286" sldId="359"/>
        </pc:sldMkLst>
        <pc:picChg chg="mod">
          <ac:chgData name="Grazyna Richmond" userId="S::grazyna.richmond@westminster-abbey.org::3ecb8d30-f6f6-4e88-81ee-c3c6ffcbefb2" providerId="AD" clId="Web-{0063059F-5CF5-936E-DEEE-639F998CD7A2}" dt="2023-01-30T14:26:03.334" v="10" actId="14100"/>
          <ac:picMkLst>
            <pc:docMk/>
            <pc:sldMk cId="889020286" sldId="359"/>
            <ac:picMk id="3" creationId="{00000000-0000-0000-0000-000000000000}"/>
          </ac:picMkLst>
        </pc:picChg>
      </pc:sldChg>
      <pc:sldChg chg="modNotes">
        <pc:chgData name="Grazyna Richmond" userId="S::grazyna.richmond@westminster-abbey.org::3ecb8d30-f6f6-4e88-81ee-c3c6ffcbefb2" providerId="AD" clId="Web-{0063059F-5CF5-936E-DEEE-639F998CD7A2}" dt="2023-01-30T14:26:31.069" v="16"/>
        <pc:sldMkLst>
          <pc:docMk/>
          <pc:sldMk cId="181596161" sldId="36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30/01/2023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MiXgOQ9_-RI"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©2023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We’re going to re-enact what happens at a coronation ceremony. I will need five</a:t>
            </a:r>
            <a:r>
              <a:rPr lang="en-GB" sz="1200" kern="1200" baseline="0">
                <a:solidFill>
                  <a:schemeClr val="tx1"/>
                </a:solidFill>
                <a:effectLst/>
                <a:latin typeface="+mn-lt"/>
                <a:ea typeface="+mn-ea"/>
                <a:cs typeface="+mn-cs"/>
              </a:rPr>
              <a:t> </a:t>
            </a:r>
            <a:r>
              <a:rPr lang="en-GB" sz="1200" kern="1200">
                <a:solidFill>
                  <a:schemeClr val="tx1"/>
                </a:solidFill>
                <a:effectLst/>
                <a:latin typeface="+mn-lt"/>
                <a:ea typeface="+mn-ea"/>
                <a:cs typeface="+mn-cs"/>
              </a:rPr>
              <a:t>volunteers.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baseline="0">
                <a:solidFill>
                  <a:schemeClr val="tx1"/>
                </a:solidFill>
                <a:effectLst/>
                <a:latin typeface="+mn-lt"/>
                <a:ea typeface="+mn-ea"/>
                <a:cs typeface="+mn-cs"/>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baseline="0">
                <a:solidFill>
                  <a:schemeClr val="tx1"/>
                </a:solidFill>
                <a:effectLst/>
                <a:latin typeface="+mn-lt"/>
                <a:ea typeface="+mn-ea"/>
                <a:cs typeface="+mn-cs"/>
              </a:rPr>
              <a:t>©</a:t>
            </a:r>
            <a:r>
              <a:rPr lang="en-GB"/>
              <a:t>2023</a:t>
            </a:r>
            <a:r>
              <a:rPr lang="en-GB" sz="1200" b="0" i="0" kern="1200" baseline="0">
                <a:solidFill>
                  <a:schemeClr val="tx1"/>
                </a:solidFill>
                <a:effectLst/>
                <a:latin typeface="+mn-lt"/>
                <a:ea typeface="+mn-ea"/>
                <a:cs typeface="+mn-cs"/>
              </a:rPr>
              <a:t> Dean &amp; Chapter of Westminster</a:t>
            </a:r>
            <a:endParaRPr lang="en-GB" sz="1200" b="0" i="0" kern="1200" baseline="0">
              <a:solidFill>
                <a:schemeClr val="tx1"/>
              </a:solidFill>
              <a:effectLst/>
              <a:latin typeface="+mn-lt"/>
              <a:cs typeface="Calibri"/>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10</a:t>
            </a:fld>
            <a:endParaRPr lang="en-GB"/>
          </a:p>
        </p:txBody>
      </p:sp>
    </p:spTree>
    <p:extLst>
      <p:ext uri="{BB962C8B-B14F-4D97-AF65-F5344CB8AC3E}">
        <p14:creationId xmlns:p14="http://schemas.microsoft.com/office/powerpoint/2010/main" val="6840367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First, the monarch arrives at the Abbey in a golden carriage. As they enter the Abbey and walk through the church to the high altar, the choir sing. There were 480 musicians at Queen Elizabeth II’s coronation</a:t>
            </a:r>
            <a:r>
              <a:rPr lang="en-GB" sz="1200" kern="1200" baseline="0">
                <a:solidFill>
                  <a:schemeClr val="tx1"/>
                </a:solidFill>
                <a:effectLst/>
                <a:latin typeface="+mn-lt"/>
                <a:ea typeface="+mn-ea"/>
                <a:cs typeface="+mn-cs"/>
              </a:rPr>
              <a:t> and</a:t>
            </a:r>
            <a:r>
              <a:rPr lang="en-GB" sz="1200" kern="1200">
                <a:solidFill>
                  <a:schemeClr val="tx1"/>
                </a:solidFill>
                <a:effectLst/>
                <a:latin typeface="+mn-lt"/>
                <a:ea typeface="+mn-ea"/>
                <a:cs typeface="+mn-cs"/>
              </a:rPr>
              <a:t> around 8,000 people seated in the Abbey to watch the coronation. How do you think the king or queen might feel as they enter?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Images: </a:t>
            </a:r>
          </a:p>
          <a:p>
            <a:pPr>
              <a:defRPr/>
            </a:pPr>
            <a:r>
              <a:rPr lang="en-US" sz="1200" kern="1200">
                <a:solidFill>
                  <a:schemeClr val="tx1"/>
                </a:solidFill>
                <a:effectLst/>
                <a:latin typeface="+mn-lt"/>
                <a:ea typeface="+mn-ea"/>
                <a:cs typeface="+mn-cs"/>
              </a:rPr>
              <a:t>Edward VII, 1902 – ©</a:t>
            </a:r>
            <a:r>
              <a:rPr lang="en-US"/>
              <a:t>2023 </a:t>
            </a:r>
            <a:r>
              <a:rPr lang="en-US" sz="1200" kern="1200" baseline="0">
                <a:solidFill>
                  <a:schemeClr val="tx1"/>
                </a:solidFill>
                <a:effectLst/>
                <a:latin typeface="+mn-lt"/>
                <a:ea typeface="+mn-ea"/>
                <a:cs typeface="+mn-cs"/>
              </a:rPr>
              <a:t>Dean &amp; Chapter of Westminster</a:t>
            </a:r>
            <a:r>
              <a:rPr lang="en-US"/>
              <a:t> </a:t>
            </a:r>
            <a:endParaRPr lang="en-GB" sz="1200" kern="1200">
              <a:solidFill>
                <a:schemeClr val="tx1"/>
              </a:solidFill>
              <a:effectLst/>
              <a:latin typeface="+mn-lt"/>
              <a:ea typeface="+mn-ea"/>
              <a:cs typeface="+mn-cs"/>
            </a:endParaRPr>
          </a:p>
          <a:p>
            <a:pPr>
              <a:defRPr/>
            </a:pPr>
            <a:r>
              <a:rPr lang="en-US" sz="1200" b="0" kern="1200">
                <a:solidFill>
                  <a:schemeClr val="tx1"/>
                </a:solidFill>
                <a:effectLst/>
                <a:latin typeface="+mn-lt"/>
                <a:ea typeface="+mn-ea"/>
                <a:cs typeface="+mn-cs"/>
              </a:rPr>
              <a:t>Choir</a:t>
            </a:r>
            <a:r>
              <a:rPr lang="en-US" sz="1200" b="0" kern="1200" baseline="0">
                <a:solidFill>
                  <a:schemeClr val="tx1"/>
                </a:solidFill>
                <a:effectLst/>
                <a:latin typeface="+mn-lt"/>
                <a:ea typeface="+mn-ea"/>
                <a:cs typeface="+mn-cs"/>
              </a:rPr>
              <a:t> – ©</a:t>
            </a:r>
            <a:r>
              <a:rPr lang="en-US"/>
              <a:t>2023 </a:t>
            </a:r>
            <a:r>
              <a:rPr lang="en-US" sz="1200" b="0" kern="1200" baseline="0">
                <a:solidFill>
                  <a:schemeClr val="tx1"/>
                </a:solidFill>
                <a:effectLst/>
                <a:latin typeface="+mn-lt"/>
                <a:ea typeface="+mn-ea"/>
                <a:cs typeface="+mn-cs"/>
              </a:rPr>
              <a:t>Dean &amp; Chapter of Westminster</a:t>
            </a:r>
            <a:r>
              <a:rPr lang="en-US"/>
              <a:t> </a:t>
            </a:r>
            <a:endParaRPr lang="en-US" sz="1200" b="0" kern="1200" baseline="0">
              <a:solidFill>
                <a:schemeClr val="tx1"/>
              </a:solidFill>
              <a:effectLst/>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a:solidFill>
                <a:srgbClr val="000000"/>
              </a:solidFill>
              <a:latin typeface="Calibri" panose="020F0502020204030204"/>
              <a:cs typeface="Calibri" panose="020F0502020204030204"/>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11</a:t>
            </a:fld>
            <a:endParaRPr lang="en-GB"/>
          </a:p>
        </p:txBody>
      </p:sp>
    </p:spTree>
    <p:extLst>
      <p:ext uri="{BB962C8B-B14F-4D97-AF65-F5344CB8AC3E}">
        <p14:creationId xmlns:p14="http://schemas.microsoft.com/office/powerpoint/2010/main" val="4505863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sz="1200" kern="1200">
                <a:solidFill>
                  <a:schemeClr val="tx1"/>
                </a:solidFill>
                <a:effectLst/>
                <a:latin typeface="+mn-lt"/>
                <a:ea typeface="+mn-ea"/>
                <a:cs typeface="+mn-cs"/>
              </a:rPr>
              <a:t>Teacher: The first stage of the coronation is for the new monarch to be presented to the people, and then to swear an oath to uphold the law and the church. The Archbishop and the </a:t>
            </a:r>
            <a:r>
              <a:rPr lang="en-GB"/>
              <a:t>monarch </a:t>
            </a:r>
            <a:r>
              <a:rPr lang="en-GB" sz="1200" kern="1200">
                <a:solidFill>
                  <a:schemeClr val="tx1"/>
                </a:solidFill>
                <a:effectLst/>
                <a:latin typeface="+mn-lt"/>
                <a:ea typeface="+mn-ea"/>
                <a:cs typeface="+mn-cs"/>
              </a:rPr>
              <a:t>must turn to all four corners of the Abbey for all to see their new king or queen.</a:t>
            </a:r>
            <a:r>
              <a:rPr lang="en-GB"/>
              <a:t> </a:t>
            </a: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Once the monarch has been presented, they must take the coronation oath where they pledge to rule with justice and mercy, maintaining the laws of God.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a:solidFill>
                  <a:schemeClr val="tx1"/>
                </a:solidFill>
                <a:effectLst/>
                <a:latin typeface="+mn-lt"/>
                <a:ea typeface="+mn-ea"/>
                <a:cs typeface="+mn-cs"/>
              </a:rPr>
              <a:t>Images;</a:t>
            </a:r>
            <a:r>
              <a:rPr lang="en-US" sz="1200" b="0" kern="1200" baseline="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a:solidFill>
                  <a:schemeClr val="tx1"/>
                </a:solidFill>
                <a:effectLst/>
                <a:latin typeface="+mn-lt"/>
                <a:ea typeface="+mn-ea"/>
                <a:cs typeface="+mn-cs"/>
              </a:rPr>
              <a:t>Queen Victoria – ©</a:t>
            </a:r>
            <a:r>
              <a:rPr lang="en-US"/>
              <a:t>2023</a:t>
            </a:r>
            <a:r>
              <a:rPr lang="en-US" sz="1200" b="0" kern="1200" baseline="0">
                <a:solidFill>
                  <a:schemeClr val="tx1"/>
                </a:solidFill>
                <a:effectLst/>
                <a:latin typeface="+mn-lt"/>
                <a:ea typeface="+mn-ea"/>
                <a:cs typeface="+mn-cs"/>
              </a:rPr>
              <a:t> Dean &amp; Chapter of Westminster</a:t>
            </a:r>
            <a:endParaRPr lang="en-US" sz="1200" b="0" kern="1200" baseline="0">
              <a:solidFill>
                <a:schemeClr val="tx1"/>
              </a:solidFill>
              <a:effectLst/>
              <a:latin typeface="+mn-lt"/>
              <a:cs typeface="Calibri"/>
            </a:endParaRPr>
          </a:p>
          <a:p>
            <a:pPr>
              <a:defRPr/>
            </a:pPr>
            <a:r>
              <a:rPr lang="en-US" sz="1200" b="0" kern="1200" baseline="0">
                <a:solidFill>
                  <a:schemeClr val="tx1"/>
                </a:solidFill>
                <a:effectLst/>
                <a:latin typeface="+mn-lt"/>
                <a:ea typeface="+mn-ea"/>
                <a:cs typeface="+mn-cs"/>
              </a:rPr>
              <a:t>Queen Victoria’s coronation, 1838 – ©</a:t>
            </a:r>
            <a:r>
              <a:rPr lang="en-US"/>
              <a:t>2023 </a:t>
            </a:r>
            <a:r>
              <a:rPr lang="en-US" sz="1200" b="0" kern="1200" baseline="0">
                <a:solidFill>
                  <a:schemeClr val="tx1"/>
                </a:solidFill>
                <a:effectLst/>
                <a:latin typeface="+mn-lt"/>
                <a:ea typeface="+mn-ea"/>
                <a:cs typeface="+mn-cs"/>
              </a:rPr>
              <a:t>Dean &amp; Chapter of Westminster</a:t>
            </a:r>
            <a:r>
              <a:rPr lang="en-US"/>
              <a:t> </a:t>
            </a:r>
            <a:endParaRPr lang="en-US" sz="1200" b="0" kern="1200">
              <a:solidFill>
                <a:schemeClr val="tx1"/>
              </a:solidFill>
              <a:effectLst/>
              <a:latin typeface="+mn-lt"/>
              <a:cs typeface="Calibri" panose="020F0502020204030204"/>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12</a:t>
            </a:fld>
            <a:endParaRPr lang="en-GB"/>
          </a:p>
        </p:txBody>
      </p:sp>
    </p:spTree>
    <p:extLst>
      <p:ext uri="{BB962C8B-B14F-4D97-AF65-F5344CB8AC3E}">
        <p14:creationId xmlns:p14="http://schemas.microsoft.com/office/powerpoint/2010/main" val="40346259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sz="1200" kern="1200" dirty="0">
                <a:solidFill>
                  <a:schemeClr val="tx1"/>
                </a:solidFill>
                <a:effectLst/>
                <a:latin typeface="+mn-lt"/>
                <a:ea typeface="+mn-ea"/>
                <a:cs typeface="+mn-cs"/>
              </a:rPr>
              <a:t>Teacher: After the recognition and oath, the monarch moves to sit in the Coronation Chair. The chair dates to 1301, which means it is over 700 years old. The anointing is the most important and holy part of the ceremony. The Archbishop of Canterbury uses holy oil to make the sign of the cross on the monarch’s forehead. It’s a sign to show that the monarch has been marked out for this sacred role and has been blessed by God. The tradition of anointing goes back to the Old Testament in the Bible, when King David and King Solomon were anointed. At </a:t>
            </a:r>
            <a:r>
              <a:rPr lang="en-GB" dirty="0"/>
              <a:t>Queen Elizabeth</a:t>
            </a:r>
            <a:r>
              <a:rPr lang="en-GB" sz="1200" kern="1200" dirty="0">
                <a:solidFill>
                  <a:schemeClr val="tx1"/>
                </a:solidFill>
                <a:effectLst/>
                <a:latin typeface="+mn-lt"/>
                <a:ea typeface="+mn-ea"/>
                <a:cs typeface="+mn-cs"/>
              </a:rPr>
              <a:t> II’s coronation, this part of the service was considered so holy and important that it wasn’t filmed. The anthem ‘Zadok the Priest’ is played during this moment</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https://www.youtube.com/watch?v=MiXgOQ9_-RI)</a:t>
            </a:r>
            <a:r>
              <a:rPr lang="en-GB" dirty="0"/>
              <a:t> </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a:defRPr/>
            </a:pPr>
            <a:r>
              <a:rPr lang="en-GB" sz="1200" b="0" kern="1200" dirty="0">
                <a:solidFill>
                  <a:schemeClr val="tx1"/>
                </a:solidFill>
                <a:effectLst/>
                <a:latin typeface="+mn-lt"/>
                <a:ea typeface="+mn-ea"/>
                <a:cs typeface="+mn-cs"/>
              </a:rPr>
              <a:t>Images:</a:t>
            </a:r>
            <a:r>
              <a:rPr lang="en-GB" dirty="0"/>
              <a:t> </a:t>
            </a:r>
            <a:endParaRPr lang="en-GB" sz="1200" b="0" kern="1200" dirty="0">
              <a:solidFill>
                <a:schemeClr val="tx1"/>
              </a:solidFill>
              <a:effectLst/>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Coronation Chair – ©</a:t>
            </a:r>
            <a:r>
              <a:rPr lang="en-US" dirty="0"/>
              <a:t>2023</a:t>
            </a:r>
            <a:r>
              <a:rPr lang="en-US" sz="1200" kern="1200" baseline="0" dirty="0">
                <a:solidFill>
                  <a:schemeClr val="tx1"/>
                </a:solidFill>
                <a:effectLst/>
                <a:latin typeface="+mn-lt"/>
                <a:ea typeface="+mn-ea"/>
                <a:cs typeface="+mn-cs"/>
              </a:rPr>
              <a:t> Dean &amp; Chapter of Westminster</a:t>
            </a:r>
            <a:endParaRPr lang="en-US" sz="1200" kern="1200" baseline="0">
              <a:solidFill>
                <a:schemeClr val="tx1"/>
              </a:solidFill>
              <a:effectLst/>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err="1">
                <a:solidFill>
                  <a:schemeClr val="tx1"/>
                </a:solidFill>
                <a:effectLst/>
                <a:latin typeface="+mn-lt"/>
                <a:ea typeface="+mn-ea"/>
                <a:cs typeface="+mn-cs"/>
              </a:rPr>
              <a:t>Ampula</a:t>
            </a:r>
            <a:r>
              <a:rPr lang="en-US" sz="1200" kern="1200" baseline="0" dirty="0">
                <a:solidFill>
                  <a:schemeClr val="tx1"/>
                </a:solidFill>
                <a:effectLst/>
                <a:latin typeface="+mn-lt"/>
                <a:ea typeface="+mn-ea"/>
                <a:cs typeface="+mn-cs"/>
              </a:rPr>
              <a:t> and spoon replica – ©</a:t>
            </a:r>
            <a:r>
              <a:rPr lang="en-US" dirty="0"/>
              <a:t>2023</a:t>
            </a:r>
            <a:r>
              <a:rPr lang="en-US" sz="1200" kern="1200" baseline="0" dirty="0">
                <a:solidFill>
                  <a:schemeClr val="tx1"/>
                </a:solidFill>
                <a:effectLst/>
                <a:latin typeface="+mn-lt"/>
                <a:ea typeface="+mn-ea"/>
                <a:cs typeface="+mn-cs"/>
              </a:rPr>
              <a:t> Dean &amp; Chapter of Westminster</a:t>
            </a:r>
            <a:endParaRPr lang="en-US" sz="1200" kern="1200" baseline="0">
              <a:solidFill>
                <a:schemeClr val="tx1"/>
              </a:solidFill>
              <a:effectLst/>
              <a:latin typeface="+mn-lt"/>
              <a:cs typeface="Calibri"/>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13</a:t>
            </a:fld>
            <a:endParaRPr lang="en-GB"/>
          </a:p>
        </p:txBody>
      </p:sp>
    </p:spTree>
    <p:extLst>
      <p:ext uri="{BB962C8B-B14F-4D97-AF65-F5344CB8AC3E}">
        <p14:creationId xmlns:p14="http://schemas.microsoft.com/office/powerpoint/2010/main" val="27780930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Teacher: The monarch remains seated in the Coronation Chair and is presented with the regalia. The monarch is first presented with the Sword of State, a symbol of the monarch’s role as Head of the Armed Forces, but also to remind them of their duty to preserve peace. Then, the monarch is given the orb. The orb is a symbol of Jesus’s power over the world. Next, the monarch receives a ring representing his or her marriage to the nation. Then, the monarch is handed two sceptres: the Sovereign’s Sceptre with Cross – a symbol of kingly power, and the Sovereign’s Sceptre with Dove, a symbol of mercy.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kern="1200">
                <a:solidFill>
                  <a:schemeClr val="tx1"/>
                </a:solidFill>
                <a:effectLst/>
                <a:latin typeface="+mn-lt"/>
                <a:ea typeface="+mn-ea"/>
                <a:cs typeface="+mn-cs"/>
              </a:rPr>
              <a:t>Images:</a:t>
            </a:r>
            <a:r>
              <a:rPr lang="en-US" sz="1200" i="0" kern="1200" baseline="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kern="1200" baseline="0">
                <a:solidFill>
                  <a:schemeClr val="tx1"/>
                </a:solidFill>
                <a:effectLst/>
                <a:latin typeface="+mn-lt"/>
                <a:ea typeface="+mn-ea"/>
                <a:cs typeface="+mn-cs"/>
              </a:rPr>
              <a:t>Regalia ring replica – ©</a:t>
            </a:r>
            <a:r>
              <a:rPr lang="en-US"/>
              <a:t>2023</a:t>
            </a:r>
            <a:r>
              <a:rPr lang="en-US" sz="1200" i="0" kern="1200" baseline="0">
                <a:solidFill>
                  <a:schemeClr val="tx1"/>
                </a:solidFill>
                <a:effectLst/>
                <a:latin typeface="+mn-lt"/>
                <a:ea typeface="+mn-ea"/>
                <a:cs typeface="+mn-cs"/>
              </a:rPr>
              <a:t> Dean &amp; Chapter of Westminster</a:t>
            </a:r>
            <a:endParaRPr lang="en-US" sz="1200" i="0" kern="1200">
              <a:solidFill>
                <a:schemeClr val="tx1"/>
              </a:solidFill>
              <a:effectLst/>
              <a:latin typeface="+mn-lt"/>
              <a:cs typeface="Calibri"/>
            </a:endParaRPr>
          </a:p>
          <a:p>
            <a:pPr>
              <a:defRPr/>
            </a:pPr>
            <a:r>
              <a:rPr lang="en-US" sz="1200" b="0" kern="1200" err="1">
                <a:solidFill>
                  <a:schemeClr val="tx1"/>
                </a:solidFill>
                <a:effectLst/>
                <a:latin typeface="+mn-lt"/>
                <a:ea typeface="+mn-ea"/>
                <a:cs typeface="+mn-cs"/>
              </a:rPr>
              <a:t>Sceptre</a:t>
            </a:r>
            <a:r>
              <a:rPr lang="en-US" sz="1200" b="0" kern="1200">
                <a:solidFill>
                  <a:schemeClr val="tx1"/>
                </a:solidFill>
                <a:effectLst/>
                <a:latin typeface="+mn-lt"/>
                <a:ea typeface="+mn-ea"/>
                <a:cs typeface="+mn-cs"/>
              </a:rPr>
              <a:t> </a:t>
            </a:r>
            <a:r>
              <a:rPr lang="en-US" sz="1200" b="0" kern="1200" baseline="0">
                <a:solidFill>
                  <a:schemeClr val="tx1"/>
                </a:solidFill>
                <a:effectLst/>
                <a:latin typeface="+mn-lt"/>
                <a:ea typeface="+mn-ea"/>
                <a:cs typeface="+mn-cs"/>
              </a:rPr>
              <a:t>with dove – ©</a:t>
            </a:r>
            <a:r>
              <a:rPr lang="en-US"/>
              <a:t>2023 </a:t>
            </a:r>
            <a:r>
              <a:rPr lang="en-US" sz="1200" b="0" kern="1200" baseline="0">
                <a:solidFill>
                  <a:schemeClr val="tx1"/>
                </a:solidFill>
                <a:effectLst/>
                <a:latin typeface="+mn-lt"/>
                <a:ea typeface="+mn-ea"/>
                <a:cs typeface="+mn-cs"/>
              </a:rPr>
              <a:t>Dean &amp; Chapter of Westminster</a:t>
            </a:r>
            <a:r>
              <a:rPr lang="en-US"/>
              <a:t> </a:t>
            </a:r>
            <a:endParaRPr lang="en-US" sz="1200" b="0" kern="1200" baseline="0">
              <a:solidFill>
                <a:schemeClr val="tx1"/>
              </a:solidFill>
              <a:effectLst/>
              <a:latin typeface="+mn-lt"/>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a:solidFill>
                  <a:schemeClr val="tx1"/>
                </a:solidFill>
                <a:effectLst/>
                <a:latin typeface="+mn-lt"/>
                <a:ea typeface="+mn-ea"/>
                <a:cs typeface="+mn-cs"/>
              </a:rPr>
              <a:t>Sceptre with cross – ©</a:t>
            </a:r>
            <a:r>
              <a:rPr lang="en-US"/>
              <a:t>2023</a:t>
            </a:r>
            <a:r>
              <a:rPr lang="en-US" sz="1200" b="0" kern="1200" baseline="0">
                <a:solidFill>
                  <a:schemeClr val="tx1"/>
                </a:solidFill>
                <a:effectLst/>
                <a:latin typeface="+mn-lt"/>
                <a:ea typeface="+mn-ea"/>
                <a:cs typeface="+mn-cs"/>
              </a:rPr>
              <a:t> Dean &amp; Chapter of Westminster</a:t>
            </a:r>
            <a:endParaRPr lang="en-GB" sz="1200" b="0" kern="1200">
              <a:solidFill>
                <a:schemeClr val="tx1"/>
              </a:solidFill>
              <a:effectLst/>
              <a:latin typeface="+mn-lt"/>
              <a:ea typeface="+mn-ea"/>
              <a:cs typeface="+mn-cs"/>
            </a:endParaRPr>
          </a:p>
          <a:p>
            <a:pPr>
              <a:defRPr/>
            </a:pPr>
            <a:r>
              <a:rPr lang="en-US">
                <a:solidFill>
                  <a:srgbClr val="000000"/>
                </a:solidFill>
                <a:cs typeface="Calibri"/>
              </a:rPr>
              <a:t>Orb replica </a:t>
            </a:r>
            <a:r>
              <a:rPr lang="en-US"/>
              <a:t>– ©2023 Dean &amp; Chapter of Westminster</a:t>
            </a:r>
            <a:endParaRPr lang="en-US" sz="1200" b="0" u="none" strike="noStrike" kern="1200" baseline="0">
              <a:solidFill>
                <a:srgbClr val="C00000"/>
              </a:solidFill>
              <a:effectLst/>
              <a:latin typeface="+mn-lt"/>
              <a:cs typeface="Calibri"/>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14</a:t>
            </a:fld>
            <a:endParaRPr lang="en-GB"/>
          </a:p>
        </p:txBody>
      </p:sp>
    </p:spTree>
    <p:extLst>
      <p:ext uri="{BB962C8B-B14F-4D97-AF65-F5344CB8AC3E}">
        <p14:creationId xmlns:p14="http://schemas.microsoft.com/office/powerpoint/2010/main" val="3942084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sz="1200" kern="1200" dirty="0">
                <a:solidFill>
                  <a:schemeClr val="tx1"/>
                </a:solidFill>
                <a:effectLst/>
                <a:latin typeface="+mn-lt"/>
                <a:ea typeface="+mn-ea"/>
                <a:cs typeface="+mn-cs"/>
              </a:rPr>
              <a:t>Teacher: This is the St</a:t>
            </a:r>
            <a:r>
              <a:rPr lang="en-GB" dirty="0"/>
              <a:t>.</a:t>
            </a:r>
            <a:r>
              <a:rPr lang="en-GB" sz="1200" kern="1200" dirty="0">
                <a:solidFill>
                  <a:schemeClr val="tx1"/>
                </a:solidFill>
                <a:effectLst/>
                <a:latin typeface="+mn-lt"/>
                <a:ea typeface="+mn-ea"/>
                <a:cs typeface="+mn-cs"/>
              </a:rPr>
              <a:t> Edward’s crown, and is used to crown the monarch. The Archbishop of Canterbury lifts the crown high into the air and then places it onto the monarch’s head. Those in the Abbey respond by saying three times “God Save the King/Queen!”. The St. Edward’s crown is incredibly heavy – 5lb, and is only worn for this part of the service. Later, the monarch</a:t>
            </a:r>
            <a:r>
              <a:rPr lang="en-GB" sz="1200" kern="1200" baseline="0" dirty="0">
                <a:solidFill>
                  <a:schemeClr val="tx1"/>
                </a:solidFill>
                <a:effectLst/>
                <a:latin typeface="+mn-lt"/>
                <a:ea typeface="+mn-ea"/>
                <a:cs typeface="+mn-cs"/>
              </a:rPr>
              <a:t> will remove it and change into the lighter Imperial State Crown.</a:t>
            </a:r>
            <a:r>
              <a:rPr lang="en-GB" dirty="0"/>
              <a:t> </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a:solidFill>
                <a:schemeClr val="tx1"/>
              </a:solidFill>
              <a:effectLst/>
              <a:latin typeface="+mn-lt"/>
              <a:ea typeface="+mn-ea"/>
              <a:cs typeface="+mn-cs"/>
            </a:endParaRPr>
          </a:p>
          <a:p>
            <a:pPr>
              <a:defRPr/>
            </a:pPr>
            <a:r>
              <a:rPr lang="en-US" sz="1200" b="0" i="0" kern="1200" dirty="0">
                <a:solidFill>
                  <a:schemeClr val="tx1"/>
                </a:solidFill>
                <a:effectLst/>
                <a:latin typeface="+mn-lt"/>
                <a:ea typeface="+mn-ea"/>
                <a:cs typeface="+mn-cs"/>
              </a:rPr>
              <a:t>Images:</a:t>
            </a:r>
            <a:r>
              <a:rPr lang="en-US" dirty="0"/>
              <a:t> </a:t>
            </a:r>
            <a:endParaRPr lang="en-US" sz="1200" b="0" i="0" kern="1200" baseline="0" dirty="0">
              <a:solidFill>
                <a:schemeClr val="tx1"/>
              </a:solidFill>
              <a:effectLst/>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baseline="0" dirty="0">
                <a:solidFill>
                  <a:schemeClr val="tx1"/>
                </a:solidFill>
                <a:effectLst/>
                <a:latin typeface="+mn-lt"/>
                <a:ea typeface="+mn-ea"/>
                <a:cs typeface="+mn-cs"/>
              </a:rPr>
              <a:t>George VI coronation painting – ©</a:t>
            </a:r>
            <a:r>
              <a:rPr lang="en-US" dirty="0"/>
              <a:t>2023</a:t>
            </a:r>
            <a:r>
              <a:rPr lang="en-US" sz="1200" b="0" i="0" kern="1200" baseline="0" dirty="0">
                <a:solidFill>
                  <a:schemeClr val="tx1"/>
                </a:solidFill>
                <a:effectLst/>
                <a:latin typeface="+mn-lt"/>
                <a:ea typeface="+mn-ea"/>
                <a:cs typeface="+mn-cs"/>
              </a:rPr>
              <a:t> Dean &amp; Chapter of Westminster</a:t>
            </a:r>
            <a:endParaRPr lang="en-US" sz="1200" b="0" i="0" kern="1200" baseline="0">
              <a:solidFill>
                <a:schemeClr val="tx1"/>
              </a:solidFill>
              <a:effectLst/>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St</a:t>
            </a:r>
            <a:r>
              <a:rPr lang="en-US" sz="1200" b="0" i="0" kern="1200" baseline="0" dirty="0">
                <a:solidFill>
                  <a:schemeClr val="tx1"/>
                </a:solidFill>
                <a:effectLst/>
                <a:latin typeface="+mn-lt"/>
                <a:ea typeface="+mn-ea"/>
                <a:cs typeface="+mn-cs"/>
              </a:rPr>
              <a:t> Edward’s crown – ©</a:t>
            </a:r>
            <a:r>
              <a:rPr lang="en-US" dirty="0"/>
              <a:t>2023</a:t>
            </a:r>
            <a:r>
              <a:rPr lang="en-US" sz="1200" b="0" i="0" kern="1200" baseline="0" dirty="0">
                <a:solidFill>
                  <a:schemeClr val="tx1"/>
                </a:solidFill>
                <a:effectLst/>
                <a:latin typeface="+mn-lt"/>
                <a:ea typeface="+mn-ea"/>
                <a:cs typeface="+mn-cs"/>
              </a:rPr>
              <a:t> Dean &amp; Chapter of Westminster</a:t>
            </a:r>
            <a:endParaRPr lang="en-US" sz="1200" b="0" i="0" kern="1200">
              <a:solidFill>
                <a:schemeClr val="tx1"/>
              </a:solidFill>
              <a:effectLst/>
              <a:latin typeface="+mn-lt"/>
              <a:cs typeface="Calibri" panose="020F0502020204030204"/>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15</a:t>
            </a:fld>
            <a:endParaRPr lang="en-GB"/>
          </a:p>
        </p:txBody>
      </p:sp>
    </p:spTree>
    <p:extLst>
      <p:ext uri="{BB962C8B-B14F-4D97-AF65-F5344CB8AC3E}">
        <p14:creationId xmlns:p14="http://schemas.microsoft.com/office/powerpoint/2010/main" val="27316253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sz="1200" kern="1200" dirty="0">
                <a:solidFill>
                  <a:schemeClr val="tx1"/>
                </a:solidFill>
                <a:effectLst/>
                <a:latin typeface="+mn-lt"/>
                <a:ea typeface="+mn-ea"/>
                <a:cs typeface="+mn-cs"/>
              </a:rPr>
              <a:t>Teacher: The monarch rises from the Coronation Chair and goes to sit in the throne. Then the act of homage takes place. The monarch’s subjects must kneel and promise to serve the </a:t>
            </a:r>
            <a:r>
              <a:rPr lang="en-GB" dirty="0"/>
              <a:t>king</a:t>
            </a:r>
            <a:r>
              <a:rPr lang="en-GB" sz="1200" kern="1200" dirty="0">
                <a:solidFill>
                  <a:schemeClr val="tx1"/>
                </a:solidFill>
                <a:effectLst/>
                <a:latin typeface="+mn-lt"/>
                <a:ea typeface="+mn-ea"/>
                <a:cs typeface="+mn-cs"/>
              </a:rPr>
              <a:t>/</a:t>
            </a:r>
            <a:r>
              <a:rPr lang="en-GB" dirty="0"/>
              <a:t>queen</a:t>
            </a:r>
            <a:r>
              <a:rPr lang="en-GB" sz="1200" kern="1200" dirty="0">
                <a:solidFill>
                  <a:schemeClr val="tx1"/>
                </a:solidFill>
                <a:effectLst/>
                <a:latin typeface="+mn-lt"/>
                <a:ea typeface="+mn-ea"/>
                <a:cs typeface="+mn-cs"/>
              </a:rPr>
              <a:t> faithfully. The monarch then receives</a:t>
            </a:r>
            <a:r>
              <a:rPr lang="en-GB" sz="1200" kern="1200" baseline="0" dirty="0">
                <a:solidFill>
                  <a:schemeClr val="tx1"/>
                </a:solidFill>
                <a:effectLst/>
                <a:latin typeface="+mn-lt"/>
                <a:ea typeface="+mn-ea"/>
                <a:cs typeface="+mn-cs"/>
              </a:rPr>
              <a:t> Holy Communion – the consecrated bread and wine, which Christians believe become the body and blood of Christ. </a:t>
            </a:r>
            <a:r>
              <a:rPr lang="en-GB" sz="1200" kern="1200" dirty="0">
                <a:solidFill>
                  <a:schemeClr val="tx1"/>
                </a:solidFill>
                <a:effectLst/>
                <a:latin typeface="+mn-lt"/>
                <a:ea typeface="+mn-ea"/>
                <a:cs typeface="+mn-cs"/>
              </a:rPr>
              <a:t>The monarch is called to follow in the example of Jesus who came not to be served but to serve.</a:t>
            </a:r>
            <a:r>
              <a:rPr lang="en-GB" dirty="0"/>
              <a:t> </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a:defRPr/>
            </a:pPr>
            <a:r>
              <a:rPr lang="en-US" sz="1200" b="0" kern="1200" baseline="0" dirty="0">
                <a:solidFill>
                  <a:schemeClr val="tx1"/>
                </a:solidFill>
                <a:effectLst/>
                <a:latin typeface="+mn-lt"/>
                <a:ea typeface="+mn-ea"/>
                <a:cs typeface="+mn-cs"/>
              </a:rPr>
              <a:t>Image:</a:t>
            </a:r>
            <a:r>
              <a:rPr lang="en-US" dirty="0"/>
              <a:t> </a:t>
            </a:r>
            <a:endParaRPr lang="en-US" sz="1200" b="0" kern="1200" baseline="0" dirty="0">
              <a:solidFill>
                <a:schemeClr val="tx1"/>
              </a:solidFill>
              <a:effectLst/>
              <a:latin typeface="+mn-lt"/>
              <a:cs typeface="Calibri"/>
            </a:endParaRPr>
          </a:p>
          <a:p>
            <a:pPr>
              <a:defRPr/>
            </a:pPr>
            <a:r>
              <a:rPr lang="en-US" sz="1200" b="0" kern="1200" baseline="0" dirty="0">
                <a:solidFill>
                  <a:schemeClr val="tx1"/>
                </a:solidFill>
                <a:effectLst/>
                <a:latin typeface="+mn-lt"/>
                <a:ea typeface="+mn-ea"/>
                <a:cs typeface="+mn-cs"/>
              </a:rPr>
              <a:t>©</a:t>
            </a:r>
            <a:r>
              <a:rPr lang="en-US" dirty="0"/>
              <a:t>2023 </a:t>
            </a:r>
            <a:r>
              <a:rPr lang="en-US" sz="1200" b="0" kern="1200" baseline="0" dirty="0">
                <a:solidFill>
                  <a:schemeClr val="tx1"/>
                </a:solidFill>
                <a:effectLst/>
                <a:latin typeface="+mn-lt"/>
                <a:ea typeface="+mn-ea"/>
                <a:cs typeface="+mn-cs"/>
              </a:rPr>
              <a:t>Dean &amp; Chapter of Westminster</a:t>
            </a:r>
            <a:r>
              <a:rPr lang="en-US" dirty="0"/>
              <a:t> </a:t>
            </a:r>
            <a:endParaRPr lang="en-US" sz="1200" b="0" kern="1200" baseline="0">
              <a:solidFill>
                <a:schemeClr val="tx1"/>
              </a:solidFill>
              <a:effectLst/>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kern="1200" baseline="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16</a:t>
            </a:fld>
            <a:endParaRPr lang="en-GB"/>
          </a:p>
        </p:txBody>
      </p:sp>
    </p:spTree>
    <p:extLst>
      <p:ext uri="{BB962C8B-B14F-4D97-AF65-F5344CB8AC3E}">
        <p14:creationId xmlns:p14="http://schemas.microsoft.com/office/powerpoint/2010/main" val="8551847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sz="1200" kern="1200" dirty="0">
                <a:solidFill>
                  <a:schemeClr val="tx1"/>
                </a:solidFill>
                <a:effectLst/>
                <a:latin typeface="+mn-lt"/>
                <a:ea typeface="+mn-ea"/>
                <a:cs typeface="+mn-cs"/>
              </a:rPr>
              <a:t>Teacher: The monarch replaces the St</a:t>
            </a:r>
            <a:r>
              <a:rPr lang="en-GB" dirty="0"/>
              <a:t>.</a:t>
            </a:r>
            <a:r>
              <a:rPr lang="en-GB" sz="1200" kern="1200" dirty="0">
                <a:solidFill>
                  <a:schemeClr val="tx1"/>
                </a:solidFill>
                <a:effectLst/>
                <a:latin typeface="+mn-lt"/>
                <a:ea typeface="+mn-ea"/>
                <a:cs typeface="+mn-cs"/>
              </a:rPr>
              <a:t> Edward’s crown with the Imperial State Crown, and then processes out of the Abbey carrying the orb and the sceptre. As the monarch leaves the Abbey, all stand and sing the National Anthem.</a:t>
            </a:r>
            <a:r>
              <a:rPr lang="en-GB" dirty="0"/>
              <a:t> </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a:solidFill>
                <a:schemeClr val="tx1"/>
              </a:solidFill>
              <a:effectLst/>
              <a:latin typeface="+mn-lt"/>
              <a:ea typeface="+mn-ea"/>
              <a:cs typeface="+mn-cs"/>
            </a:endParaRPr>
          </a:p>
          <a:p>
            <a:pPr>
              <a:defRPr/>
            </a:pPr>
            <a:r>
              <a:rPr lang="en-GB" sz="1200" b="0" kern="1200" baseline="0" dirty="0">
                <a:solidFill>
                  <a:schemeClr val="tx1"/>
                </a:solidFill>
                <a:effectLst/>
                <a:latin typeface="+mn-lt"/>
                <a:ea typeface="+mn-ea"/>
                <a:cs typeface="+mn-cs"/>
              </a:rPr>
              <a:t>Images:</a:t>
            </a:r>
            <a:r>
              <a:rPr lang="en-GB" dirty="0"/>
              <a:t> </a:t>
            </a:r>
            <a:endParaRPr lang="en-GB" sz="1200" b="0" kern="1200" baseline="0" dirty="0">
              <a:solidFill>
                <a:schemeClr val="tx1"/>
              </a:solidFill>
              <a:effectLst/>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a:solidFill>
                  <a:schemeClr val="tx1"/>
                </a:solidFill>
                <a:effectLst/>
                <a:latin typeface="+mn-lt"/>
                <a:ea typeface="+mn-ea"/>
                <a:cs typeface="+mn-cs"/>
              </a:rPr>
              <a:t>Leaving the Abbey after the ceremony – </a:t>
            </a:r>
            <a:r>
              <a:rPr lang="en-GB" sz="1200" b="0" kern="1200" dirty="0">
                <a:solidFill>
                  <a:schemeClr val="tx1"/>
                </a:solidFill>
                <a:effectLst/>
                <a:latin typeface="+mn-lt"/>
                <a:ea typeface="+mn-ea"/>
                <a:cs typeface="+mn-cs"/>
              </a:rPr>
              <a:t>Royal Collection Trust / © Her Majesty Queen Elizabeth II 2020</a:t>
            </a:r>
            <a:r>
              <a:rPr lang="en-GB" sz="1200" b="0" kern="1200" baseline="0" dirty="0">
                <a:solidFill>
                  <a:schemeClr val="tx1"/>
                </a:solidFill>
                <a:effectLst/>
                <a:latin typeface="+mn-lt"/>
                <a:ea typeface="+mn-ea"/>
                <a:cs typeface="+mn-cs"/>
              </a:rPr>
              <a:t> www.rct.uk/collection/</a:t>
            </a:r>
            <a:r>
              <a:rPr lang="en-GB" sz="1200" b="0" i="0" kern="1200" dirty="0">
                <a:solidFill>
                  <a:schemeClr val="tx1"/>
                </a:solidFill>
                <a:effectLst/>
                <a:latin typeface="+mn-lt"/>
                <a:ea typeface="+mn-ea"/>
                <a:cs typeface="+mn-cs"/>
              </a:rPr>
              <a:t>2584768</a:t>
            </a:r>
            <a:endParaRPr lang="en-GB" sz="1200" b="0" kern="1200" baseline="0" dirty="0">
              <a:solidFill>
                <a:schemeClr val="tx1"/>
              </a:solidFill>
              <a:effectLst/>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baseline="0" dirty="0">
                <a:solidFill>
                  <a:schemeClr val="tx1"/>
                </a:solidFill>
                <a:effectLst/>
                <a:latin typeface="+mn-lt"/>
                <a:ea typeface="+mn-ea"/>
                <a:cs typeface="+mn-cs"/>
              </a:rPr>
              <a:t>Imperial State Crown replica – ©</a:t>
            </a:r>
            <a:r>
              <a:rPr lang="en-GB" dirty="0"/>
              <a:t>2023</a:t>
            </a:r>
            <a:r>
              <a:rPr lang="en-GB" sz="1200" b="0" kern="1200" baseline="0" dirty="0">
                <a:solidFill>
                  <a:schemeClr val="tx1"/>
                </a:solidFill>
                <a:effectLst/>
                <a:latin typeface="+mn-lt"/>
                <a:ea typeface="+mn-ea"/>
                <a:cs typeface="+mn-cs"/>
              </a:rPr>
              <a:t> Dean &amp; Chapter of Westminster</a:t>
            </a:r>
            <a:endParaRPr lang="en-GB" sz="1200" b="0" kern="1200" baseline="0">
              <a:solidFill>
                <a:schemeClr val="tx1"/>
              </a:solidFill>
              <a:effectLst/>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a:p>
        </p:txBody>
      </p:sp>
      <p:sp>
        <p:nvSpPr>
          <p:cNvPr id="4" name="Slide Number Placeholder 3"/>
          <p:cNvSpPr>
            <a:spLocks noGrp="1"/>
          </p:cNvSpPr>
          <p:nvPr>
            <p:ph type="sldNum" sz="quarter" idx="10"/>
          </p:nvPr>
        </p:nvSpPr>
        <p:spPr/>
        <p:txBody>
          <a:bodyPr/>
          <a:lstStyle/>
          <a:p>
            <a:fld id="{2BC32D93-7E53-4210-BB78-5B4EF81C39B9}" type="slidenum">
              <a:rPr lang="en-GB" smtClean="0"/>
              <a:t>17</a:t>
            </a:fld>
            <a:endParaRPr lang="en-GB"/>
          </a:p>
        </p:txBody>
      </p:sp>
    </p:spTree>
    <p:extLst>
      <p:ext uri="{BB962C8B-B14F-4D97-AF65-F5344CB8AC3E}">
        <p14:creationId xmlns:p14="http://schemas.microsoft.com/office/powerpoint/2010/main" val="34283633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8,000 people attended the coronation of Queen Elizabeth II. The coronation was filmed, and 27 million people in the UK watched it on television.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baseline="0">
              <a:latin typeface="Humanst521 Lt BT" panose="02040706040505040204"/>
            </a:endParaRPr>
          </a:p>
          <a:p>
            <a:pPr>
              <a:defRPr/>
            </a:pPr>
            <a:r>
              <a:rPr lang="en-US"/>
              <a:t>Images: </a:t>
            </a:r>
            <a:endParaRPr lang="en-US">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a:solidFill>
                  <a:schemeClr val="tx1"/>
                </a:solidFill>
                <a:effectLst/>
                <a:latin typeface="+mn-lt"/>
                <a:ea typeface="+mn-ea"/>
                <a:cs typeface="+mn-cs"/>
              </a:rPr>
              <a:t>Coronation of Queen Elizabeth II - </a:t>
            </a:r>
            <a:r>
              <a:rPr lang="en-GB" sz="1200" b="0" kern="1200">
                <a:solidFill>
                  <a:schemeClr val="tx1"/>
                </a:solidFill>
                <a:effectLst/>
                <a:latin typeface="+mn-lt"/>
                <a:ea typeface="+mn-ea"/>
                <a:cs typeface="+mn-cs"/>
              </a:rPr>
              <a:t>Royal Collection Trust / © Her Majesty Queen Elizabeth II 2020</a:t>
            </a:r>
            <a:r>
              <a:rPr lang="en-GB" sz="1200" b="0" kern="1200" baseline="0">
                <a:solidFill>
                  <a:schemeClr val="tx1"/>
                </a:solidFill>
                <a:effectLst/>
                <a:latin typeface="+mn-lt"/>
                <a:ea typeface="+mn-ea"/>
                <a:cs typeface="+mn-cs"/>
              </a:rPr>
              <a:t> www.rct.uk/collection/2002627</a:t>
            </a:r>
            <a:endParaRPr lang="en-US" b="0" baseline="0">
              <a:latin typeface="Humanst521 Lt BT" panose="02040706040505040204"/>
            </a:endParaRPr>
          </a:p>
          <a:p>
            <a:pPr>
              <a:defRPr/>
            </a:pPr>
            <a:r>
              <a:rPr lang="en-US"/>
              <a:t>Postcard of coronation – ©2023 Dean &amp; Chapter of Westminster </a:t>
            </a:r>
            <a:endParaRPr lang="en-US">
              <a:cs typeface="Calibri"/>
            </a:endParaRPr>
          </a:p>
          <a:p>
            <a:pPr>
              <a:defRPr/>
            </a:pPr>
            <a:r>
              <a:rPr lang="en-US"/>
              <a:t>Coronation </a:t>
            </a:r>
            <a:r>
              <a:rPr lang="en-US" err="1"/>
              <a:t>annexe</a:t>
            </a:r>
            <a:r>
              <a:rPr lang="en-US"/>
              <a:t>, 1953 – ©2023 Dean &amp; Chapter of Westminster </a:t>
            </a:r>
          </a:p>
        </p:txBody>
      </p:sp>
      <p:sp>
        <p:nvSpPr>
          <p:cNvPr id="4" name="Slide Number Placeholder 3"/>
          <p:cNvSpPr>
            <a:spLocks noGrp="1"/>
          </p:cNvSpPr>
          <p:nvPr>
            <p:ph type="sldNum" sz="quarter" idx="10"/>
          </p:nvPr>
        </p:nvSpPr>
        <p:spPr/>
        <p:txBody>
          <a:bodyPr/>
          <a:lstStyle/>
          <a:p>
            <a:fld id="{2BC32D93-7E53-4210-BB78-5B4EF81C39B9}" type="slidenum">
              <a:rPr lang="en-GB" smtClean="0"/>
              <a:t>18</a:t>
            </a:fld>
            <a:endParaRPr lang="en-GB"/>
          </a:p>
        </p:txBody>
      </p:sp>
    </p:spTree>
    <p:extLst>
      <p:ext uri="{BB962C8B-B14F-4D97-AF65-F5344CB8AC3E}">
        <p14:creationId xmlns:p14="http://schemas.microsoft.com/office/powerpoint/2010/main" val="16412178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©2023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 Can anyone</a:t>
            </a:r>
            <a:r>
              <a:rPr lang="en-GB" baseline="0"/>
              <a:t> tell me what this famous building is? </a:t>
            </a:r>
          </a:p>
          <a:p>
            <a:endParaRPr lang="en-US"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0" kern="1200">
                <a:solidFill>
                  <a:schemeClr val="tx1"/>
                </a:solidFill>
                <a:effectLst/>
                <a:latin typeface="+mn-lt"/>
                <a:ea typeface="+mn-ea"/>
                <a:cs typeface="+mn-cs"/>
              </a:rPr>
              <a:t>Play the music Zadok the Priest as the </a:t>
            </a:r>
            <a:r>
              <a:rPr lang="en-GB"/>
              <a:t>pupils</a:t>
            </a:r>
            <a:r>
              <a:rPr lang="en-GB" sz="1200" i="0" kern="1200">
                <a:solidFill>
                  <a:schemeClr val="tx1"/>
                </a:solidFill>
                <a:effectLst/>
                <a:latin typeface="+mn-lt"/>
                <a:ea typeface="+mn-ea"/>
                <a:cs typeface="+mn-cs"/>
              </a:rPr>
              <a:t> are coming into assembly. </a:t>
            </a:r>
            <a:r>
              <a:rPr lang="en-GB" sz="1200" i="0" u="sng" kern="1200">
                <a:solidFill>
                  <a:schemeClr val="tx1"/>
                </a:solidFill>
                <a:effectLst/>
                <a:latin typeface="+mn-lt"/>
                <a:ea typeface="+mn-ea"/>
                <a:cs typeface="+mn-cs"/>
                <a:hlinkClick r:id="rId3"/>
              </a:rPr>
              <a:t>https://www.youtube.com/watch?v=MiXgOQ9_-RI</a:t>
            </a:r>
            <a:endParaRPr lang="en-GB" sz="1200" i="0" kern="1200">
              <a:solidFill>
                <a:schemeClr val="tx1"/>
              </a:solidFill>
              <a:effectLst/>
              <a:latin typeface="+mn-lt"/>
              <a:ea typeface="+mn-ea"/>
              <a:cs typeface="+mn-cs"/>
            </a:endParaRPr>
          </a:p>
          <a:p>
            <a:endParaRPr lang="en-GB" baseline="0"/>
          </a:p>
          <a:p>
            <a:r>
              <a:rPr lang="en-US" b="0" kern="1200">
                <a:effectLst/>
              </a:rPr>
              <a:t>Image:</a:t>
            </a:r>
            <a:endParaRPr lang="en-US" b="0" kern="1200">
              <a:effectLst/>
              <a:cs typeface="Calibri"/>
            </a:endParaRPr>
          </a:p>
          <a:p>
            <a:r>
              <a:rPr lang="en-US" b="0" kern="1200">
                <a:effectLst/>
              </a:rPr>
              <a:t>©</a:t>
            </a:r>
            <a:r>
              <a:rPr lang="en-US"/>
              <a:t>2023</a:t>
            </a:r>
            <a:r>
              <a:rPr lang="en-US" b="0" kern="1200">
                <a:effectLst/>
              </a:rPr>
              <a:t> Dean &amp; Chapter of Westminster</a:t>
            </a:r>
            <a:endParaRPr lang="en-GB"/>
          </a:p>
        </p:txBody>
      </p:sp>
      <p:sp>
        <p:nvSpPr>
          <p:cNvPr id="4" name="Slide Number Placeholder 3"/>
          <p:cNvSpPr>
            <a:spLocks noGrp="1"/>
          </p:cNvSpPr>
          <p:nvPr>
            <p:ph type="sldNum" sz="quarter" idx="10"/>
          </p:nvPr>
        </p:nvSpPr>
        <p:spPr/>
        <p:txBody>
          <a:bodyPr/>
          <a:lstStyle/>
          <a:p>
            <a:fld id="{2BC32D93-7E53-4210-BB78-5B4EF81C39B9}" type="slidenum">
              <a:rPr lang="en-GB" smtClean="0"/>
              <a:t>3</a:t>
            </a:fld>
            <a:endParaRPr lang="en-GB"/>
          </a:p>
        </p:txBody>
      </p:sp>
    </p:spTree>
    <p:extLst>
      <p:ext uri="{BB962C8B-B14F-4D97-AF65-F5344CB8AC3E}">
        <p14:creationId xmlns:p14="http://schemas.microsoft.com/office/powerpoint/2010/main" val="20471262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a:t>
            </a:r>
            <a:r>
              <a:rPr lang="en-GB" baseline="0"/>
              <a:t> </a:t>
            </a:r>
            <a:r>
              <a:rPr lang="en-GB" sz="1200" kern="1200">
                <a:solidFill>
                  <a:schemeClr val="tx1"/>
                </a:solidFill>
                <a:effectLst/>
                <a:latin typeface="+mn-lt"/>
                <a:ea typeface="+mn-ea"/>
                <a:cs typeface="+mn-cs"/>
              </a:rPr>
              <a:t>It’s Westminster Abbey, a large church in London. There has been a church on this site for over a thousand years, and the current building is around 750 years old. There is something very special about Westminster Abbey. </a:t>
            </a:r>
          </a:p>
          <a:p>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a:rPr>
              <a:t>Images: </a:t>
            </a:r>
          </a:p>
          <a:p>
            <a:pPr>
              <a:defRPr/>
            </a:pPr>
            <a:r>
              <a:rPr lang="en-US" sz="1200" b="0" kern="1200">
                <a:solidFill>
                  <a:schemeClr val="tx1"/>
                </a:solidFill>
                <a:effectLst/>
                <a:latin typeface="+mn-lt"/>
                <a:ea typeface="+mn-ea"/>
                <a:cs typeface="Calibri"/>
              </a:rPr>
              <a:t>West</a:t>
            </a:r>
            <a:r>
              <a:rPr lang="en-US" sz="1200" b="0" kern="1200" baseline="0">
                <a:solidFill>
                  <a:schemeClr val="tx1"/>
                </a:solidFill>
                <a:effectLst/>
                <a:latin typeface="+mn-lt"/>
                <a:ea typeface="+mn-ea"/>
                <a:cs typeface="Calibri"/>
              </a:rPr>
              <a:t> Door – ©</a:t>
            </a:r>
            <a:r>
              <a:rPr lang="en-US">
                <a:cs typeface="Calibri"/>
              </a:rPr>
              <a:t>2023 </a:t>
            </a:r>
            <a:r>
              <a:rPr lang="en-US" sz="1200" b="0" kern="1200" baseline="0">
                <a:solidFill>
                  <a:schemeClr val="tx1"/>
                </a:solidFill>
                <a:effectLst/>
                <a:latin typeface="+mn-lt"/>
                <a:ea typeface="+mn-ea"/>
                <a:cs typeface="Calibri"/>
              </a:rPr>
              <a:t>Dean &amp; Chapter of Westminster</a:t>
            </a:r>
            <a:r>
              <a:rPr lang="en-US">
                <a:cs typeface="Calibri"/>
              </a:rPr>
              <a:t> </a:t>
            </a:r>
            <a:endParaRPr lang="en-GB" sz="1200" b="0" kern="1200">
              <a:solidFill>
                <a:schemeClr val="tx1"/>
              </a:solidFill>
              <a:effectLst/>
              <a:latin typeface="+mn-lt"/>
              <a:ea typeface="+mn-ea"/>
              <a:cs typeface="+mn-cs"/>
            </a:endParaRPr>
          </a:p>
          <a:p>
            <a:r>
              <a:rPr lang="en-US" sz="1200" b="0" kern="1200">
                <a:solidFill>
                  <a:schemeClr val="tx1"/>
                </a:solidFill>
                <a:effectLst/>
                <a:latin typeface="+mn-lt"/>
                <a:ea typeface="+mn-ea"/>
                <a:cs typeface="+mn-cs"/>
              </a:rPr>
              <a:t>Nave</a:t>
            </a:r>
            <a:r>
              <a:rPr lang="en-US" sz="1200" b="0" kern="1200" baseline="0">
                <a:solidFill>
                  <a:schemeClr val="tx1"/>
                </a:solidFill>
                <a:effectLst/>
                <a:latin typeface="+mn-lt"/>
                <a:ea typeface="+mn-ea"/>
                <a:cs typeface="+mn-cs"/>
              </a:rPr>
              <a:t> looking west – ©</a:t>
            </a:r>
            <a:r>
              <a:rPr lang="en-US"/>
              <a:t>2023 </a:t>
            </a:r>
            <a:r>
              <a:rPr lang="en-US" sz="1200" b="0" kern="1200" baseline="0">
                <a:solidFill>
                  <a:schemeClr val="tx1"/>
                </a:solidFill>
                <a:effectLst/>
                <a:latin typeface="+mn-lt"/>
                <a:ea typeface="+mn-ea"/>
                <a:cs typeface="+mn-cs"/>
              </a:rPr>
              <a:t>Dean &amp; Chapter of Westminster</a:t>
            </a:r>
            <a:r>
              <a:rPr lang="en-US"/>
              <a:t> </a:t>
            </a:r>
            <a:endParaRPr lang="en-GB" sz="1200" b="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4</a:t>
            </a:fld>
            <a:endParaRPr lang="en-GB"/>
          </a:p>
        </p:txBody>
      </p:sp>
    </p:spTree>
    <p:extLst>
      <p:ext uri="{BB962C8B-B14F-4D97-AF65-F5344CB8AC3E}">
        <p14:creationId xmlns:p14="http://schemas.microsoft.com/office/powerpoint/2010/main" val="5921947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a:t>Teacher: Westminster Abbey is the coronation church. What is a coronation? </a:t>
            </a:r>
          </a:p>
          <a:p>
            <a:endParaRPr lang="en-US"/>
          </a:p>
          <a:p>
            <a:r>
              <a:rPr lang="en-US">
                <a:cs typeface="Calibri"/>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cs typeface="Calibri"/>
              </a:rPr>
              <a:t>King George IV coronation, 1821 - </a:t>
            </a:r>
            <a:r>
              <a:rPr lang="en-US"/>
              <a:t>©2023 Dean</a:t>
            </a:r>
            <a:r>
              <a:rPr lang="en-US" baseline="0"/>
              <a:t> &amp; Chapter of Westminster</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cs typeface="Calibri"/>
              </a:rPr>
              <a:t>Coronation initial, </a:t>
            </a:r>
            <a:r>
              <a:rPr lang="en-GB" sz="1200" b="0" i="0" kern="1200" err="1">
                <a:solidFill>
                  <a:schemeClr val="tx1"/>
                </a:solidFill>
                <a:effectLst/>
                <a:latin typeface="+mn-lt"/>
                <a:ea typeface="+mn-ea"/>
                <a:cs typeface="+mn-cs"/>
              </a:rPr>
              <a:t>Litlyngton</a:t>
            </a:r>
            <a:r>
              <a:rPr lang="en-GB" sz="1200" b="0" i="0" kern="1200">
                <a:solidFill>
                  <a:schemeClr val="tx1"/>
                </a:solidFill>
                <a:effectLst/>
                <a:latin typeface="+mn-lt"/>
                <a:ea typeface="+mn-ea"/>
                <a:cs typeface="+mn-cs"/>
              </a:rPr>
              <a:t> Missal 1383-4</a:t>
            </a:r>
            <a:r>
              <a:rPr lang="en-US" baseline="0">
                <a:cs typeface="Calibri"/>
              </a:rPr>
              <a:t>- </a:t>
            </a:r>
            <a:r>
              <a:rPr lang="en-US"/>
              <a:t>©2023 Dean</a:t>
            </a:r>
            <a:r>
              <a:rPr lang="en-US" baseline="0"/>
              <a:t> &amp; Chapter of Westminster</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effectLst/>
                <a:latin typeface="+mn-lt"/>
                <a:ea typeface="+mn-ea"/>
                <a:cs typeface="+mn-cs"/>
              </a:rPr>
              <a:t>King George VI coronation,</a:t>
            </a:r>
            <a:r>
              <a:rPr lang="en-GB" sz="1200" b="0" i="0" kern="1200" baseline="0">
                <a:solidFill>
                  <a:schemeClr val="tx1"/>
                </a:solidFill>
                <a:effectLst/>
                <a:latin typeface="+mn-lt"/>
                <a:ea typeface="+mn-ea"/>
                <a:cs typeface="+mn-cs"/>
              </a:rPr>
              <a:t> </a:t>
            </a:r>
            <a:r>
              <a:rPr lang="en-GB" sz="1200" b="0" i="0" kern="1200">
                <a:solidFill>
                  <a:schemeClr val="tx1"/>
                </a:solidFill>
                <a:effectLst/>
                <a:latin typeface="+mn-lt"/>
                <a:ea typeface="+mn-ea"/>
                <a:cs typeface="+mn-cs"/>
              </a:rPr>
              <a:t>1937</a:t>
            </a:r>
            <a:r>
              <a:rPr lang="en-US" baseline="0">
                <a:cs typeface="Calibri"/>
              </a:rPr>
              <a:t>- </a:t>
            </a:r>
            <a:r>
              <a:rPr lang="en-US"/>
              <a:t>©2023 Dean</a:t>
            </a:r>
            <a:r>
              <a:rPr lang="en-US" baseline="0"/>
              <a:t> &amp; Chapter of Westminster</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cs typeface="Calibri"/>
              </a:rPr>
              <a:t>Queen Victoria coronation, 1838 (cropped)- </a:t>
            </a:r>
            <a:r>
              <a:rPr lang="en-US"/>
              <a:t>©2023 Dean</a:t>
            </a:r>
            <a:r>
              <a:rPr lang="en-US" baseline="0"/>
              <a:t> &amp; Chapter of Westminster</a:t>
            </a:r>
            <a:endParaRPr lang="en-GB"/>
          </a:p>
        </p:txBody>
      </p:sp>
      <p:sp>
        <p:nvSpPr>
          <p:cNvPr id="4" name="Slide Number Placeholder 3"/>
          <p:cNvSpPr>
            <a:spLocks noGrp="1"/>
          </p:cNvSpPr>
          <p:nvPr>
            <p:ph type="sldNum" sz="quarter" idx="10"/>
          </p:nvPr>
        </p:nvSpPr>
        <p:spPr/>
        <p:txBody>
          <a:bodyPr/>
          <a:lstStyle/>
          <a:p>
            <a:fld id="{2BC32D93-7E53-4210-BB78-5B4EF81C39B9}" type="slidenum">
              <a:rPr lang="en-GB" smtClean="0"/>
              <a:t>5</a:t>
            </a:fld>
            <a:endParaRPr lang="en-GB"/>
          </a:p>
        </p:txBody>
      </p:sp>
    </p:spTree>
    <p:extLst>
      <p:ext uri="{BB962C8B-B14F-4D97-AF65-F5344CB8AC3E}">
        <p14:creationId xmlns:p14="http://schemas.microsoft.com/office/powerpoint/2010/main" val="17793527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A coronation is a ceremony where the new king or queen of this country is crowned. The crowning isn’t the only part of a coronation though. The coronation is very important religious ceremony that focuses on the duty of the monarch towards God and the people. The new king or queen must make promises before God, then is anointed with holy oil – just as kings from the Old Testament in the Bible were, and then receives Holy Communion. We’re going to explore what happens at Westminster Abbey when a new king or queen is crowned.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a:solidFill>
                <a:schemeClr val="tx1"/>
              </a:solidFill>
              <a:effectLst/>
              <a:latin typeface="+mn-lt"/>
              <a:ea typeface="+mn-ea"/>
              <a:cs typeface="+mn-cs"/>
            </a:endParaRPr>
          </a:p>
          <a:p>
            <a:r>
              <a:rPr lang="en-US">
                <a:cs typeface="Calibri"/>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©2023 Dean</a:t>
            </a:r>
            <a:r>
              <a:rPr lang="en-US" baseline="0"/>
              <a:t> &amp; Chapter of Westminster</a:t>
            </a:r>
            <a:endParaRPr lang="en-GB"/>
          </a:p>
        </p:txBody>
      </p:sp>
      <p:sp>
        <p:nvSpPr>
          <p:cNvPr id="4" name="Slide Number Placeholder 3"/>
          <p:cNvSpPr>
            <a:spLocks noGrp="1"/>
          </p:cNvSpPr>
          <p:nvPr>
            <p:ph type="sldNum" sz="quarter" idx="10"/>
          </p:nvPr>
        </p:nvSpPr>
        <p:spPr/>
        <p:txBody>
          <a:bodyPr/>
          <a:lstStyle/>
          <a:p>
            <a:fld id="{2BC32D93-7E53-4210-BB78-5B4EF81C39B9}" type="slidenum">
              <a:rPr lang="en-GB" smtClean="0"/>
              <a:t>6</a:t>
            </a:fld>
            <a:endParaRPr lang="en-GB"/>
          </a:p>
        </p:txBody>
      </p:sp>
    </p:spTree>
    <p:extLst>
      <p:ext uri="{BB962C8B-B14F-4D97-AF65-F5344CB8AC3E}">
        <p14:creationId xmlns:p14="http://schemas.microsoft.com/office/powerpoint/2010/main" val="32951762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Teacher: Elizabeth II became Queen on 6</a:t>
            </a:r>
            <a:r>
              <a:rPr lang="en-GB" sz="1200" kern="1200" baseline="30000" dirty="0">
                <a:solidFill>
                  <a:schemeClr val="tx1"/>
                </a:solidFill>
                <a:effectLst/>
                <a:latin typeface="+mn-lt"/>
                <a:ea typeface="+mn-ea"/>
                <a:cs typeface="+mn-cs"/>
              </a:rPr>
              <a:t>th</a:t>
            </a:r>
            <a:r>
              <a:rPr lang="en-GB" sz="1200" kern="1200" dirty="0">
                <a:solidFill>
                  <a:schemeClr val="tx1"/>
                </a:solidFill>
                <a:effectLst/>
                <a:latin typeface="+mn-lt"/>
                <a:ea typeface="+mn-ea"/>
                <a:cs typeface="+mn-cs"/>
              </a:rPr>
              <a:t> February 1952, but wasn’t crowned until 2</a:t>
            </a:r>
            <a:r>
              <a:rPr lang="en-GB" sz="1200" kern="1200" baseline="30000" dirty="0">
                <a:solidFill>
                  <a:schemeClr val="tx1"/>
                </a:solidFill>
                <a:effectLst/>
                <a:latin typeface="+mn-lt"/>
                <a:ea typeface="+mn-ea"/>
                <a:cs typeface="+mn-cs"/>
              </a:rPr>
              <a:t>nd</a:t>
            </a:r>
            <a:r>
              <a:rPr lang="en-GB" sz="1200" kern="1200" dirty="0">
                <a:solidFill>
                  <a:schemeClr val="tx1"/>
                </a:solidFill>
                <a:effectLst/>
                <a:latin typeface="+mn-lt"/>
                <a:ea typeface="+mn-ea"/>
                <a:cs typeface="+mn-cs"/>
              </a:rPr>
              <a:t> June 1953 – over a year later. This follows the tradition of allowing </a:t>
            </a:r>
            <a:r>
              <a:rPr lang="en-GB" dirty="0"/>
              <a:t>some</a:t>
            </a:r>
            <a:r>
              <a:rPr lang="en-GB" sz="1200" kern="1200" dirty="0">
                <a:solidFill>
                  <a:schemeClr val="tx1"/>
                </a:solidFill>
                <a:effectLst/>
                <a:latin typeface="+mn-lt"/>
                <a:ea typeface="+mn-ea"/>
                <a:cs typeface="+mn-cs"/>
              </a:rPr>
              <a:t> time to pass after the death of a former monarch as a sign of respect. A coronation also takes a long time to plan.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a:solidFill>
                <a:schemeClr val="tx1"/>
              </a:solidFill>
              <a:effectLst/>
              <a:latin typeface="+mn-lt"/>
              <a:ea typeface="+mn-ea"/>
              <a:cs typeface="+mn-cs"/>
            </a:endParaRPr>
          </a:p>
          <a:p>
            <a:pPr>
              <a:defRPr/>
            </a:pPr>
            <a:r>
              <a:rPr lang="en-US" sz="1200" b="0" kern="1200" baseline="0" dirty="0">
                <a:solidFill>
                  <a:schemeClr val="tx1"/>
                </a:solidFill>
                <a:effectLst/>
                <a:latin typeface="+mn-lt"/>
                <a:ea typeface="+mn-ea"/>
                <a:cs typeface="+mn-cs"/>
              </a:rPr>
              <a:t>Images:</a:t>
            </a:r>
            <a:r>
              <a:rPr lang="en-US" dirty="0"/>
              <a:t> </a:t>
            </a:r>
            <a:endParaRPr lang="en-US" sz="1200" b="0" kern="1200" baseline="0" dirty="0">
              <a:solidFill>
                <a:schemeClr val="tx1"/>
              </a:solidFill>
              <a:effectLst/>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a:solidFill>
                  <a:schemeClr val="tx1"/>
                </a:solidFill>
                <a:effectLst/>
                <a:latin typeface="+mn-lt"/>
                <a:ea typeface="+mn-ea"/>
                <a:cs typeface="+mn-cs"/>
              </a:rPr>
              <a:t>Coronation of Queen Elizabeth II - </a:t>
            </a:r>
            <a:r>
              <a:rPr lang="en-GB" sz="1200" b="0" kern="1200" dirty="0">
                <a:solidFill>
                  <a:schemeClr val="tx1"/>
                </a:solidFill>
                <a:effectLst/>
                <a:latin typeface="+mn-lt"/>
                <a:ea typeface="+mn-ea"/>
                <a:cs typeface="+mn-cs"/>
              </a:rPr>
              <a:t>Royal Collection Trust / © Her Majesty Queen Elizabeth II 2020</a:t>
            </a:r>
            <a:r>
              <a:rPr lang="en-GB" sz="1200" b="0" kern="1200" baseline="0" dirty="0">
                <a:solidFill>
                  <a:schemeClr val="tx1"/>
                </a:solidFill>
                <a:effectLst/>
                <a:latin typeface="+mn-lt"/>
                <a:ea typeface="+mn-ea"/>
                <a:cs typeface="+mn-cs"/>
              </a:rPr>
              <a:t> www.rct.uk/collection/2002627</a:t>
            </a:r>
            <a:endParaRPr lang="en-GB" sz="1200" b="0" kern="1200" baseline="0" dirty="0">
              <a:solidFill>
                <a:schemeClr val="tx1"/>
              </a:solidFill>
              <a:effectLst/>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a:solidFill>
                  <a:schemeClr val="tx1"/>
                </a:solidFill>
                <a:effectLst/>
                <a:latin typeface="+mn-lt"/>
                <a:ea typeface="+mn-ea"/>
                <a:cs typeface="+mn-cs"/>
              </a:rPr>
              <a:t>Leaving the Abbey after the ceremony – </a:t>
            </a:r>
            <a:r>
              <a:rPr lang="en-GB" sz="1200" b="0" kern="1200" dirty="0">
                <a:solidFill>
                  <a:schemeClr val="tx1"/>
                </a:solidFill>
                <a:effectLst/>
                <a:latin typeface="+mn-lt"/>
                <a:ea typeface="+mn-ea"/>
                <a:cs typeface="+mn-cs"/>
              </a:rPr>
              <a:t>Royal Collection Trust / © Her Majesty Queen Elizabeth II 2020</a:t>
            </a:r>
            <a:r>
              <a:rPr lang="en-GB" sz="1200" b="0" kern="1200" baseline="0" dirty="0">
                <a:solidFill>
                  <a:schemeClr val="tx1"/>
                </a:solidFill>
                <a:effectLst/>
                <a:latin typeface="+mn-lt"/>
                <a:ea typeface="+mn-ea"/>
                <a:cs typeface="+mn-cs"/>
              </a:rPr>
              <a:t> www.rct.uk/collection/</a:t>
            </a:r>
            <a:r>
              <a:rPr lang="en-GB" sz="1200" b="0" i="0" kern="1200" dirty="0">
                <a:solidFill>
                  <a:schemeClr val="tx1"/>
                </a:solidFill>
                <a:effectLst/>
                <a:latin typeface="+mn-lt"/>
                <a:ea typeface="+mn-ea"/>
                <a:cs typeface="+mn-cs"/>
              </a:rPr>
              <a:t>2584768</a:t>
            </a:r>
            <a:endParaRPr lang="en-GB" sz="1200" b="0" kern="1200" baseline="0" dirty="0">
              <a:solidFill>
                <a:schemeClr val="tx1"/>
              </a:solidFill>
              <a:effectLst/>
              <a:latin typeface="+mn-lt"/>
              <a:cs typeface="Calibri"/>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7</a:t>
            </a:fld>
            <a:endParaRPr lang="en-GB"/>
          </a:p>
        </p:txBody>
      </p:sp>
    </p:spTree>
    <p:extLst>
      <p:ext uri="{BB962C8B-B14F-4D97-AF65-F5344CB8AC3E}">
        <p14:creationId xmlns:p14="http://schemas.microsoft.com/office/powerpoint/2010/main" val="34629979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The essential elements of the coronation have remained largely unchanged for the past 1,000 years. In the 14</a:t>
            </a:r>
            <a:r>
              <a:rPr lang="en-GB" sz="1200" kern="1200" baseline="30000">
                <a:solidFill>
                  <a:schemeClr val="tx1"/>
                </a:solidFill>
                <a:effectLst/>
                <a:latin typeface="+mn-lt"/>
                <a:ea typeface="+mn-ea"/>
                <a:cs typeface="+mn-cs"/>
              </a:rPr>
              <a:t>th</a:t>
            </a:r>
            <a:r>
              <a:rPr lang="en-GB" sz="1200" kern="1200">
                <a:solidFill>
                  <a:schemeClr val="tx1"/>
                </a:solidFill>
                <a:effectLst/>
                <a:latin typeface="+mn-lt"/>
                <a:ea typeface="+mn-ea"/>
                <a:cs typeface="+mn-cs"/>
              </a:rPr>
              <a:t> century, the instructions for how to run a coronation were written down in a manuscript called the Liber </a:t>
            </a:r>
            <a:r>
              <a:rPr lang="en-GB" sz="1200" kern="1200" err="1">
                <a:solidFill>
                  <a:schemeClr val="tx1"/>
                </a:solidFill>
                <a:effectLst/>
                <a:latin typeface="+mn-lt"/>
                <a:ea typeface="+mn-ea"/>
                <a:cs typeface="+mn-cs"/>
              </a:rPr>
              <a:t>Regalis</a:t>
            </a:r>
            <a:r>
              <a:rPr lang="en-GB" sz="1200" kern="1200">
                <a:solidFill>
                  <a:schemeClr val="tx1"/>
                </a:solidFill>
                <a:effectLst/>
                <a:latin typeface="+mn-lt"/>
                <a:ea typeface="+mn-ea"/>
                <a:cs typeface="+mn-cs"/>
              </a:rPr>
              <a:t> (image on the left). The coronation ceremony has not changed much since then, although now takes place in English instead of Latin. Since 1066, all coronations have taken place at Westminster Abbey. 38 kings and queens have been crowned there.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a:solidFill>
                  <a:schemeClr val="tx1"/>
                </a:solidFill>
                <a:effectLst/>
                <a:latin typeface="+mn-lt"/>
                <a:ea typeface="+mn-ea"/>
                <a:cs typeface="+mn-cs"/>
              </a:rPr>
              <a:t>Images: </a:t>
            </a:r>
          </a:p>
          <a:p>
            <a:pPr>
              <a:defRPr/>
            </a:pPr>
            <a:r>
              <a:rPr lang="en-US" sz="1200" kern="1200" baseline="0">
                <a:solidFill>
                  <a:schemeClr val="tx1"/>
                </a:solidFill>
                <a:effectLst/>
                <a:latin typeface="+mn-lt"/>
                <a:ea typeface="+mn-ea"/>
                <a:cs typeface="+mn-cs"/>
              </a:rPr>
              <a:t>Liber Regalis – ©</a:t>
            </a:r>
            <a:r>
              <a:rPr lang="en-US"/>
              <a:t>2023 </a:t>
            </a:r>
            <a:r>
              <a:rPr lang="en-US" sz="1200" kern="1200" baseline="0">
                <a:solidFill>
                  <a:schemeClr val="tx1"/>
                </a:solidFill>
                <a:effectLst/>
                <a:latin typeface="+mn-lt"/>
                <a:ea typeface="+mn-ea"/>
                <a:cs typeface="+mn-cs"/>
              </a:rPr>
              <a:t>Dean &amp; Chapter of Westminster</a:t>
            </a:r>
            <a:r>
              <a:rPr lang="en-US"/>
              <a:t> </a:t>
            </a:r>
            <a:endParaRPr lang="en-US" sz="1200" kern="1200" baseline="0">
              <a:solidFill>
                <a:schemeClr val="tx1"/>
              </a:solidFill>
              <a:effectLst/>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a:t>Richard II – ©</a:t>
            </a:r>
            <a:r>
              <a:rPr lang="en-GB"/>
              <a:t>2023</a:t>
            </a:r>
            <a:r>
              <a:rPr lang="en-GB" baseline="0"/>
              <a:t> Dean &amp; Chapter of Westminster</a:t>
            </a:r>
            <a:endParaRPr lang="en-GB" baseline="0">
              <a:cs typeface="Calibri"/>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8</a:t>
            </a:fld>
            <a:endParaRPr lang="en-GB"/>
          </a:p>
        </p:txBody>
      </p:sp>
    </p:spTree>
    <p:extLst>
      <p:ext uri="{BB962C8B-B14F-4D97-AF65-F5344CB8AC3E}">
        <p14:creationId xmlns:p14="http://schemas.microsoft.com/office/powerpoint/2010/main" val="25630198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GB" altLang="zh-TW">
                <a:ea typeface="新細明體"/>
              </a:rPr>
              <a:t>Teacher: Click to play the film. This film can be used as a brief introduction before the students start to </a:t>
            </a:r>
            <a:r>
              <a:rPr lang="en-GB"/>
              <a:t>re-enact what happens at a coronation ceremony</a:t>
            </a:r>
            <a:r>
              <a:rPr lang="en-GB">
                <a:ea typeface="新細明體"/>
              </a:rPr>
              <a:t>.</a:t>
            </a:r>
            <a:endParaRPr lang="en-GB">
              <a:ea typeface="新細明體"/>
              <a:cs typeface="Calibri"/>
            </a:endParaRPr>
          </a:p>
          <a:p>
            <a:endParaRPr lang="en-US" altLang="zh-TW">
              <a:cs typeface="Calibri"/>
            </a:endParaRPr>
          </a:p>
          <a:p>
            <a:r>
              <a:rPr lang="en-GB"/>
              <a:t>Video: </a:t>
            </a:r>
            <a:endParaRPr lang="en-US"/>
          </a:p>
          <a:p>
            <a:r>
              <a:rPr lang="en-GB"/>
              <a:t>©Dean &amp; Chapter of Westminster</a:t>
            </a:r>
            <a:endParaRPr lang="en-US"/>
          </a:p>
        </p:txBody>
      </p:sp>
      <p:sp>
        <p:nvSpPr>
          <p:cNvPr id="4" name="投影片編號版面配置區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13741973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273D3BA-043E-4B3C-B6A2-D03481A39F96}" type="datetimeFigureOut">
              <a:rPr lang="en-GB" smtClean="0"/>
              <a:t>30/01/2023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EE6DE6-6748-4781-B5A9-2BBAA60E9988}" type="slidenum">
              <a:rPr lang="en-GB" smtClean="0"/>
              <a:t>‹#›</a:t>
            </a:fld>
            <a:endParaRPr lang="en-GB"/>
          </a:p>
        </p:txBody>
      </p:sp>
    </p:spTree>
    <p:extLst>
      <p:ext uri="{BB962C8B-B14F-4D97-AF65-F5344CB8AC3E}">
        <p14:creationId xmlns:p14="http://schemas.microsoft.com/office/powerpoint/2010/main" val="1539397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email">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81"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34.jpeg"/><Relationship Id="rId5" Type="http://schemas.openxmlformats.org/officeDocument/2006/relationships/image" Target="../media/image33.png"/><Relationship Id="rId4" Type="http://schemas.openxmlformats.org/officeDocument/2006/relationships/image" Target="../media/image32.emf"/></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7.xml"/><Relationship Id="rId1" Type="http://schemas.openxmlformats.org/officeDocument/2006/relationships/slideLayout" Target="../slideLayouts/slideLayout15.xml"/><Relationship Id="rId4" Type="http://schemas.openxmlformats.org/officeDocument/2006/relationships/image" Target="../media/image39.jpeg"/></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8.xml"/><Relationship Id="rId1" Type="http://schemas.openxmlformats.org/officeDocument/2006/relationships/slideLayout" Target="../slideLayouts/slideLayout15.xml"/><Relationship Id="rId5" Type="http://schemas.openxmlformats.org/officeDocument/2006/relationships/image" Target="../media/image19.jpeg"/><Relationship Id="rId4" Type="http://schemas.openxmlformats.org/officeDocument/2006/relationships/image" Target="../media/image41.jpe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15.xml"/><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5.xml"/><Relationship Id="rId1" Type="http://schemas.openxmlformats.org/officeDocument/2006/relationships/video" Target="https://www.youtube.com/embed/xMcepY8Vcv8?feature=oembed" TargetMode="External"/><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©2023 Dean and Chapter of Westminster</a:t>
            </a:r>
          </a:p>
        </p:txBody>
      </p:sp>
      <p:sp>
        <p:nvSpPr>
          <p:cNvPr id="9" name="TextBox 8"/>
          <p:cNvSpPr txBox="1"/>
          <p:nvPr/>
        </p:nvSpPr>
        <p:spPr>
          <a:xfrm>
            <a:off x="352948" y="1068552"/>
            <a:ext cx="5746099" cy="523220"/>
          </a:xfrm>
          <a:prstGeom prst="rect">
            <a:avLst/>
          </a:prstGeom>
          <a:noFill/>
        </p:spPr>
        <p:txBody>
          <a:bodyPr wrap="square" rtlCol="0">
            <a:spAutoFit/>
          </a:bodyPr>
          <a:lstStyle/>
          <a:p>
            <a:r>
              <a:rPr lang="en-GB" sz="2800" b="1" dirty="0">
                <a:solidFill>
                  <a:schemeClr val="bg1"/>
                </a:solidFill>
                <a:latin typeface="+mj-lt"/>
              </a:rPr>
              <a:t>Coronation ceremony assembly</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93435" y="1055291"/>
            <a:ext cx="7180948" cy="461665"/>
          </a:xfrm>
          <a:prstGeom prst="rect">
            <a:avLst/>
          </a:prstGeom>
          <a:ln>
            <a:noFill/>
          </a:ln>
        </p:spPr>
        <p:txBody>
          <a:bodyPr wrap="square">
            <a:spAutoFit/>
          </a:bodyPr>
          <a:lstStyle/>
          <a:p>
            <a:pPr algn="ctr"/>
            <a:r>
              <a:rPr lang="en-GB" sz="2400" b="1">
                <a:latin typeface="+mj-lt"/>
                <a:ea typeface="Arial" panose="020B0604020202020204" pitchFamily="34" charset="0"/>
                <a:cs typeface="Times New Roman" panose="02020603050405020304" pitchFamily="18" charset="0"/>
              </a:rPr>
              <a:t>What happens in a coronation ceremony? </a:t>
            </a:r>
          </a:p>
        </p:txBody>
      </p:sp>
      <p:sp>
        <p:nvSpPr>
          <p:cNvPr id="7" name="Text Placeholder 5">
            <a:extLst>
              <a:ext uri="{FF2B5EF4-FFF2-40B4-BE49-F238E27FC236}">
                <a16:creationId xmlns:a16="http://schemas.microsoft.com/office/drawing/2014/main" id="{A999D72E-0466-429E-9933-E1E80C984B1B}"/>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8" name="Picture 7">
            <a:extLst>
              <a:ext uri="{FF2B5EF4-FFF2-40B4-BE49-F238E27FC236}">
                <a16:creationId xmlns:a16="http://schemas.microsoft.com/office/drawing/2014/main" id="{0B570C29-7417-44F2-B681-54DD12280DF5}"/>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263646" y="1759843"/>
            <a:ext cx="8697646" cy="3928437"/>
          </a:xfrm>
          <a:prstGeom prst="rect">
            <a:avLst/>
          </a:prstGeom>
        </p:spPr>
      </p:pic>
    </p:spTree>
    <p:extLst>
      <p:ext uri="{BB962C8B-B14F-4D97-AF65-F5344CB8AC3E}">
        <p14:creationId xmlns:p14="http://schemas.microsoft.com/office/powerpoint/2010/main" val="13555862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63646" y="935855"/>
            <a:ext cx="7445685" cy="369332"/>
          </a:xfrm>
          <a:prstGeom prst="rect">
            <a:avLst/>
          </a:prstGeom>
          <a:ln>
            <a:noFill/>
          </a:ln>
        </p:spPr>
        <p:txBody>
          <a:bodyPr wrap="square" lIns="91440" tIns="45720" rIns="91440" bIns="45720" anchor="t">
            <a:spAutoFit/>
          </a:bodyPr>
          <a:lstStyle/>
          <a:p>
            <a:r>
              <a:rPr lang="en-GB">
                <a:ea typeface="Arial" panose="020B0604020202020204" pitchFamily="34" charset="0"/>
                <a:cs typeface="Times New Roman"/>
              </a:rPr>
              <a:t>The king or queen arrives at Westminster Abbey and the choir sing.</a:t>
            </a:r>
          </a:p>
        </p:txBody>
      </p:sp>
      <p:sp>
        <p:nvSpPr>
          <p:cNvPr id="7" name="Text Placeholder 5">
            <a:extLst>
              <a:ext uri="{FF2B5EF4-FFF2-40B4-BE49-F238E27FC236}">
                <a16:creationId xmlns:a16="http://schemas.microsoft.com/office/drawing/2014/main" id="{5B44D4DC-2637-457A-B400-5725533C1A3D}"/>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9" name="Picture 8">
            <a:extLst>
              <a:ext uri="{FF2B5EF4-FFF2-40B4-BE49-F238E27FC236}">
                <a16:creationId xmlns:a16="http://schemas.microsoft.com/office/drawing/2014/main" id="{67B2593B-0238-4D9E-A49A-F5320F1457D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32562" y="1428639"/>
            <a:ext cx="3475789" cy="5213684"/>
          </a:xfrm>
          <a:prstGeom prst="rect">
            <a:avLst/>
          </a:prstGeom>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80014" y="1428638"/>
            <a:ext cx="3591986" cy="5213684"/>
          </a:xfrm>
          <a:prstGeom prst="rect">
            <a:avLst/>
          </a:prstGeom>
        </p:spPr>
      </p:pic>
    </p:spTree>
    <p:extLst>
      <p:ext uri="{BB962C8B-B14F-4D97-AF65-F5344CB8AC3E}">
        <p14:creationId xmlns:p14="http://schemas.microsoft.com/office/powerpoint/2010/main" val="14665265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22488" y="1479370"/>
            <a:ext cx="3564194" cy="4687503"/>
          </a:xfrm>
          <a:prstGeom prst="rect">
            <a:avLst/>
          </a:prstGeom>
          <a:ln>
            <a:noFill/>
          </a:ln>
          <a:effectLst>
            <a:outerShdw sx="1000" sy="1000" algn="tl" rotWithShape="0">
              <a:srgbClr val="000000"/>
            </a:outerShdw>
          </a:effectLst>
        </p:spPr>
      </p:pic>
      <p:sp>
        <p:nvSpPr>
          <p:cNvPr id="13" name="Rectangle 12"/>
          <p:cNvSpPr/>
          <p:nvPr/>
        </p:nvSpPr>
        <p:spPr>
          <a:xfrm>
            <a:off x="4664345" y="1620148"/>
            <a:ext cx="4181272" cy="1631216"/>
          </a:xfrm>
          <a:prstGeom prst="rect">
            <a:avLst/>
          </a:prstGeom>
          <a:ln>
            <a:noFill/>
          </a:ln>
        </p:spPr>
        <p:txBody>
          <a:bodyPr wrap="square">
            <a:spAutoFit/>
          </a:bodyPr>
          <a:lstStyle/>
          <a:p>
            <a:r>
              <a:rPr lang="en-GB" sz="2000"/>
              <a:t>The coronation begins with the new king or queen being presented to the people, and then swearing an oath to uphold the law and the Church. </a:t>
            </a:r>
            <a:endParaRPr lang="en-GB" sz="2400"/>
          </a:p>
        </p:txBody>
      </p:sp>
      <p:sp>
        <p:nvSpPr>
          <p:cNvPr id="15" name="TextBox 14"/>
          <p:cNvSpPr txBox="1"/>
          <p:nvPr/>
        </p:nvSpPr>
        <p:spPr>
          <a:xfrm>
            <a:off x="2050181" y="884277"/>
            <a:ext cx="4659415" cy="523220"/>
          </a:xfrm>
          <a:prstGeom prst="rect">
            <a:avLst/>
          </a:prstGeom>
          <a:noFill/>
        </p:spPr>
        <p:txBody>
          <a:bodyPr wrap="square" rtlCol="0">
            <a:spAutoFit/>
          </a:bodyPr>
          <a:lstStyle/>
          <a:p>
            <a:pPr algn="ctr"/>
            <a:r>
              <a:rPr lang="en-GB" sz="2800" b="1">
                <a:latin typeface="+mj-lt"/>
              </a:rPr>
              <a:t>The Recognition and Oath</a:t>
            </a:r>
          </a:p>
        </p:txBody>
      </p:sp>
      <p:sp>
        <p:nvSpPr>
          <p:cNvPr id="7" name="Text Placeholder 5">
            <a:extLst>
              <a:ext uri="{FF2B5EF4-FFF2-40B4-BE49-F238E27FC236}">
                <a16:creationId xmlns:a16="http://schemas.microsoft.com/office/drawing/2014/main" id="{F1C0A7D9-1FC3-43CA-A61A-B10313C83495}"/>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82065" y="3591313"/>
            <a:ext cx="3657600" cy="2575560"/>
          </a:xfrm>
          <a:prstGeom prst="rect">
            <a:avLst/>
          </a:prstGeom>
        </p:spPr>
      </p:pic>
    </p:spTree>
    <p:extLst>
      <p:ext uri="{BB962C8B-B14F-4D97-AF65-F5344CB8AC3E}">
        <p14:creationId xmlns:p14="http://schemas.microsoft.com/office/powerpoint/2010/main" val="5842714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3689590" y="4306852"/>
            <a:ext cx="2940830" cy="1323439"/>
          </a:xfrm>
          <a:prstGeom prst="rect">
            <a:avLst/>
          </a:prstGeom>
          <a:ln>
            <a:noFill/>
          </a:ln>
        </p:spPr>
        <p:txBody>
          <a:bodyPr wrap="square">
            <a:spAutoFit/>
          </a:bodyPr>
          <a:lstStyle/>
          <a:p>
            <a:r>
              <a:rPr lang="en-GB" sz="2000"/>
              <a:t>The king or queen sits in the Coronation Chair. The Chair is over 700 years old.</a:t>
            </a:r>
          </a:p>
        </p:txBody>
      </p:sp>
      <p:sp>
        <p:nvSpPr>
          <p:cNvPr id="15" name="TextBox 14"/>
          <p:cNvSpPr txBox="1"/>
          <p:nvPr/>
        </p:nvSpPr>
        <p:spPr>
          <a:xfrm>
            <a:off x="2234555" y="716666"/>
            <a:ext cx="4442603" cy="523220"/>
          </a:xfrm>
          <a:prstGeom prst="rect">
            <a:avLst/>
          </a:prstGeom>
          <a:noFill/>
        </p:spPr>
        <p:txBody>
          <a:bodyPr wrap="square" rtlCol="0">
            <a:spAutoFit/>
          </a:bodyPr>
          <a:lstStyle/>
          <a:p>
            <a:pPr algn="ctr"/>
            <a:r>
              <a:rPr lang="en-GB" sz="2800" b="1">
                <a:latin typeface="+mj-lt"/>
              </a:rPr>
              <a:t>The anointing </a:t>
            </a:r>
          </a:p>
        </p:txBody>
      </p:sp>
      <p:sp>
        <p:nvSpPr>
          <p:cNvPr id="6" name="Rectangle 5"/>
          <p:cNvSpPr/>
          <p:nvPr/>
        </p:nvSpPr>
        <p:spPr>
          <a:xfrm>
            <a:off x="3642852" y="1395856"/>
            <a:ext cx="4955457" cy="3170099"/>
          </a:xfrm>
          <a:prstGeom prst="rect">
            <a:avLst/>
          </a:prstGeom>
          <a:ln>
            <a:noFill/>
          </a:ln>
        </p:spPr>
        <p:txBody>
          <a:bodyPr wrap="square">
            <a:spAutoFit/>
          </a:bodyPr>
          <a:lstStyle/>
          <a:p>
            <a:r>
              <a:rPr lang="en-GB" sz="2000"/>
              <a:t>The Archbishop of Canterbury pours holy oil into a spoon, and uses the oil to make the sign of a cross on the monarch’s forehead, hands, and heart. This is called </a:t>
            </a:r>
            <a:r>
              <a:rPr lang="en-GB" sz="2000" b="1"/>
              <a:t>anointing</a:t>
            </a:r>
            <a:r>
              <a:rPr lang="en-GB" sz="2000"/>
              <a:t>.</a:t>
            </a:r>
          </a:p>
          <a:p>
            <a:endParaRPr lang="en-GB" sz="2000"/>
          </a:p>
          <a:p>
            <a:r>
              <a:rPr lang="en-GB" sz="2000"/>
              <a:t>The anointing is the most important part of a coronation ceremony. </a:t>
            </a:r>
          </a:p>
          <a:p>
            <a:pPr algn="ctr"/>
            <a:endParaRPr lang="en-GB" sz="2000">
              <a:latin typeface="Humanst521 Lt BT" panose="02040706040505040204"/>
            </a:endParaRPr>
          </a:p>
          <a:p>
            <a:pPr algn="ctr"/>
            <a:endParaRPr lang="en-GB" sz="2000">
              <a:latin typeface="Humanst521 Lt BT" panose="02040706040505040204"/>
            </a:endParaRPr>
          </a:p>
        </p:txBody>
      </p:sp>
      <p:sp>
        <p:nvSpPr>
          <p:cNvPr id="8" name="Text Placeholder 5">
            <a:extLst>
              <a:ext uri="{FF2B5EF4-FFF2-40B4-BE49-F238E27FC236}">
                <a16:creationId xmlns:a16="http://schemas.microsoft.com/office/drawing/2014/main" id="{BF3347C7-09C7-4AFD-B8A5-88F1BBE2868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9" name="Picture 8">
            <a:extLst>
              <a:ext uri="{FF2B5EF4-FFF2-40B4-BE49-F238E27FC236}">
                <a16:creationId xmlns:a16="http://schemas.microsoft.com/office/drawing/2014/main" id="{3D496480-E4AB-47FE-92FD-4664A0543D1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0625" y="1311846"/>
            <a:ext cx="2837021" cy="5344466"/>
          </a:xfrm>
          <a:prstGeom prst="rect">
            <a:avLst/>
          </a:prstGeom>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63045" y="3822739"/>
            <a:ext cx="1702638" cy="2550769"/>
          </a:xfrm>
          <a:prstGeom prst="rect">
            <a:avLst/>
          </a:prstGeom>
        </p:spPr>
      </p:pic>
    </p:spTree>
    <p:extLst>
      <p:ext uri="{BB962C8B-B14F-4D97-AF65-F5344CB8AC3E}">
        <p14:creationId xmlns:p14="http://schemas.microsoft.com/office/powerpoint/2010/main" val="11926338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4822691" y="1521057"/>
            <a:ext cx="3951979" cy="4401205"/>
          </a:xfrm>
          <a:prstGeom prst="rect">
            <a:avLst/>
          </a:prstGeom>
          <a:ln>
            <a:noFill/>
          </a:ln>
        </p:spPr>
        <p:txBody>
          <a:bodyPr wrap="square">
            <a:spAutoFit/>
          </a:bodyPr>
          <a:lstStyle/>
          <a:p>
            <a:r>
              <a:rPr lang="en-GB" sz="2000"/>
              <a:t>The monarch is presented with the regalia, sometimes referred to as the Crown Jewels.  </a:t>
            </a:r>
          </a:p>
          <a:p>
            <a:endParaRPr lang="en-GB" sz="2000"/>
          </a:p>
          <a:p>
            <a:r>
              <a:rPr lang="en-GB" sz="2000"/>
              <a:t>A sword is presented to represent the monarch’s role as Head of the Armed Forces. Then they are given the orb, a symbol of God’s power. Next they are given a ring, a symbol of their marriage to the nation. And finally, they are given two sceptres – a sign of kingly power but also mercy. </a:t>
            </a:r>
          </a:p>
        </p:txBody>
      </p:sp>
      <p:sp>
        <p:nvSpPr>
          <p:cNvPr id="15" name="TextBox 14"/>
          <p:cNvSpPr txBox="1"/>
          <p:nvPr/>
        </p:nvSpPr>
        <p:spPr>
          <a:xfrm>
            <a:off x="2194018" y="735770"/>
            <a:ext cx="4442603" cy="523220"/>
          </a:xfrm>
          <a:prstGeom prst="rect">
            <a:avLst/>
          </a:prstGeom>
          <a:noFill/>
        </p:spPr>
        <p:txBody>
          <a:bodyPr wrap="square" rtlCol="0">
            <a:spAutoFit/>
          </a:bodyPr>
          <a:lstStyle/>
          <a:p>
            <a:pPr algn="ctr"/>
            <a:r>
              <a:rPr lang="en-GB" sz="2800" b="1">
                <a:latin typeface="+mj-lt"/>
              </a:rPr>
              <a:t>The Investing </a:t>
            </a:r>
          </a:p>
        </p:txBody>
      </p:sp>
      <p:pic>
        <p:nvPicPr>
          <p:cNvPr id="9" name="Picture 8"/>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20720501">
            <a:off x="715514" y="1390522"/>
            <a:ext cx="3331317" cy="4101693"/>
          </a:xfrm>
          <a:prstGeom prst="rect">
            <a:avLst/>
          </a:prstGeom>
        </p:spPr>
      </p:pic>
      <p:pic>
        <p:nvPicPr>
          <p:cNvPr id="16" name="Picture 15"/>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4580452">
            <a:off x="1107483" y="2302825"/>
            <a:ext cx="4360326" cy="3052236"/>
          </a:xfrm>
          <a:prstGeom prst="rect">
            <a:avLst/>
          </a:prstGeom>
        </p:spPr>
      </p:pic>
      <p:pic>
        <p:nvPicPr>
          <p:cNvPr id="17" name="Picture 16"/>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6200000">
            <a:off x="2735816" y="4312021"/>
            <a:ext cx="2292587" cy="1881163"/>
          </a:xfrm>
          <a:prstGeom prst="rect">
            <a:avLst/>
          </a:prstGeom>
        </p:spPr>
      </p:pic>
      <p:sp>
        <p:nvSpPr>
          <p:cNvPr id="10" name="Text Placeholder 5">
            <a:extLst>
              <a:ext uri="{FF2B5EF4-FFF2-40B4-BE49-F238E27FC236}">
                <a16:creationId xmlns:a16="http://schemas.microsoft.com/office/drawing/2014/main" id="{503C5C71-CA11-48A7-99E9-45E73D89F839}"/>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3" name="Picture 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78457" y="1231893"/>
            <a:ext cx="1515561" cy="1547390"/>
          </a:xfrm>
          <a:prstGeom prst="rect">
            <a:avLst/>
          </a:prstGeom>
        </p:spPr>
      </p:pic>
    </p:spTree>
    <p:extLst>
      <p:ext uri="{BB962C8B-B14F-4D97-AF65-F5344CB8AC3E}">
        <p14:creationId xmlns:p14="http://schemas.microsoft.com/office/powerpoint/2010/main" val="31938898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5022214" y="1347308"/>
            <a:ext cx="3324782" cy="923330"/>
          </a:xfrm>
          <a:prstGeom prst="rect">
            <a:avLst/>
          </a:prstGeom>
          <a:ln>
            <a:noFill/>
          </a:ln>
        </p:spPr>
        <p:txBody>
          <a:bodyPr wrap="square" lIns="91440" tIns="45720" rIns="91440" bIns="45720" anchor="t">
            <a:spAutoFit/>
          </a:bodyPr>
          <a:lstStyle/>
          <a:p>
            <a:r>
              <a:rPr lang="en-GB" dirty="0"/>
              <a:t>The Archbishop of Canterbury crowns the monarch with the St. Edward’s crown. </a:t>
            </a:r>
          </a:p>
        </p:txBody>
      </p:sp>
      <p:sp>
        <p:nvSpPr>
          <p:cNvPr id="15" name="TextBox 14"/>
          <p:cNvSpPr txBox="1"/>
          <p:nvPr/>
        </p:nvSpPr>
        <p:spPr>
          <a:xfrm>
            <a:off x="2297410" y="693921"/>
            <a:ext cx="4442603" cy="523220"/>
          </a:xfrm>
          <a:prstGeom prst="rect">
            <a:avLst/>
          </a:prstGeom>
          <a:noFill/>
        </p:spPr>
        <p:txBody>
          <a:bodyPr wrap="square" rtlCol="0">
            <a:spAutoFit/>
          </a:bodyPr>
          <a:lstStyle/>
          <a:p>
            <a:pPr algn="ctr"/>
            <a:r>
              <a:rPr lang="en-GB" sz="2800" b="1">
                <a:latin typeface="+mj-lt"/>
              </a:rPr>
              <a:t>The Crowning </a:t>
            </a:r>
          </a:p>
        </p:txBody>
      </p:sp>
      <p:sp>
        <p:nvSpPr>
          <p:cNvPr id="14" name="Rectangle 13"/>
          <p:cNvSpPr/>
          <p:nvPr/>
        </p:nvSpPr>
        <p:spPr>
          <a:xfrm>
            <a:off x="5133029" y="5742161"/>
            <a:ext cx="3213967" cy="646331"/>
          </a:xfrm>
          <a:prstGeom prst="rect">
            <a:avLst/>
          </a:prstGeom>
          <a:ln>
            <a:noFill/>
          </a:ln>
        </p:spPr>
        <p:txBody>
          <a:bodyPr wrap="square">
            <a:spAutoFit/>
          </a:bodyPr>
          <a:lstStyle/>
          <a:p>
            <a:pPr algn="ctr"/>
            <a:r>
              <a:rPr lang="en-GB"/>
              <a:t>Everyone in the Abbey cries “God Save the King/Queen!”</a:t>
            </a:r>
          </a:p>
        </p:txBody>
      </p:sp>
      <p:sp>
        <p:nvSpPr>
          <p:cNvPr id="9" name="Text Placeholder 5">
            <a:extLst>
              <a:ext uri="{FF2B5EF4-FFF2-40B4-BE49-F238E27FC236}">
                <a16:creationId xmlns:a16="http://schemas.microsoft.com/office/drawing/2014/main" id="{8C757470-4E17-4783-8373-7E7F51A8A6DF}"/>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2" name="Picture 1"/>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53630" y="1347307"/>
            <a:ext cx="4153147" cy="5041185"/>
          </a:xfrm>
          <a:prstGeom prst="rect">
            <a:avLst/>
          </a:prstGeom>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04084" y="2652040"/>
            <a:ext cx="3071857" cy="2613638"/>
          </a:xfrm>
          <a:prstGeom prst="rect">
            <a:avLst/>
          </a:prstGeom>
        </p:spPr>
      </p:pic>
    </p:spTree>
    <p:extLst>
      <p:ext uri="{BB962C8B-B14F-4D97-AF65-F5344CB8AC3E}">
        <p14:creationId xmlns:p14="http://schemas.microsoft.com/office/powerpoint/2010/main" val="974323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5622296" y="2036966"/>
            <a:ext cx="3098294" cy="3970318"/>
          </a:xfrm>
          <a:prstGeom prst="rect">
            <a:avLst/>
          </a:prstGeom>
          <a:ln>
            <a:noFill/>
          </a:ln>
        </p:spPr>
        <p:txBody>
          <a:bodyPr wrap="square">
            <a:spAutoFit/>
          </a:bodyPr>
          <a:lstStyle/>
          <a:p>
            <a:r>
              <a:rPr lang="en-GB"/>
              <a:t>The monarch leaves the Coronation Chair and moves to sit in the throne. </a:t>
            </a:r>
          </a:p>
          <a:p>
            <a:endParaRPr lang="en-GB"/>
          </a:p>
          <a:p>
            <a:r>
              <a:rPr lang="en-GB"/>
              <a:t>Then the act of homage takes place. The monarch’s subjects must kneel and promise to serve the king or queen faithfully.</a:t>
            </a:r>
          </a:p>
          <a:p>
            <a:endParaRPr lang="en-GB"/>
          </a:p>
          <a:p>
            <a:r>
              <a:rPr lang="en-GB"/>
              <a:t>The monarch then receives Holy Communion. </a:t>
            </a:r>
          </a:p>
          <a:p>
            <a:pPr algn="ctr"/>
            <a:endParaRPr lang="en-GB">
              <a:latin typeface="Humanst521 Lt BT" panose="02040706040505040204"/>
            </a:endParaRPr>
          </a:p>
          <a:p>
            <a:pPr algn="ctr"/>
            <a:endParaRPr lang="en-GB">
              <a:latin typeface="Humanst521 Lt BT" panose="02040706040505040204"/>
            </a:endParaRPr>
          </a:p>
        </p:txBody>
      </p:sp>
      <p:sp>
        <p:nvSpPr>
          <p:cNvPr id="15" name="TextBox 14"/>
          <p:cNvSpPr txBox="1"/>
          <p:nvPr/>
        </p:nvSpPr>
        <p:spPr>
          <a:xfrm>
            <a:off x="2273697" y="779619"/>
            <a:ext cx="4897746" cy="523220"/>
          </a:xfrm>
          <a:prstGeom prst="rect">
            <a:avLst/>
          </a:prstGeom>
          <a:noFill/>
        </p:spPr>
        <p:txBody>
          <a:bodyPr wrap="square" rtlCol="0">
            <a:spAutoFit/>
          </a:bodyPr>
          <a:lstStyle/>
          <a:p>
            <a:pPr algn="ctr"/>
            <a:r>
              <a:rPr lang="en-GB" sz="2800" b="1">
                <a:latin typeface="+mj-lt"/>
              </a:rPr>
              <a:t>Enthronement and Homage </a:t>
            </a:r>
          </a:p>
        </p:txBody>
      </p:sp>
      <p:sp>
        <p:nvSpPr>
          <p:cNvPr id="6" name="Text Placeholder 5">
            <a:extLst>
              <a:ext uri="{FF2B5EF4-FFF2-40B4-BE49-F238E27FC236}">
                <a16:creationId xmlns:a16="http://schemas.microsoft.com/office/drawing/2014/main" id="{60FCDB42-52DC-42C8-936D-6395FF9221DC}"/>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2097" y="1789300"/>
            <a:ext cx="4260326" cy="4639141"/>
          </a:xfrm>
          <a:prstGeom prst="rect">
            <a:avLst/>
          </a:prstGeom>
        </p:spPr>
      </p:pic>
    </p:spTree>
    <p:extLst>
      <p:ext uri="{BB962C8B-B14F-4D97-AF65-F5344CB8AC3E}">
        <p14:creationId xmlns:p14="http://schemas.microsoft.com/office/powerpoint/2010/main" val="8890202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443074" y="1397675"/>
            <a:ext cx="8240888" cy="1200329"/>
          </a:xfrm>
          <a:prstGeom prst="rect">
            <a:avLst/>
          </a:prstGeom>
          <a:ln>
            <a:noFill/>
          </a:ln>
        </p:spPr>
        <p:txBody>
          <a:bodyPr wrap="square">
            <a:spAutoFit/>
          </a:bodyPr>
          <a:lstStyle/>
          <a:p>
            <a:r>
              <a:rPr lang="en-GB"/>
              <a:t>The monarch processes out of the Abbey wearing the Imperial State Crown, and carrying the orb and the Sovereign’s Sceptre with Cross. </a:t>
            </a:r>
          </a:p>
          <a:p>
            <a:endParaRPr lang="en-GB"/>
          </a:p>
          <a:p>
            <a:r>
              <a:rPr lang="en-GB"/>
              <a:t>The National Anthem is sung as they leave. </a:t>
            </a:r>
          </a:p>
        </p:txBody>
      </p:sp>
      <p:sp>
        <p:nvSpPr>
          <p:cNvPr id="15" name="TextBox 14"/>
          <p:cNvSpPr txBox="1"/>
          <p:nvPr/>
        </p:nvSpPr>
        <p:spPr>
          <a:xfrm>
            <a:off x="2123127" y="770322"/>
            <a:ext cx="4897746" cy="523220"/>
          </a:xfrm>
          <a:prstGeom prst="rect">
            <a:avLst/>
          </a:prstGeom>
          <a:noFill/>
        </p:spPr>
        <p:txBody>
          <a:bodyPr wrap="square" rtlCol="0">
            <a:spAutoFit/>
          </a:bodyPr>
          <a:lstStyle/>
          <a:p>
            <a:pPr algn="ctr"/>
            <a:r>
              <a:rPr lang="en-GB" sz="2800" b="1">
                <a:latin typeface="+mj-lt"/>
              </a:rPr>
              <a:t>The Closing Procession </a:t>
            </a:r>
          </a:p>
        </p:txBody>
      </p:sp>
      <p:sp>
        <p:nvSpPr>
          <p:cNvPr id="8" name="Text Placeholder 5">
            <a:extLst>
              <a:ext uri="{FF2B5EF4-FFF2-40B4-BE49-F238E27FC236}">
                <a16:creationId xmlns:a16="http://schemas.microsoft.com/office/drawing/2014/main" id="{A76C6EC4-300B-4C7A-A20C-F6BE35AFA072}"/>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12259" y="2871376"/>
            <a:ext cx="3494128" cy="3529423"/>
          </a:xfrm>
          <a:prstGeom prst="rect">
            <a:avLst/>
          </a:prstGeom>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43074" y="2730912"/>
            <a:ext cx="4715227" cy="3781612"/>
          </a:xfrm>
          <a:prstGeom prst="rect">
            <a:avLst/>
          </a:prstGeom>
        </p:spPr>
      </p:pic>
    </p:spTree>
    <p:extLst>
      <p:ext uri="{BB962C8B-B14F-4D97-AF65-F5344CB8AC3E}">
        <p14:creationId xmlns:p14="http://schemas.microsoft.com/office/powerpoint/2010/main" val="1815961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12225" y="997559"/>
            <a:ext cx="3677258" cy="2951000"/>
          </a:xfrm>
          <a:prstGeom prst="rect">
            <a:avLst/>
          </a:prstGeom>
        </p:spPr>
      </p:pic>
      <p:sp>
        <p:nvSpPr>
          <p:cNvPr id="6" name="Text Placeholder 5">
            <a:extLst>
              <a:ext uri="{FF2B5EF4-FFF2-40B4-BE49-F238E27FC236}">
                <a16:creationId xmlns:a16="http://schemas.microsoft.com/office/drawing/2014/main" id="{F4D0378E-717B-49D2-8317-D5C855FE0B11}"/>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12225" y="4133714"/>
            <a:ext cx="3677258" cy="2384089"/>
          </a:xfrm>
          <a:prstGeom prst="rect">
            <a:avLst/>
          </a:prstGeom>
        </p:spPr>
      </p:pic>
      <p:pic>
        <p:nvPicPr>
          <p:cNvPr id="9" name="Picture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16719" y="1407504"/>
            <a:ext cx="3642433" cy="4637088"/>
          </a:xfrm>
          <a:prstGeom prst="rect">
            <a:avLst/>
          </a:prstGeom>
        </p:spPr>
      </p:pic>
    </p:spTree>
    <p:extLst>
      <p:ext uri="{BB962C8B-B14F-4D97-AF65-F5344CB8AC3E}">
        <p14:creationId xmlns:p14="http://schemas.microsoft.com/office/powerpoint/2010/main" val="38766890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pPr algn="just"/>
            <a:r>
              <a:rPr lang="en-GB">
                <a:solidFill>
                  <a:schemeClr val="bg1"/>
                </a:solidFill>
              </a:rPr>
              <a:t>Thank you </a:t>
            </a:r>
            <a:r>
              <a:rPr lang="en-GB">
                <a:solidFill>
                  <a:schemeClr val="bg1"/>
                </a:solidFill>
                <a:ea typeface="+mn-lt"/>
                <a:cs typeface="+mn-lt"/>
              </a:rPr>
              <a:t>for downloading this resource. We hope that it will be a useful teaching tool in your classroom. </a:t>
            </a:r>
          </a:p>
          <a:p>
            <a:pPr algn="just"/>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a:solidFill>
                  <a:schemeClr val="bg1"/>
                </a:solidFill>
                <a:ea typeface="+mn-lt"/>
                <a:cs typeface="+mn-lt"/>
              </a:rPr>
              <a:t>. </a:t>
            </a:r>
          </a:p>
          <a:p>
            <a:endParaRPr lang="en-GB">
              <a:solidFill>
                <a:schemeClr val="bg1"/>
              </a:solidFill>
              <a:cs typeface="Arial"/>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9D2EBA54-FD08-4C73-BD48-120FB0459F9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2" name="Picture 2">
            <a:extLst>
              <a:ext uri="{FF2B5EF4-FFF2-40B4-BE49-F238E27FC236}">
                <a16:creationId xmlns:a16="http://schemas.microsoft.com/office/drawing/2014/main" id="{2A95F4CA-23C1-4A08-C918-971C9EDF96E7}"/>
              </a:ext>
            </a:extLst>
          </p:cNvPr>
          <p:cNvPicPr>
            <a:picLocks noChangeAspect="1"/>
          </p:cNvPicPr>
          <p:nvPr/>
        </p:nvPicPr>
        <p:blipFill>
          <a:blip r:embed="rId3"/>
          <a:stretch>
            <a:fillRect/>
          </a:stretch>
        </p:blipFill>
        <p:spPr>
          <a:xfrm>
            <a:off x="2561466" y="916186"/>
            <a:ext cx="3788897" cy="5740003"/>
          </a:xfrm>
          <a:prstGeom prst="rect">
            <a:avLst/>
          </a:prstGeom>
        </p:spPr>
      </p:pic>
    </p:spTree>
    <p:extLst>
      <p:ext uri="{BB962C8B-B14F-4D97-AF65-F5344CB8AC3E}">
        <p14:creationId xmlns:p14="http://schemas.microsoft.com/office/powerpoint/2010/main" val="2430114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5">
            <a:extLst>
              <a:ext uri="{FF2B5EF4-FFF2-40B4-BE49-F238E27FC236}">
                <a16:creationId xmlns:a16="http://schemas.microsoft.com/office/drawing/2014/main" id="{A9F72A7D-F587-4078-A0E0-4C008F7E8327}"/>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9" name="Picture 8">
            <a:extLst>
              <a:ext uri="{FF2B5EF4-FFF2-40B4-BE49-F238E27FC236}">
                <a16:creationId xmlns:a16="http://schemas.microsoft.com/office/drawing/2014/main" id="{E4D38AA6-670F-4F6F-A83F-A72B2B8617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1232" y="1018309"/>
            <a:ext cx="4124518" cy="5605234"/>
          </a:xfrm>
          <a:prstGeom prst="rect">
            <a:avLst/>
          </a:prstGeom>
        </p:spPr>
      </p:pic>
      <p:pic>
        <p:nvPicPr>
          <p:cNvPr id="10" name="Picture 9">
            <a:extLst>
              <a:ext uri="{FF2B5EF4-FFF2-40B4-BE49-F238E27FC236}">
                <a16:creationId xmlns:a16="http://schemas.microsoft.com/office/drawing/2014/main" id="{AC25D5E1-3D69-4D5D-A395-C618ADBB8AB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97908" y="1018308"/>
            <a:ext cx="3811702" cy="5591739"/>
          </a:xfrm>
          <a:prstGeom prst="rect">
            <a:avLst/>
          </a:prstGeom>
        </p:spPr>
      </p:pic>
    </p:spTree>
    <p:extLst>
      <p:ext uri="{BB962C8B-B14F-4D97-AF65-F5344CB8AC3E}">
        <p14:creationId xmlns:p14="http://schemas.microsoft.com/office/powerpoint/2010/main" val="35610723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5">
            <a:extLst>
              <a:ext uri="{FF2B5EF4-FFF2-40B4-BE49-F238E27FC236}">
                <a16:creationId xmlns:a16="http://schemas.microsoft.com/office/drawing/2014/main" id="{C8043F3A-9C7F-4CDD-A2C8-09F09F8F795D}"/>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4" name="Rectangle 13">
            <a:extLst>
              <a:ext uri="{FF2B5EF4-FFF2-40B4-BE49-F238E27FC236}">
                <a16:creationId xmlns:a16="http://schemas.microsoft.com/office/drawing/2014/main" id="{AA47A003-5026-4026-9265-DF815352024F}"/>
              </a:ext>
            </a:extLst>
          </p:cNvPr>
          <p:cNvSpPr/>
          <p:nvPr/>
        </p:nvSpPr>
        <p:spPr>
          <a:xfrm>
            <a:off x="639136" y="870323"/>
            <a:ext cx="7865727" cy="369332"/>
          </a:xfrm>
          <a:prstGeom prst="rect">
            <a:avLst/>
          </a:prstGeom>
        </p:spPr>
        <p:txBody>
          <a:bodyPr wrap="square">
            <a:spAutoFit/>
          </a:bodyPr>
          <a:lstStyle/>
          <a:p>
            <a:r>
              <a:rPr lang="en-GB" b="1">
                <a:latin typeface="+mj-lt"/>
              </a:rPr>
              <a:t>Westminster Abbey is the coronation church – what is a coronation?  </a:t>
            </a:r>
          </a:p>
        </p:txBody>
      </p:sp>
      <p:pic>
        <p:nvPicPr>
          <p:cNvPr id="15" name="Picture 14">
            <a:extLst>
              <a:ext uri="{FF2B5EF4-FFF2-40B4-BE49-F238E27FC236}">
                <a16:creationId xmlns:a16="http://schemas.microsoft.com/office/drawing/2014/main" id="{EC0C1FB7-2702-4A4B-900A-F5844404C7B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64165" y="1288557"/>
            <a:ext cx="3480377" cy="2616175"/>
          </a:xfrm>
          <a:prstGeom prst="rect">
            <a:avLst/>
          </a:prstGeom>
          <a:ln>
            <a:noFill/>
          </a:ln>
          <a:effectLst>
            <a:outerShdw blurRad="190500" sx="1000" sy="1000" algn="tl" rotWithShape="0">
              <a:srgbClr val="000000">
                <a:alpha val="70000"/>
              </a:srgbClr>
            </a:outerShdw>
          </a:effectLst>
        </p:spPr>
      </p:pic>
      <p:pic>
        <p:nvPicPr>
          <p:cNvPr id="16" name="Picture 15">
            <a:extLst>
              <a:ext uri="{FF2B5EF4-FFF2-40B4-BE49-F238E27FC236}">
                <a16:creationId xmlns:a16="http://schemas.microsoft.com/office/drawing/2014/main" id="{BC6BDFC0-4D3E-4B67-9F4D-7B2C7BA642E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800337" y="1336684"/>
            <a:ext cx="3480377" cy="2519923"/>
          </a:xfrm>
          <a:prstGeom prst="rect">
            <a:avLst/>
          </a:prstGeom>
          <a:ln>
            <a:noFill/>
          </a:ln>
          <a:effectLst>
            <a:outerShdw blurRad="190500" sx="1000" sy="1000" algn="tl" rotWithShape="0">
              <a:srgbClr val="000000">
                <a:alpha val="70000"/>
              </a:srgbClr>
            </a:outerShdw>
          </a:effectLst>
        </p:spPr>
      </p:pic>
      <p:pic>
        <p:nvPicPr>
          <p:cNvPr id="17" name="Picture 16">
            <a:extLst>
              <a:ext uri="{FF2B5EF4-FFF2-40B4-BE49-F238E27FC236}">
                <a16:creationId xmlns:a16="http://schemas.microsoft.com/office/drawing/2014/main" id="{0FC9D700-D579-422B-93D7-2C3EBB7174F9}"/>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64165" y="4050665"/>
            <a:ext cx="3480378" cy="2431438"/>
          </a:xfrm>
          <a:prstGeom prst="rect">
            <a:avLst/>
          </a:prstGeom>
          <a:ln>
            <a:noFill/>
          </a:ln>
          <a:effectLst>
            <a:outerShdw blurRad="190500" sx="1000" sy="1000" algn="tl" rotWithShape="0">
              <a:srgbClr val="000000">
                <a:alpha val="70000"/>
              </a:srgbClr>
            </a:outerShdw>
          </a:effectLst>
        </p:spPr>
      </p:pic>
      <p:pic>
        <p:nvPicPr>
          <p:cNvPr id="18" name="Picture 17">
            <a:extLst>
              <a:ext uri="{FF2B5EF4-FFF2-40B4-BE49-F238E27FC236}">
                <a16:creationId xmlns:a16="http://schemas.microsoft.com/office/drawing/2014/main" id="{1DE4B270-8647-49A5-8E60-182156988F8F}"/>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4800337" y="4050665"/>
            <a:ext cx="3469190" cy="2431438"/>
          </a:xfrm>
          <a:prstGeom prst="rect">
            <a:avLst/>
          </a:prstGeom>
          <a:ln>
            <a:noFill/>
          </a:ln>
          <a:effectLst>
            <a:outerShdw blurRad="190500" sx="1000" sy="1000" algn="tl" rotWithShape="0">
              <a:srgbClr val="000000">
                <a:alpha val="70000"/>
              </a:srgbClr>
            </a:outerShdw>
          </a:effectLst>
        </p:spPr>
      </p:pic>
    </p:spTree>
    <p:extLst>
      <p:ext uri="{BB962C8B-B14F-4D97-AF65-F5344CB8AC3E}">
        <p14:creationId xmlns:p14="http://schemas.microsoft.com/office/powerpoint/2010/main" val="35919078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65622" y="816218"/>
            <a:ext cx="3447053" cy="461665"/>
          </a:xfrm>
          <a:prstGeom prst="rect">
            <a:avLst/>
          </a:prstGeom>
        </p:spPr>
        <p:txBody>
          <a:bodyPr wrap="square">
            <a:spAutoFit/>
          </a:bodyPr>
          <a:lstStyle/>
          <a:p>
            <a:pPr algn="ctr"/>
            <a:r>
              <a:rPr lang="en-GB" sz="2400" b="1">
                <a:latin typeface="+mj-lt"/>
              </a:rPr>
              <a:t>What is a coronation? </a:t>
            </a:r>
          </a:p>
        </p:txBody>
      </p:sp>
      <p:sp>
        <p:nvSpPr>
          <p:cNvPr id="4" name="Rectangle 3"/>
          <p:cNvSpPr/>
          <p:nvPr/>
        </p:nvSpPr>
        <p:spPr>
          <a:xfrm>
            <a:off x="702645" y="1492857"/>
            <a:ext cx="7978217" cy="369332"/>
          </a:xfrm>
          <a:prstGeom prst="rect">
            <a:avLst/>
          </a:prstGeom>
          <a:ln>
            <a:noFill/>
          </a:ln>
        </p:spPr>
        <p:txBody>
          <a:bodyPr wrap="square">
            <a:spAutoFit/>
          </a:bodyPr>
          <a:lstStyle/>
          <a:p>
            <a:r>
              <a:rPr lang="en-GB">
                <a:ea typeface="Arial" panose="020B0604020202020204" pitchFamily="34" charset="0"/>
                <a:cs typeface="Times New Roman" panose="02020603050405020304" pitchFamily="18" charset="0"/>
              </a:rPr>
              <a:t>A </a:t>
            </a:r>
            <a:r>
              <a:rPr lang="en-GB" b="1">
                <a:ea typeface="Arial" panose="020B0604020202020204" pitchFamily="34" charset="0"/>
                <a:cs typeface="Times New Roman" panose="02020603050405020304" pitchFamily="18" charset="0"/>
              </a:rPr>
              <a:t>coronation</a:t>
            </a:r>
            <a:r>
              <a:rPr lang="en-GB">
                <a:ea typeface="Arial" panose="020B0604020202020204" pitchFamily="34" charset="0"/>
                <a:cs typeface="Times New Roman" panose="02020603050405020304" pitchFamily="18" charset="0"/>
              </a:rPr>
              <a:t> is a special ceremony where a new king or queen is crowned. </a:t>
            </a:r>
          </a:p>
        </p:txBody>
      </p:sp>
      <p:sp>
        <p:nvSpPr>
          <p:cNvPr id="6" name="Rectangle 5"/>
          <p:cNvSpPr/>
          <p:nvPr/>
        </p:nvSpPr>
        <p:spPr>
          <a:xfrm>
            <a:off x="702645" y="5896544"/>
            <a:ext cx="7978217" cy="646331"/>
          </a:xfrm>
          <a:prstGeom prst="rect">
            <a:avLst/>
          </a:prstGeom>
          <a:ln>
            <a:noFill/>
          </a:ln>
        </p:spPr>
        <p:txBody>
          <a:bodyPr wrap="square">
            <a:spAutoFit/>
          </a:bodyPr>
          <a:lstStyle/>
          <a:p>
            <a:r>
              <a:rPr lang="en-GB">
                <a:ea typeface="Arial" panose="020B0604020202020204" pitchFamily="34" charset="0"/>
                <a:cs typeface="Times New Roman" panose="02020603050405020304" pitchFamily="18" charset="0"/>
              </a:rPr>
              <a:t>It is an important religious ceremony that focuses on the duty of the monarch towards God and the people.</a:t>
            </a:r>
          </a:p>
        </p:txBody>
      </p:sp>
      <p:sp>
        <p:nvSpPr>
          <p:cNvPr id="7"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9" name="Picture 8"/>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82326" y="1958336"/>
            <a:ext cx="5007243" cy="3763909"/>
          </a:xfrm>
          <a:prstGeom prst="rect">
            <a:avLst/>
          </a:prstGeom>
          <a:ln>
            <a:noFill/>
          </a:ln>
          <a:effectLst>
            <a:outerShdw blurRad="190500" sx="1000" sy="1000" algn="tl" rotWithShape="0">
              <a:srgbClr val="000000">
                <a:alpha val="70000"/>
              </a:srgbClr>
            </a:outerShdw>
          </a:effectLst>
        </p:spPr>
      </p:pic>
    </p:spTree>
    <p:extLst>
      <p:ext uri="{BB962C8B-B14F-4D97-AF65-F5344CB8AC3E}">
        <p14:creationId xmlns:p14="http://schemas.microsoft.com/office/powerpoint/2010/main" val="34840602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59557" y="5817532"/>
            <a:ext cx="8175009" cy="584775"/>
          </a:xfrm>
          <a:prstGeom prst="rect">
            <a:avLst/>
          </a:prstGeom>
          <a:ln>
            <a:noFill/>
          </a:ln>
        </p:spPr>
        <p:txBody>
          <a:bodyPr wrap="square">
            <a:spAutoFit/>
          </a:bodyPr>
          <a:lstStyle/>
          <a:p>
            <a:r>
              <a:rPr lang="en-GB" sz="1600">
                <a:ea typeface="Arial" panose="020B0604020202020204" pitchFamily="34" charset="0"/>
                <a:cs typeface="Times New Roman" panose="02020603050405020304" pitchFamily="18" charset="0"/>
              </a:rPr>
              <a:t>The coronation of Queen Elizabeth II took place on the 2</a:t>
            </a:r>
            <a:r>
              <a:rPr lang="en-GB" sz="1600" baseline="30000">
                <a:ea typeface="Arial" panose="020B0604020202020204" pitchFamily="34" charset="0"/>
                <a:cs typeface="Times New Roman" panose="02020603050405020304" pitchFamily="18" charset="0"/>
              </a:rPr>
              <a:t>nd</a:t>
            </a:r>
            <a:r>
              <a:rPr lang="en-GB" sz="1600">
                <a:ea typeface="Arial" panose="020B0604020202020204" pitchFamily="34" charset="0"/>
                <a:cs typeface="Times New Roman" panose="02020603050405020304" pitchFamily="18" charset="0"/>
              </a:rPr>
              <a:t> June 1953, almost 14 months after she had become Queen. </a:t>
            </a:r>
            <a:endParaRPr lang="en-GB">
              <a:ea typeface="Arial" panose="020B0604020202020204" pitchFamily="34" charset="0"/>
              <a:cs typeface="Times New Roman" panose="02020603050405020304" pitchFamily="18" charset="0"/>
            </a:endParaRPr>
          </a:p>
        </p:txBody>
      </p:sp>
      <p:sp>
        <p:nvSpPr>
          <p:cNvPr id="6" name="Text Placeholder 5">
            <a:extLst>
              <a:ext uri="{FF2B5EF4-FFF2-40B4-BE49-F238E27FC236}">
                <a16:creationId xmlns:a16="http://schemas.microsoft.com/office/drawing/2014/main" id="{EEBA11DD-7892-403A-ACE4-9E15F8625730}"/>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53142" y="1073872"/>
            <a:ext cx="3642433" cy="4637088"/>
          </a:xfrm>
          <a:prstGeom prst="rect">
            <a:avLst/>
          </a:prstGeom>
        </p:spPr>
      </p:pic>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94945" y="1654980"/>
            <a:ext cx="4139621" cy="3319976"/>
          </a:xfrm>
          <a:prstGeom prst="rect">
            <a:avLst/>
          </a:prstGeom>
        </p:spPr>
      </p:pic>
    </p:spTree>
    <p:extLst>
      <p:ext uri="{BB962C8B-B14F-4D97-AF65-F5344CB8AC3E}">
        <p14:creationId xmlns:p14="http://schemas.microsoft.com/office/powerpoint/2010/main" val="16722492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8366" y="977703"/>
            <a:ext cx="8867784" cy="923330"/>
          </a:xfrm>
          <a:prstGeom prst="rect">
            <a:avLst/>
          </a:prstGeom>
          <a:ln>
            <a:noFill/>
          </a:ln>
        </p:spPr>
        <p:txBody>
          <a:bodyPr wrap="square">
            <a:spAutoFit/>
          </a:bodyPr>
          <a:lstStyle/>
          <a:p>
            <a:r>
              <a:rPr lang="en-GB">
                <a:ea typeface="Arial" panose="020B0604020202020204" pitchFamily="34" charset="0"/>
                <a:cs typeface="Times New Roman" panose="02020603050405020304" pitchFamily="18" charset="0"/>
              </a:rPr>
              <a:t>The coronation ceremony hasn’t changed much in 1,000 years. Since 1066, all coronations have taken place at Westminster Abbey.</a:t>
            </a:r>
          </a:p>
          <a:p>
            <a:pPr algn="ctr"/>
            <a:endParaRPr lang="en-GB">
              <a:latin typeface="Humanst521 Lt BT" panose="02040706040505040204"/>
              <a:ea typeface="Arial" panose="020B0604020202020204" pitchFamily="34" charset="0"/>
              <a:cs typeface="Times New Roman" panose="02020603050405020304" pitchFamily="18" charset="0"/>
            </a:endParaRPr>
          </a:p>
        </p:txBody>
      </p:sp>
      <p:sp>
        <p:nvSpPr>
          <p:cNvPr id="7" name="Text Placeholder 5">
            <a:extLst>
              <a:ext uri="{FF2B5EF4-FFF2-40B4-BE49-F238E27FC236}">
                <a16:creationId xmlns:a16="http://schemas.microsoft.com/office/drawing/2014/main" id="{6594E6FA-1D7A-487B-9BE5-36E8185DA77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8" name="Picture 7">
            <a:extLst>
              <a:ext uri="{FF2B5EF4-FFF2-40B4-BE49-F238E27FC236}">
                <a16:creationId xmlns:a16="http://schemas.microsoft.com/office/drawing/2014/main" id="{06E93D10-5221-409B-A25A-B3BA3D834F9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4807" y="1694375"/>
            <a:ext cx="3666936" cy="4846171"/>
          </a:xfrm>
          <a:prstGeom prst="rect">
            <a:avLst/>
          </a:prstGeom>
        </p:spPr>
      </p:pic>
      <p:pic>
        <p:nvPicPr>
          <p:cNvPr id="9" name="Picture 8">
            <a:extLst>
              <a:ext uri="{FF2B5EF4-FFF2-40B4-BE49-F238E27FC236}">
                <a16:creationId xmlns:a16="http://schemas.microsoft.com/office/drawing/2014/main" id="{C0A1CD71-95BD-4B36-B38E-6D74C89444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50076" y="1694374"/>
            <a:ext cx="3759821" cy="4846171"/>
          </a:xfrm>
          <a:prstGeom prst="rect">
            <a:avLst/>
          </a:prstGeom>
        </p:spPr>
      </p:pic>
    </p:spTree>
    <p:extLst>
      <p:ext uri="{BB962C8B-B14F-4D97-AF65-F5344CB8AC3E}">
        <p14:creationId xmlns:p14="http://schemas.microsoft.com/office/powerpoint/2010/main" val="19472551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CB89730-2CAA-5F0E-45FB-9EA4F318D219}"/>
              </a:ext>
            </a:extLst>
          </p:cNvPr>
          <p:cNvSpPr>
            <a:spLocks noGrp="1"/>
          </p:cNvSpPr>
          <p:nvPr>
            <p:ph type="ctrTitle"/>
          </p:nvPr>
        </p:nvSpPr>
        <p:spPr/>
        <p:txBody>
          <a:bodyPr/>
          <a:lstStyle/>
          <a:p>
            <a:endParaRPr lang="zh-TW" altLang="en-US"/>
          </a:p>
        </p:txBody>
      </p:sp>
      <p:sp>
        <p:nvSpPr>
          <p:cNvPr id="3" name="副標題 2">
            <a:extLst>
              <a:ext uri="{FF2B5EF4-FFF2-40B4-BE49-F238E27FC236}">
                <a16:creationId xmlns:a16="http://schemas.microsoft.com/office/drawing/2014/main" id="{163F7404-BD5D-6D50-7023-6506781195D5}"/>
              </a:ext>
            </a:extLst>
          </p:cNvPr>
          <p:cNvSpPr>
            <a:spLocks noGrp="1"/>
          </p:cNvSpPr>
          <p:nvPr>
            <p:ph type="subTitle" idx="1"/>
          </p:nvPr>
        </p:nvSpPr>
        <p:spPr/>
        <p:txBody>
          <a:bodyPr/>
          <a:lstStyle/>
          <a:p>
            <a:endParaRPr lang="zh-TW" altLang="en-US"/>
          </a:p>
        </p:txBody>
      </p:sp>
      <p:sp>
        <p:nvSpPr>
          <p:cNvPr id="8" name="Text Placeholder 5">
            <a:extLst>
              <a:ext uri="{FF2B5EF4-FFF2-40B4-BE49-F238E27FC236}">
                <a16:creationId xmlns:a16="http://schemas.microsoft.com/office/drawing/2014/main" id="{C305698E-0019-630A-514E-EC864A840B1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10" name="線上媒體 9" title="Coronations: a two-minute film">
            <a:hlinkClick r:id="" action="ppaction://media"/>
            <a:extLst>
              <a:ext uri="{FF2B5EF4-FFF2-40B4-BE49-F238E27FC236}">
                <a16:creationId xmlns:a16="http://schemas.microsoft.com/office/drawing/2014/main" id="{B8A346CD-2C89-C209-7F52-CAC111EE38D9}"/>
              </a:ext>
            </a:extLst>
          </p:cNvPr>
          <p:cNvPicPr>
            <a:picLocks noRot="1" noChangeAspect="1"/>
          </p:cNvPicPr>
          <p:nvPr>
            <a:videoFile r:link="rId1"/>
          </p:nvPr>
        </p:nvPicPr>
        <p:blipFill>
          <a:blip r:embed="rId4"/>
          <a:stretch>
            <a:fillRect/>
          </a:stretch>
        </p:blipFill>
        <p:spPr>
          <a:xfrm>
            <a:off x="396641" y="1078593"/>
            <a:ext cx="8384501" cy="4734596"/>
          </a:xfrm>
          <a:prstGeom prst="rect">
            <a:avLst/>
          </a:prstGeom>
        </p:spPr>
      </p:pic>
    </p:spTree>
    <p:extLst>
      <p:ext uri="{BB962C8B-B14F-4D97-AF65-F5344CB8AC3E}">
        <p14:creationId xmlns:p14="http://schemas.microsoft.com/office/powerpoint/2010/main" val="1686165640"/>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C412A2BCB8F724392C8D81FB2E38975" ma:contentTypeVersion="13" ma:contentTypeDescription="Create a new document." ma:contentTypeScope="" ma:versionID="6db0559c1048424bbe60e54756300127">
  <xsd:schema xmlns:xsd="http://www.w3.org/2001/XMLSchema" xmlns:xs="http://www.w3.org/2001/XMLSchema" xmlns:p="http://schemas.microsoft.com/office/2006/metadata/properties" xmlns:ns2="2bde14ae-7622-460c-a38b-b0381bac6d2e" xmlns:ns3="b9f7f328-d3ff-4819-955b-35535df07bba" targetNamespace="http://schemas.microsoft.com/office/2006/metadata/properties" ma:root="true" ma:fieldsID="4443467301247e5301624e2525140cca" ns2:_="" ns3:_="">
    <xsd:import namespace="2bde14ae-7622-460c-a38b-b0381bac6d2e"/>
    <xsd:import namespace="b9f7f328-d3ff-4819-955b-35535df07bb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de14ae-7622-460c-a38b-b0381bac6d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9f7f328-d3ff-4819-955b-35535df07bb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e1d096dd-5d78-4ea2-951e-110ec88d6a8f}" ma:internalName="TaxCatchAll" ma:showField="CatchAllData" ma:web="b9f7f328-d3ff-4819-955b-35535df07bb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9f7f328-d3ff-4819-955b-35535df07bba" xsi:nil="true"/>
    <lcf76f155ced4ddcb4097134ff3c332f xmlns="2bde14ae-7622-460c-a38b-b0381bac6d2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0585047-53C2-4FCC-B32F-8CC99A7060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de14ae-7622-460c-a38b-b0381bac6d2e"/>
    <ds:schemaRef ds:uri="b9f7f328-d3ff-4819-955b-35535df07b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2CB40D1-96F9-4D08-8FE6-AB30D1953922}">
  <ds:schemaRefs>
    <ds:schemaRef ds:uri="http://schemas.microsoft.com/sharepoint/v3/contenttype/forms"/>
  </ds:schemaRefs>
</ds:datastoreItem>
</file>

<file path=customXml/itemProps3.xml><?xml version="1.0" encoding="utf-8"?>
<ds:datastoreItem xmlns:ds="http://schemas.openxmlformats.org/officeDocument/2006/customXml" ds:itemID="{EF7089C3-BD12-4465-A959-316BE40159A6}">
  <ds:schemaRefs>
    <ds:schemaRef ds:uri="http://schemas.openxmlformats.org/package/2006/metadata/core-properties"/>
    <ds:schemaRef ds:uri="http://purl.org/dc/dcmitype/"/>
    <ds:schemaRef ds:uri="http://schemas.microsoft.com/office/infopath/2007/PartnerControls"/>
    <ds:schemaRef ds:uri="cf8bedca-0699-49e1-97e1-14424d7eca52"/>
    <ds:schemaRef ds:uri="http://purl.org/dc/elements/1.1/"/>
    <ds:schemaRef ds:uri="http://schemas.microsoft.com/office/2006/documentManagement/types"/>
    <ds:schemaRef ds:uri="40e3bd4d-ad2a-475f-b877-b0398ba3b99b"/>
    <ds:schemaRef ds:uri="http://purl.org/dc/terms/"/>
    <ds:schemaRef ds:uri="http://schemas.microsoft.com/office/2006/metadata/properties"/>
    <ds:schemaRef ds:uri="http://www.w3.org/XML/1998/namespace"/>
    <ds:schemaRef ds:uri="b9f7f328-d3ff-4819-955b-35535df07bba"/>
    <ds:schemaRef ds:uri="2bde14ae-7622-460c-a38b-b0381bac6d2e"/>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2094</Words>
  <Application>Microsoft Office PowerPoint</Application>
  <PresentationFormat>On-screen Show (4:3)</PresentationFormat>
  <Paragraphs>164</Paragraphs>
  <Slides>18</Slides>
  <Notes>18</Notes>
  <HiddenSlides>0</HiddenSlides>
  <MMClips>1</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15</cp:revision>
  <dcterms:created xsi:type="dcterms:W3CDTF">2019-02-11T11:01:41Z</dcterms:created>
  <dcterms:modified xsi:type="dcterms:W3CDTF">2023-01-30T14:46:35Z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2470200</vt:r8>
  </property>
  <property fmtid="{D5CDD505-2E9C-101B-9397-08002B2CF9AE}" pid="4" name="MediaServiceImageTags">
    <vt:lpwstr/>
  </property>
</Properties>
</file>