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7"/>
  </p:notesMasterIdLst>
  <p:sldIdLst>
    <p:sldId id="341" r:id="rId5"/>
    <p:sldId id="316" r:id="rId6"/>
    <p:sldId id="376" r:id="rId7"/>
    <p:sldId id="398" r:id="rId8"/>
    <p:sldId id="400" r:id="rId9"/>
    <p:sldId id="401" r:id="rId10"/>
    <p:sldId id="402" r:id="rId11"/>
    <p:sldId id="403" r:id="rId12"/>
    <p:sldId id="405" r:id="rId13"/>
    <p:sldId id="406" r:id="rId14"/>
    <p:sldId id="411" r:id="rId15"/>
    <p:sldId id="414" r:id="rId16"/>
    <p:sldId id="413" r:id="rId17"/>
    <p:sldId id="412" r:id="rId18"/>
    <p:sldId id="407" r:id="rId19"/>
    <p:sldId id="408" r:id="rId20"/>
    <p:sldId id="415" r:id="rId21"/>
    <p:sldId id="416" r:id="rId22"/>
    <p:sldId id="417" r:id="rId23"/>
    <p:sldId id="418" r:id="rId24"/>
    <p:sldId id="409" r:id="rId25"/>
    <p:sldId id="356" r:id="rId2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eanor Lovegrove" initials="EL" lastIdx="2" clrIdx="0">
    <p:extLst>
      <p:ext uri="{19B8F6BF-5375-455C-9EA6-DF929625EA0E}">
        <p15:presenceInfo xmlns:p15="http://schemas.microsoft.com/office/powerpoint/2012/main" userId="Eleanor Lovegrove" providerId="None"/>
      </p:ext>
    </p:extLst>
  </p:cmAuthor>
  <p:cmAuthor id="2" name="Laura Arends" initials="LA" lastIdx="2" clrIdx="1">
    <p:extLst>
      <p:ext uri="{19B8F6BF-5375-455C-9EA6-DF929625EA0E}">
        <p15:presenceInfo xmlns:p15="http://schemas.microsoft.com/office/powerpoint/2012/main" userId="Laura Arends" providerId="None"/>
      </p:ext>
    </p:extLst>
  </p:cmAuthor>
  <p:cmAuthor id="3" name="Sian Shaw" initials="SS" lastIdx="20" clrIdx="2">
    <p:extLst>
      <p:ext uri="{19B8F6BF-5375-455C-9EA6-DF929625EA0E}">
        <p15:presenceInfo xmlns:p15="http://schemas.microsoft.com/office/powerpoint/2012/main" userId="S-1-5-21-1719820890-308836166-311576647-5490" providerId="AD"/>
      </p:ext>
    </p:extLst>
  </p:cmAuthor>
  <p:cmAuthor id="4" name="Grazyna Richmond" initials="GR" lastIdx="7" clrIdx="3">
    <p:extLst>
      <p:ext uri="{19B8F6BF-5375-455C-9EA6-DF929625EA0E}">
        <p15:presenceInfo xmlns:p15="http://schemas.microsoft.com/office/powerpoint/2012/main" userId="Grazyna Richmond" providerId="None"/>
      </p:ext>
    </p:extLst>
  </p:cmAuthor>
  <p:cmAuthor id="5" name="Grazyna Richmond" initials="GR [2]" lastIdx="5" clrIdx="4">
    <p:extLst>
      <p:ext uri="{19B8F6BF-5375-455C-9EA6-DF929625EA0E}">
        <p15:presenceInfo xmlns:p15="http://schemas.microsoft.com/office/powerpoint/2012/main" userId="S-1-5-21-1719820890-308836166-311576647-3638" providerId="AD"/>
      </p:ext>
    </p:extLst>
  </p:cmAuthor>
  <p:cmAuthor id="6" name="Elizabeth Cash" initials="EC" lastIdx="14" clrIdx="5">
    <p:extLst>
      <p:ext uri="{19B8F6BF-5375-455C-9EA6-DF929625EA0E}">
        <p15:presenceInfo xmlns:p15="http://schemas.microsoft.com/office/powerpoint/2012/main" userId="bcc1ae1252594c0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9D9D"/>
    <a:srgbClr val="006E73"/>
    <a:srgbClr val="000000"/>
    <a:srgbClr val="E03540"/>
    <a:srgbClr val="F98228"/>
    <a:srgbClr val="74C8E6"/>
    <a:srgbClr val="6A86E2"/>
    <a:srgbClr val="96C88E"/>
    <a:srgbClr val="51B68E"/>
    <a:srgbClr val="292C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5BDEAD9-D62B-50BB-06DE-4E48C4277C6C}" v="70" dt="2025-01-21T11:34:16.611"/>
    <p1510:client id="{C213896B-9731-45F9-3510-85F0066C0641}" v="334" dt="2025-01-21T10:34:16.77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173" autoAdjust="0"/>
    <p:restoredTop sz="80295" autoAdjust="0"/>
  </p:normalViewPr>
  <p:slideViewPr>
    <p:cSldViewPr snapToGrid="0">
      <p:cViewPr varScale="1">
        <p:scale>
          <a:sx n="92" d="100"/>
          <a:sy n="92" d="100"/>
        </p:scale>
        <p:origin x="2184" y="84"/>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ou Cash" userId="S::lou.cash@westminster-abbey.org::86be4a58-c22e-4e67-b9c9-cb87f0968146" providerId="AD" clId="Web-{2AB1D16C-E730-D39A-294B-6741E804E2AE}"/>
    <pc:docChg chg="modSld sldOrd">
      <pc:chgData name="Lou Cash" userId="S::lou.cash@westminster-abbey.org::86be4a58-c22e-4e67-b9c9-cb87f0968146" providerId="AD" clId="Web-{2AB1D16C-E730-D39A-294B-6741E804E2AE}" dt="2021-12-02T14:15:34.804" v="9" actId="20577"/>
      <pc:docMkLst>
        <pc:docMk/>
      </pc:docMkLst>
      <pc:sldChg chg="modSp ord">
        <pc:chgData name="Lou Cash" userId="S::lou.cash@westminster-abbey.org::86be4a58-c22e-4e67-b9c9-cb87f0968146" providerId="AD" clId="Web-{2AB1D16C-E730-D39A-294B-6741E804E2AE}" dt="2021-12-02T14:15:34.804" v="9" actId="20577"/>
        <pc:sldMkLst>
          <pc:docMk/>
          <pc:sldMk cId="927207849" sldId="316"/>
        </pc:sldMkLst>
      </pc:sldChg>
    </pc:docChg>
  </pc:docChgLst>
  <pc:docChgLst>
    <pc:chgData name="Sophie Holland" userId="S::sophie.holland@westminster-abbey.org::973f5038-f617-450a-8546-88bc9d3463c3" providerId="AD" clId="Web-{C213896B-9731-45F9-3510-85F0066C0641}"/>
    <pc:docChg chg="modSld">
      <pc:chgData name="Sophie Holland" userId="S::sophie.holland@westminster-abbey.org::973f5038-f617-450a-8546-88bc9d3463c3" providerId="AD" clId="Web-{C213896B-9731-45F9-3510-85F0066C0641}" dt="2025-01-21T10:34:16.778" v="753" actId="1076"/>
      <pc:docMkLst>
        <pc:docMk/>
      </pc:docMkLst>
      <pc:sldChg chg="modNotes">
        <pc:chgData name="Sophie Holland" userId="S::sophie.holland@westminster-abbey.org::973f5038-f617-450a-8546-88bc9d3463c3" providerId="AD" clId="Web-{C213896B-9731-45F9-3510-85F0066C0641}" dt="2025-01-21T09:26:19.739" v="2"/>
        <pc:sldMkLst>
          <pc:docMk/>
          <pc:sldMk cId="927207849" sldId="316"/>
        </pc:sldMkLst>
      </pc:sldChg>
      <pc:sldChg chg="modSp modNotes">
        <pc:chgData name="Sophie Holland" userId="S::sophie.holland@westminster-abbey.org::973f5038-f617-450a-8546-88bc9d3463c3" providerId="AD" clId="Web-{C213896B-9731-45F9-3510-85F0066C0641}" dt="2025-01-21T09:26:18.567" v="1"/>
        <pc:sldMkLst>
          <pc:docMk/>
          <pc:sldMk cId="4213500498" sldId="341"/>
        </pc:sldMkLst>
        <pc:spChg chg="mod">
          <ac:chgData name="Sophie Holland" userId="S::sophie.holland@westminster-abbey.org::973f5038-f617-450a-8546-88bc9d3463c3" providerId="AD" clId="Web-{C213896B-9731-45F9-3510-85F0066C0641}" dt="2025-01-21T09:26:17.754" v="0" actId="20577"/>
          <ac:spMkLst>
            <pc:docMk/>
            <pc:sldMk cId="4213500498" sldId="341"/>
            <ac:spMk id="8" creationId="{9DF1C1B0-F1BD-47BC-A23E-BFC4BDF8B584}"/>
          </ac:spMkLst>
        </pc:spChg>
      </pc:sldChg>
      <pc:sldChg chg="modNotes">
        <pc:chgData name="Sophie Holland" userId="S::sophie.holland@westminster-abbey.org::973f5038-f617-450a-8546-88bc9d3463c3" providerId="AD" clId="Web-{C213896B-9731-45F9-3510-85F0066C0641}" dt="2025-01-21T10:26:57.944" v="678"/>
        <pc:sldMkLst>
          <pc:docMk/>
          <pc:sldMk cId="1690105339" sldId="356"/>
        </pc:sldMkLst>
      </pc:sldChg>
      <pc:sldChg chg="modSp modNotes">
        <pc:chgData name="Sophie Holland" userId="S::sophie.holland@westminster-abbey.org::973f5038-f617-450a-8546-88bc9d3463c3" providerId="AD" clId="Web-{C213896B-9731-45F9-3510-85F0066C0641}" dt="2025-01-21T09:28:07.650" v="45" actId="20577"/>
        <pc:sldMkLst>
          <pc:docMk/>
          <pc:sldMk cId="2757200167" sldId="376"/>
        </pc:sldMkLst>
        <pc:spChg chg="mod">
          <ac:chgData name="Sophie Holland" userId="S::sophie.holland@westminster-abbey.org::973f5038-f617-450a-8546-88bc9d3463c3" providerId="AD" clId="Web-{C213896B-9731-45F9-3510-85F0066C0641}" dt="2025-01-21T09:28:07.650" v="45" actId="20577"/>
          <ac:spMkLst>
            <pc:docMk/>
            <pc:sldMk cId="2757200167" sldId="376"/>
            <ac:spMk id="6" creationId="{C484A51A-E88D-4DC5-B687-E6F093338314}"/>
          </ac:spMkLst>
        </pc:spChg>
      </pc:sldChg>
      <pc:sldChg chg="modSp modNotes">
        <pc:chgData name="Sophie Holland" userId="S::sophie.holland@westminster-abbey.org::973f5038-f617-450a-8546-88bc9d3463c3" providerId="AD" clId="Web-{C213896B-9731-45F9-3510-85F0066C0641}" dt="2025-01-21T10:29:22.842" v="691" actId="1076"/>
        <pc:sldMkLst>
          <pc:docMk/>
          <pc:sldMk cId="3052455145" sldId="398"/>
        </pc:sldMkLst>
        <pc:spChg chg="mod">
          <ac:chgData name="Sophie Holland" userId="S::sophie.holland@westminster-abbey.org::973f5038-f617-450a-8546-88bc9d3463c3" providerId="AD" clId="Web-{C213896B-9731-45F9-3510-85F0066C0641}" dt="2025-01-21T10:28:52.856" v="687" actId="1076"/>
          <ac:spMkLst>
            <pc:docMk/>
            <pc:sldMk cId="3052455145" sldId="398"/>
            <ac:spMk id="9" creationId="{BD809FC7-B6BB-4DEF-A26B-13F043A91262}"/>
          </ac:spMkLst>
        </pc:spChg>
        <pc:spChg chg="mod">
          <ac:chgData name="Sophie Holland" userId="S::sophie.holland@westminster-abbey.org::973f5038-f617-450a-8546-88bc9d3463c3" providerId="AD" clId="Web-{C213896B-9731-45F9-3510-85F0066C0641}" dt="2025-01-21T10:29:22.842" v="691" actId="1076"/>
          <ac:spMkLst>
            <pc:docMk/>
            <pc:sldMk cId="3052455145" sldId="398"/>
            <ac:spMk id="11" creationId="{FD300DB3-185E-4462-903D-7CDC3192F497}"/>
          </ac:spMkLst>
        </pc:spChg>
        <pc:picChg chg="mod">
          <ac:chgData name="Sophie Holland" userId="S::sophie.holland@westminster-abbey.org::973f5038-f617-450a-8546-88bc9d3463c3" providerId="AD" clId="Web-{C213896B-9731-45F9-3510-85F0066C0641}" dt="2025-01-21T10:28:50.200" v="686" actId="1076"/>
          <ac:picMkLst>
            <pc:docMk/>
            <pc:sldMk cId="3052455145" sldId="398"/>
            <ac:picMk id="15" creationId="{62F6DED6-C78B-49C0-A7DD-180B8671C7DA}"/>
          </ac:picMkLst>
        </pc:picChg>
        <pc:picChg chg="mod">
          <ac:chgData name="Sophie Holland" userId="S::sophie.holland@westminster-abbey.org::973f5038-f617-450a-8546-88bc9d3463c3" providerId="AD" clId="Web-{C213896B-9731-45F9-3510-85F0066C0641}" dt="2025-01-21T10:28:57.403" v="688" actId="1076"/>
          <ac:picMkLst>
            <pc:docMk/>
            <pc:sldMk cId="3052455145" sldId="398"/>
            <ac:picMk id="17" creationId="{B3811B2F-8142-43AA-94A8-631946FE731A}"/>
          </ac:picMkLst>
        </pc:picChg>
      </pc:sldChg>
      <pc:sldChg chg="modSp modNotes">
        <pc:chgData name="Sophie Holland" userId="S::sophie.holland@westminster-abbey.org::973f5038-f617-450a-8546-88bc9d3463c3" providerId="AD" clId="Web-{C213896B-9731-45F9-3510-85F0066C0641}" dt="2025-01-21T10:32:09.506" v="736" actId="1076"/>
        <pc:sldMkLst>
          <pc:docMk/>
          <pc:sldMk cId="290166161" sldId="400"/>
        </pc:sldMkLst>
        <pc:spChg chg="mod">
          <ac:chgData name="Sophie Holland" userId="S::sophie.holland@westminster-abbey.org::973f5038-f617-450a-8546-88bc9d3463c3" providerId="AD" clId="Web-{C213896B-9731-45F9-3510-85F0066C0641}" dt="2025-01-21T10:31:58.240" v="731" actId="1076"/>
          <ac:spMkLst>
            <pc:docMk/>
            <pc:sldMk cId="290166161" sldId="400"/>
            <ac:spMk id="5" creationId="{5C70BAC9-4382-4241-A2E4-A3035290645F}"/>
          </ac:spMkLst>
        </pc:spChg>
        <pc:spChg chg="mod">
          <ac:chgData name="Sophie Holland" userId="S::sophie.holland@westminster-abbey.org::973f5038-f617-450a-8546-88bc9d3463c3" providerId="AD" clId="Web-{C213896B-9731-45F9-3510-85F0066C0641}" dt="2025-01-21T10:28:27.105" v="684" actId="1076"/>
          <ac:spMkLst>
            <pc:docMk/>
            <pc:sldMk cId="290166161" sldId="400"/>
            <ac:spMk id="6" creationId="{D79B819B-C8B9-4066-9ECB-FEF0309CFD61}"/>
          </ac:spMkLst>
        </pc:spChg>
        <pc:picChg chg="mod">
          <ac:chgData name="Sophie Holland" userId="S::sophie.holland@westminster-abbey.org::973f5038-f617-450a-8546-88bc9d3463c3" providerId="AD" clId="Web-{C213896B-9731-45F9-3510-85F0066C0641}" dt="2025-01-21T10:31:58.271" v="732" actId="1076"/>
          <ac:picMkLst>
            <pc:docMk/>
            <pc:sldMk cId="290166161" sldId="400"/>
            <ac:picMk id="8" creationId="{6B7297F9-2A79-48EF-862C-D12BCAFB3C59}"/>
          </ac:picMkLst>
        </pc:picChg>
        <pc:picChg chg="mod">
          <ac:chgData name="Sophie Holland" userId="S::sophie.holland@westminster-abbey.org::973f5038-f617-450a-8546-88bc9d3463c3" providerId="AD" clId="Web-{C213896B-9731-45F9-3510-85F0066C0641}" dt="2025-01-21T10:31:58.302" v="733" actId="1076"/>
          <ac:picMkLst>
            <pc:docMk/>
            <pc:sldMk cId="290166161" sldId="400"/>
            <ac:picMk id="10" creationId="{E7074369-36AE-4AA2-93A5-7411C16B1FFB}"/>
          </ac:picMkLst>
        </pc:picChg>
        <pc:picChg chg="mod">
          <ac:chgData name="Sophie Holland" userId="S::sophie.holland@westminster-abbey.org::973f5038-f617-450a-8546-88bc9d3463c3" providerId="AD" clId="Web-{C213896B-9731-45F9-3510-85F0066C0641}" dt="2025-01-21T10:32:09.506" v="736" actId="1076"/>
          <ac:picMkLst>
            <pc:docMk/>
            <pc:sldMk cId="290166161" sldId="400"/>
            <ac:picMk id="12" creationId="{92753F51-CF4C-44BB-988A-5E4026D2FF95}"/>
          </ac:picMkLst>
        </pc:picChg>
      </pc:sldChg>
      <pc:sldChg chg="modSp modNotes">
        <pc:chgData name="Sophie Holland" userId="S::sophie.holland@westminster-abbey.org::973f5038-f617-450a-8546-88bc9d3463c3" providerId="AD" clId="Web-{C213896B-9731-45F9-3510-85F0066C0641}" dt="2025-01-21T10:32:26.085" v="738" actId="1076"/>
        <pc:sldMkLst>
          <pc:docMk/>
          <pc:sldMk cId="2012719707" sldId="401"/>
        </pc:sldMkLst>
        <pc:spChg chg="mod">
          <ac:chgData name="Sophie Holland" userId="S::sophie.holland@westminster-abbey.org::973f5038-f617-450a-8546-88bc9d3463c3" providerId="AD" clId="Web-{C213896B-9731-45F9-3510-85F0066C0641}" dt="2025-01-21T10:29:48.562" v="694" actId="1076"/>
          <ac:spMkLst>
            <pc:docMk/>
            <pc:sldMk cId="2012719707" sldId="401"/>
            <ac:spMk id="14" creationId="{532AA07A-B79C-4551-82C8-A9B0A12550CD}"/>
          </ac:spMkLst>
        </pc:spChg>
        <pc:spChg chg="mod">
          <ac:chgData name="Sophie Holland" userId="S::sophie.holland@westminster-abbey.org::973f5038-f617-450a-8546-88bc9d3463c3" providerId="AD" clId="Web-{C213896B-9731-45F9-3510-85F0066C0641}" dt="2025-01-21T10:32:26.085" v="738" actId="1076"/>
          <ac:spMkLst>
            <pc:docMk/>
            <pc:sldMk cId="2012719707" sldId="401"/>
            <ac:spMk id="17" creationId="{2611DFC3-DF11-4036-9FE9-7EC5284B4F9A}"/>
          </ac:spMkLst>
        </pc:spChg>
        <pc:picChg chg="mod">
          <ac:chgData name="Sophie Holland" userId="S::sophie.holland@westminster-abbey.org::973f5038-f617-450a-8546-88bc9d3463c3" providerId="AD" clId="Web-{C213896B-9731-45F9-3510-85F0066C0641}" dt="2025-01-21T10:32:26.069" v="737" actId="1076"/>
          <ac:picMkLst>
            <pc:docMk/>
            <pc:sldMk cId="2012719707" sldId="401"/>
            <ac:picMk id="16" creationId="{45388EE1-2EC4-44F6-92CC-66274F9238E3}"/>
          </ac:picMkLst>
        </pc:picChg>
        <pc:picChg chg="mod">
          <ac:chgData name="Sophie Holland" userId="S::sophie.holland@westminster-abbey.org::973f5038-f617-450a-8546-88bc9d3463c3" providerId="AD" clId="Web-{C213896B-9731-45F9-3510-85F0066C0641}" dt="2025-01-21T10:29:44.999" v="693" actId="1076"/>
          <ac:picMkLst>
            <pc:docMk/>
            <pc:sldMk cId="2012719707" sldId="401"/>
            <ac:picMk id="19" creationId="{3BD5C261-66A6-45F2-97C7-FFCF2F6E4D4E}"/>
          </ac:picMkLst>
        </pc:picChg>
      </pc:sldChg>
      <pc:sldChg chg="modSp modNotes">
        <pc:chgData name="Sophie Holland" userId="S::sophie.holland@westminster-abbey.org::973f5038-f617-450a-8546-88bc9d3463c3" providerId="AD" clId="Web-{C213896B-9731-45F9-3510-85F0066C0641}" dt="2025-01-21T09:46:28.843" v="180" actId="1076"/>
        <pc:sldMkLst>
          <pc:docMk/>
          <pc:sldMk cId="2262997948" sldId="402"/>
        </pc:sldMkLst>
        <pc:spChg chg="mod">
          <ac:chgData name="Sophie Holland" userId="S::sophie.holland@westminster-abbey.org::973f5038-f617-450a-8546-88bc9d3463c3" providerId="AD" clId="Web-{C213896B-9731-45F9-3510-85F0066C0641}" dt="2025-01-21T09:46:24.859" v="178" actId="1076"/>
          <ac:spMkLst>
            <pc:docMk/>
            <pc:sldMk cId="2262997948" sldId="402"/>
            <ac:spMk id="6" creationId="{61A47DE8-22F7-4118-8231-9CC3924758FA}"/>
          </ac:spMkLst>
        </pc:spChg>
        <pc:spChg chg="mod">
          <ac:chgData name="Sophie Holland" userId="S::sophie.holland@westminster-abbey.org::973f5038-f617-450a-8546-88bc9d3463c3" providerId="AD" clId="Web-{C213896B-9731-45F9-3510-85F0066C0641}" dt="2025-01-21T09:46:28.843" v="180" actId="1076"/>
          <ac:spMkLst>
            <pc:docMk/>
            <pc:sldMk cId="2262997948" sldId="402"/>
            <ac:spMk id="7" creationId="{5EEF2DB5-2DBE-4E94-A89A-CDDFBA522586}"/>
          </ac:spMkLst>
        </pc:spChg>
        <pc:picChg chg="mod">
          <ac:chgData name="Sophie Holland" userId="S::sophie.holland@westminster-abbey.org::973f5038-f617-450a-8546-88bc9d3463c3" providerId="AD" clId="Web-{C213896B-9731-45F9-3510-85F0066C0641}" dt="2025-01-21T09:46:24.906" v="179" actId="1076"/>
          <ac:picMkLst>
            <pc:docMk/>
            <pc:sldMk cId="2262997948" sldId="402"/>
            <ac:picMk id="3" creationId="{9D257D50-BBEE-48D8-B068-F4D7B979BFC2}"/>
          </ac:picMkLst>
        </pc:picChg>
      </pc:sldChg>
      <pc:sldChg chg="modSp modNotes">
        <pc:chgData name="Sophie Holland" userId="S::sophie.holland@westminster-abbey.org::973f5038-f617-450a-8546-88bc9d3463c3" providerId="AD" clId="Web-{C213896B-9731-45F9-3510-85F0066C0641}" dt="2025-01-21T10:31:27.051" v="730" actId="1076"/>
        <pc:sldMkLst>
          <pc:docMk/>
          <pc:sldMk cId="2192773029" sldId="403"/>
        </pc:sldMkLst>
        <pc:spChg chg="mod">
          <ac:chgData name="Sophie Holland" userId="S::sophie.holland@westminster-abbey.org::973f5038-f617-450a-8546-88bc9d3463c3" providerId="AD" clId="Web-{C213896B-9731-45F9-3510-85F0066C0641}" dt="2025-01-21T10:31:26.910" v="724" actId="1076"/>
          <ac:spMkLst>
            <pc:docMk/>
            <pc:sldMk cId="2192773029" sldId="403"/>
            <ac:spMk id="5" creationId="{5C70BAC9-4382-4241-A2E4-A3035290645F}"/>
          </ac:spMkLst>
        </pc:spChg>
        <pc:spChg chg="mod">
          <ac:chgData name="Sophie Holland" userId="S::sophie.holland@westminster-abbey.org::973f5038-f617-450a-8546-88bc9d3463c3" providerId="AD" clId="Web-{C213896B-9731-45F9-3510-85F0066C0641}" dt="2025-01-21T10:31:15.097" v="710" actId="1076"/>
          <ac:spMkLst>
            <pc:docMk/>
            <pc:sldMk cId="2192773029" sldId="403"/>
            <ac:spMk id="6" creationId="{26F0E162-3130-4E7A-AECE-183BE0C17802}"/>
          </ac:spMkLst>
        </pc:spChg>
        <pc:spChg chg="mod">
          <ac:chgData name="Sophie Holland" userId="S::sophie.holland@westminster-abbey.org::973f5038-f617-450a-8546-88bc9d3463c3" providerId="AD" clId="Web-{C213896B-9731-45F9-3510-85F0066C0641}" dt="2025-01-21T10:31:26.973" v="726" actId="1076"/>
          <ac:spMkLst>
            <pc:docMk/>
            <pc:sldMk cId="2192773029" sldId="403"/>
            <ac:spMk id="8" creationId="{AF17EBDB-7427-4F58-B04B-3A6DB0C4E544}"/>
          </ac:spMkLst>
        </pc:spChg>
        <pc:spChg chg="mod">
          <ac:chgData name="Sophie Holland" userId="S::sophie.holland@westminster-abbey.org::973f5038-f617-450a-8546-88bc9d3463c3" providerId="AD" clId="Web-{C213896B-9731-45F9-3510-85F0066C0641}" dt="2025-01-21T10:31:26.973" v="727" actId="1076"/>
          <ac:spMkLst>
            <pc:docMk/>
            <pc:sldMk cId="2192773029" sldId="403"/>
            <ac:spMk id="11" creationId="{55F6B98A-8B9E-4DCD-82FB-6B7B792EE9C3}"/>
          </ac:spMkLst>
        </pc:spChg>
        <pc:spChg chg="mod">
          <ac:chgData name="Sophie Holland" userId="S::sophie.holland@westminster-abbey.org::973f5038-f617-450a-8546-88bc9d3463c3" providerId="AD" clId="Web-{C213896B-9731-45F9-3510-85F0066C0641}" dt="2025-01-21T10:31:27.004" v="728" actId="1076"/>
          <ac:spMkLst>
            <pc:docMk/>
            <pc:sldMk cId="2192773029" sldId="403"/>
            <ac:spMk id="12" creationId="{D7EC2222-E54E-473A-A8F3-327E036F9008}"/>
          </ac:spMkLst>
        </pc:spChg>
        <pc:picChg chg="mod">
          <ac:chgData name="Sophie Holland" userId="S::sophie.holland@westminster-abbey.org::973f5038-f617-450a-8546-88bc9d3463c3" providerId="AD" clId="Web-{C213896B-9731-45F9-3510-85F0066C0641}" dt="2025-01-21T10:31:26.957" v="725" actId="1076"/>
          <ac:picMkLst>
            <pc:docMk/>
            <pc:sldMk cId="2192773029" sldId="403"/>
            <ac:picMk id="3" creationId="{C0C8EE83-22A5-48CB-9A79-8F4B4FAB2C00}"/>
          </ac:picMkLst>
        </pc:picChg>
        <pc:picChg chg="mod">
          <ac:chgData name="Sophie Holland" userId="S::sophie.holland@westminster-abbey.org::973f5038-f617-450a-8546-88bc9d3463c3" providerId="AD" clId="Web-{C213896B-9731-45F9-3510-85F0066C0641}" dt="2025-01-21T10:31:27.020" v="729" actId="1076"/>
          <ac:picMkLst>
            <pc:docMk/>
            <pc:sldMk cId="2192773029" sldId="403"/>
            <ac:picMk id="14" creationId="{19153350-B88D-4C1F-A3CB-6D0BD1522CC0}"/>
          </ac:picMkLst>
        </pc:picChg>
        <pc:picChg chg="mod">
          <ac:chgData name="Sophie Holland" userId="S::sophie.holland@westminster-abbey.org::973f5038-f617-450a-8546-88bc9d3463c3" providerId="AD" clId="Web-{C213896B-9731-45F9-3510-85F0066C0641}" dt="2025-01-21T10:31:27.051" v="730" actId="1076"/>
          <ac:picMkLst>
            <pc:docMk/>
            <pc:sldMk cId="2192773029" sldId="403"/>
            <ac:picMk id="16" creationId="{E21FF9DC-7F51-417D-B0A3-269F8121B3FF}"/>
          </ac:picMkLst>
        </pc:picChg>
      </pc:sldChg>
      <pc:sldChg chg="modSp modNotes">
        <pc:chgData name="Sophie Holland" userId="S::sophie.holland@westminster-abbey.org::973f5038-f617-450a-8546-88bc9d3463c3" providerId="AD" clId="Web-{C213896B-9731-45F9-3510-85F0066C0641}" dt="2025-01-21T09:54:40.195" v="262"/>
        <pc:sldMkLst>
          <pc:docMk/>
          <pc:sldMk cId="199647214" sldId="405"/>
        </pc:sldMkLst>
        <pc:spChg chg="mod">
          <ac:chgData name="Sophie Holland" userId="S::sophie.holland@westminster-abbey.org::973f5038-f617-450a-8546-88bc9d3463c3" providerId="AD" clId="Web-{C213896B-9731-45F9-3510-85F0066C0641}" dt="2025-01-21T09:50:47.778" v="237" actId="14100"/>
          <ac:spMkLst>
            <pc:docMk/>
            <pc:sldMk cId="199647214" sldId="405"/>
            <ac:spMk id="6" creationId="{20F45DCB-A066-47FB-8448-D16B358F6987}"/>
          </ac:spMkLst>
        </pc:spChg>
        <pc:spChg chg="mod">
          <ac:chgData name="Sophie Holland" userId="S::sophie.holland@westminster-abbey.org::973f5038-f617-450a-8546-88bc9d3463c3" providerId="AD" clId="Web-{C213896B-9731-45F9-3510-85F0066C0641}" dt="2025-01-21T09:51:45.140" v="248" actId="20577"/>
          <ac:spMkLst>
            <pc:docMk/>
            <pc:sldMk cId="199647214" sldId="405"/>
            <ac:spMk id="7" creationId="{676EFBBC-DCD9-418F-9649-B72499CDA9C0}"/>
          </ac:spMkLst>
        </pc:spChg>
        <pc:spChg chg="mod">
          <ac:chgData name="Sophie Holland" userId="S::sophie.holland@westminster-abbey.org::973f5038-f617-450a-8546-88bc9d3463c3" providerId="AD" clId="Web-{C213896B-9731-45F9-3510-85F0066C0641}" dt="2025-01-21T09:53:05.505" v="258" actId="1076"/>
          <ac:spMkLst>
            <pc:docMk/>
            <pc:sldMk cId="199647214" sldId="405"/>
            <ac:spMk id="8" creationId="{2F2147EE-85AE-480D-9CFA-22378E9404F7}"/>
          </ac:spMkLst>
        </pc:spChg>
        <pc:picChg chg="mod">
          <ac:chgData name="Sophie Holland" userId="S::sophie.holland@westminster-abbey.org::973f5038-f617-450a-8546-88bc9d3463c3" providerId="AD" clId="Web-{C213896B-9731-45F9-3510-85F0066C0641}" dt="2025-01-21T09:54:02.741" v="260" actId="1076"/>
          <ac:picMkLst>
            <pc:docMk/>
            <pc:sldMk cId="199647214" sldId="405"/>
            <ac:picMk id="3" creationId="{460D6FE4-2DB9-48AA-BB2B-F99CB6E2B9BE}"/>
          </ac:picMkLst>
        </pc:picChg>
      </pc:sldChg>
      <pc:sldChg chg="modSp modNotes">
        <pc:chgData name="Sophie Holland" userId="S::sophie.holland@westminster-abbey.org::973f5038-f617-450a-8546-88bc9d3463c3" providerId="AD" clId="Web-{C213896B-9731-45F9-3510-85F0066C0641}" dt="2025-01-21T09:55:07.978" v="264" actId="1076"/>
        <pc:sldMkLst>
          <pc:docMk/>
          <pc:sldMk cId="3396250788" sldId="406"/>
        </pc:sldMkLst>
        <pc:spChg chg="mod">
          <ac:chgData name="Sophie Holland" userId="S::sophie.holland@westminster-abbey.org::973f5038-f617-450a-8546-88bc9d3463c3" providerId="AD" clId="Web-{C213896B-9731-45F9-3510-85F0066C0641}" dt="2025-01-21T09:55:07.962" v="263" actId="1076"/>
          <ac:spMkLst>
            <pc:docMk/>
            <pc:sldMk cId="3396250788" sldId="406"/>
            <ac:spMk id="5" creationId="{5C70BAC9-4382-4241-A2E4-A3035290645F}"/>
          </ac:spMkLst>
        </pc:spChg>
        <pc:picChg chg="mod">
          <ac:chgData name="Sophie Holland" userId="S::sophie.holland@westminster-abbey.org::973f5038-f617-450a-8546-88bc9d3463c3" providerId="AD" clId="Web-{C213896B-9731-45F9-3510-85F0066C0641}" dt="2025-01-21T09:55:07.978" v="264" actId="1076"/>
          <ac:picMkLst>
            <pc:docMk/>
            <pc:sldMk cId="3396250788" sldId="406"/>
            <ac:picMk id="3" creationId="{FA2DDF37-18F6-4A83-AE7E-8BF1937A6D77}"/>
          </ac:picMkLst>
        </pc:picChg>
      </pc:sldChg>
      <pc:sldChg chg="modSp modNotes">
        <pc:chgData name="Sophie Holland" userId="S::sophie.holland@westminster-abbey.org::973f5038-f617-450a-8546-88bc9d3463c3" providerId="AD" clId="Web-{C213896B-9731-45F9-3510-85F0066C0641}" dt="2025-01-21T10:32:54.789" v="739" actId="1076"/>
        <pc:sldMkLst>
          <pc:docMk/>
          <pc:sldMk cId="1532424661" sldId="407"/>
        </pc:sldMkLst>
        <pc:spChg chg="mod">
          <ac:chgData name="Sophie Holland" userId="S::sophie.holland@westminster-abbey.org::973f5038-f617-450a-8546-88bc9d3463c3" providerId="AD" clId="Web-{C213896B-9731-45F9-3510-85F0066C0641}" dt="2025-01-21T09:58:03.064" v="317" actId="20577"/>
          <ac:spMkLst>
            <pc:docMk/>
            <pc:sldMk cId="1532424661" sldId="407"/>
            <ac:spMk id="7" creationId="{5015EDAC-7F85-4971-95FA-81129637BA70}"/>
          </ac:spMkLst>
        </pc:spChg>
        <pc:spChg chg="mod">
          <ac:chgData name="Sophie Holland" userId="S::sophie.holland@westminster-abbey.org::973f5038-f617-450a-8546-88bc9d3463c3" providerId="AD" clId="Web-{C213896B-9731-45F9-3510-85F0066C0641}" dt="2025-01-21T10:32:54.789" v="739" actId="1076"/>
          <ac:spMkLst>
            <pc:docMk/>
            <pc:sldMk cId="1532424661" sldId="407"/>
            <ac:spMk id="8" creationId="{4B4569D7-8639-4601-BCDC-F4F265A02C6F}"/>
          </ac:spMkLst>
        </pc:spChg>
      </pc:sldChg>
      <pc:sldChg chg="modSp modNotes">
        <pc:chgData name="Sophie Holland" userId="S::sophie.holland@westminster-abbey.org::973f5038-f617-450a-8546-88bc9d3463c3" providerId="AD" clId="Web-{C213896B-9731-45F9-3510-85F0066C0641}" dt="2025-01-21T10:33:19.791" v="744" actId="1076"/>
        <pc:sldMkLst>
          <pc:docMk/>
          <pc:sldMk cId="4100694059" sldId="408"/>
        </pc:sldMkLst>
        <pc:spChg chg="mod">
          <ac:chgData name="Sophie Holland" userId="S::sophie.holland@westminster-abbey.org::973f5038-f617-450a-8546-88bc9d3463c3" providerId="AD" clId="Web-{C213896B-9731-45F9-3510-85F0066C0641}" dt="2025-01-21T10:33:14.259" v="740" actId="1076"/>
          <ac:spMkLst>
            <pc:docMk/>
            <pc:sldMk cId="4100694059" sldId="408"/>
            <ac:spMk id="5" creationId="{5C70BAC9-4382-4241-A2E4-A3035290645F}"/>
          </ac:spMkLst>
        </pc:spChg>
        <pc:spChg chg="mod">
          <ac:chgData name="Sophie Holland" userId="S::sophie.holland@westminster-abbey.org::973f5038-f617-450a-8546-88bc9d3463c3" providerId="AD" clId="Web-{C213896B-9731-45F9-3510-85F0066C0641}" dt="2025-01-21T10:06:36.198" v="375" actId="20577"/>
          <ac:spMkLst>
            <pc:docMk/>
            <pc:sldMk cId="4100694059" sldId="408"/>
            <ac:spMk id="7" creationId="{023A20E8-0426-42B5-9700-7E7753DC9CDA}"/>
          </ac:spMkLst>
        </pc:spChg>
        <pc:spChg chg="mod">
          <ac:chgData name="Sophie Holland" userId="S::sophie.holland@westminster-abbey.org::973f5038-f617-450a-8546-88bc9d3463c3" providerId="AD" clId="Web-{C213896B-9731-45F9-3510-85F0066C0641}" dt="2025-01-21T10:33:14.275" v="741" actId="1076"/>
          <ac:spMkLst>
            <pc:docMk/>
            <pc:sldMk cId="4100694059" sldId="408"/>
            <ac:spMk id="8" creationId="{410DC28E-744B-4C9B-8BD3-18454582B48B}"/>
          </ac:spMkLst>
        </pc:spChg>
        <pc:picChg chg="mod">
          <ac:chgData name="Sophie Holland" userId="S::sophie.holland@westminster-abbey.org::973f5038-f617-450a-8546-88bc9d3463c3" providerId="AD" clId="Web-{C213896B-9731-45F9-3510-85F0066C0641}" dt="2025-01-21T10:33:19.791" v="744" actId="1076"/>
          <ac:picMkLst>
            <pc:docMk/>
            <pc:sldMk cId="4100694059" sldId="408"/>
            <ac:picMk id="3" creationId="{842DB7E7-549E-4234-BA20-E79344D1D832}"/>
          </ac:picMkLst>
        </pc:picChg>
      </pc:sldChg>
      <pc:sldChg chg="modSp modNotes">
        <pc:chgData name="Sophie Holland" userId="S::sophie.holland@westminster-abbey.org::973f5038-f617-450a-8546-88bc9d3463c3" providerId="AD" clId="Web-{C213896B-9731-45F9-3510-85F0066C0641}" dt="2025-01-21T10:22:43.291" v="460" actId="20577"/>
        <pc:sldMkLst>
          <pc:docMk/>
          <pc:sldMk cId="1443572887" sldId="409"/>
        </pc:sldMkLst>
        <pc:spChg chg="mod">
          <ac:chgData name="Sophie Holland" userId="S::sophie.holland@westminster-abbey.org::973f5038-f617-450a-8546-88bc9d3463c3" providerId="AD" clId="Web-{C213896B-9731-45F9-3510-85F0066C0641}" dt="2025-01-21T10:20:23.019" v="449" actId="1076"/>
          <ac:spMkLst>
            <pc:docMk/>
            <pc:sldMk cId="1443572887" sldId="409"/>
            <ac:spMk id="5" creationId="{5C70BAC9-4382-4241-A2E4-A3035290645F}"/>
          </ac:spMkLst>
        </pc:spChg>
        <pc:spChg chg="mod">
          <ac:chgData name="Sophie Holland" userId="S::sophie.holland@westminster-abbey.org::973f5038-f617-450a-8546-88bc9d3463c3" providerId="AD" clId="Web-{C213896B-9731-45F9-3510-85F0066C0641}" dt="2025-01-21T10:20:23.050" v="450" actId="1076"/>
          <ac:spMkLst>
            <pc:docMk/>
            <pc:sldMk cId="1443572887" sldId="409"/>
            <ac:spMk id="8" creationId="{E2FA9145-C24B-4290-A97F-4B5F3771BEC0}"/>
          </ac:spMkLst>
        </pc:spChg>
        <pc:spChg chg="mod">
          <ac:chgData name="Sophie Holland" userId="S::sophie.holland@westminster-abbey.org::973f5038-f617-450a-8546-88bc9d3463c3" providerId="AD" clId="Web-{C213896B-9731-45F9-3510-85F0066C0641}" dt="2025-01-21T10:22:43.291" v="460" actId="20577"/>
          <ac:spMkLst>
            <pc:docMk/>
            <pc:sldMk cId="1443572887" sldId="409"/>
            <ac:spMk id="11" creationId="{1DAB0C42-5842-41E6-8D2D-1ABE5AACA452}"/>
          </ac:spMkLst>
        </pc:spChg>
        <pc:spChg chg="mod">
          <ac:chgData name="Sophie Holland" userId="S::sophie.holland@westminster-abbey.org::973f5038-f617-450a-8546-88bc9d3463c3" providerId="AD" clId="Web-{C213896B-9731-45F9-3510-85F0066C0641}" dt="2025-01-21T10:22:32.244" v="458" actId="20577"/>
          <ac:spMkLst>
            <pc:docMk/>
            <pc:sldMk cId="1443572887" sldId="409"/>
            <ac:spMk id="12" creationId="{98083B09-F7AB-425D-B039-5C5B022B56B0}"/>
          </ac:spMkLst>
        </pc:spChg>
      </pc:sldChg>
      <pc:sldChg chg="modNotes">
        <pc:chgData name="Sophie Holland" userId="S::sophie.holland@westminster-abbey.org::973f5038-f617-450a-8546-88bc9d3463c3" providerId="AD" clId="Web-{C213896B-9731-45F9-3510-85F0066C0641}" dt="2025-01-21T09:26:37.536" v="20"/>
        <pc:sldMkLst>
          <pc:docMk/>
          <pc:sldMk cId="2507422530" sldId="411"/>
        </pc:sldMkLst>
      </pc:sldChg>
      <pc:sldChg chg="modSp modNotes">
        <pc:chgData name="Sophie Holland" userId="S::sophie.holland@westminster-abbey.org::973f5038-f617-450a-8546-88bc9d3463c3" providerId="AD" clId="Web-{C213896B-9731-45F9-3510-85F0066C0641}" dt="2025-01-21T09:56:43.014" v="310" actId="1076"/>
        <pc:sldMkLst>
          <pc:docMk/>
          <pc:sldMk cId="2444662580" sldId="412"/>
        </pc:sldMkLst>
        <pc:spChg chg="mod">
          <ac:chgData name="Sophie Holland" userId="S::sophie.holland@westminster-abbey.org::973f5038-f617-450a-8546-88bc9d3463c3" providerId="AD" clId="Web-{C213896B-9731-45F9-3510-85F0066C0641}" dt="2025-01-21T09:56:40.295" v="308" actId="1076"/>
          <ac:spMkLst>
            <pc:docMk/>
            <pc:sldMk cId="2444662580" sldId="412"/>
            <ac:spMk id="5" creationId="{5C70BAC9-4382-4241-A2E4-A3035290645F}"/>
          </ac:spMkLst>
        </pc:spChg>
        <pc:picChg chg="mod">
          <ac:chgData name="Sophie Holland" userId="S::sophie.holland@westminster-abbey.org::973f5038-f617-450a-8546-88bc9d3463c3" providerId="AD" clId="Web-{C213896B-9731-45F9-3510-85F0066C0641}" dt="2025-01-21T09:56:43.014" v="310" actId="1076"/>
          <ac:picMkLst>
            <pc:docMk/>
            <pc:sldMk cId="2444662580" sldId="412"/>
            <ac:picMk id="15" creationId="{B0014B17-2BE9-4E52-8301-199A80F6CFA5}"/>
          </ac:picMkLst>
        </pc:picChg>
      </pc:sldChg>
      <pc:sldChg chg="modNotes">
        <pc:chgData name="Sophie Holland" userId="S::sophie.holland@westminster-abbey.org::973f5038-f617-450a-8546-88bc9d3463c3" providerId="AD" clId="Web-{C213896B-9731-45F9-3510-85F0066C0641}" dt="2025-01-21T09:56:34.810" v="307"/>
        <pc:sldMkLst>
          <pc:docMk/>
          <pc:sldMk cId="2665621434" sldId="413"/>
        </pc:sldMkLst>
      </pc:sldChg>
      <pc:sldChg chg="modSp modNotes">
        <pc:chgData name="Sophie Holland" userId="S::sophie.holland@westminster-abbey.org::973f5038-f617-450a-8546-88bc9d3463c3" providerId="AD" clId="Web-{C213896B-9731-45F9-3510-85F0066C0641}" dt="2025-01-21T09:55:28.010" v="268"/>
        <pc:sldMkLst>
          <pc:docMk/>
          <pc:sldMk cId="4093747000" sldId="414"/>
        </pc:sldMkLst>
        <pc:spChg chg="mod">
          <ac:chgData name="Sophie Holland" userId="S::sophie.holland@westminster-abbey.org::973f5038-f617-450a-8546-88bc9d3463c3" providerId="AD" clId="Web-{C213896B-9731-45F9-3510-85F0066C0641}" dt="2025-01-21T09:55:16.556" v="265" actId="1076"/>
          <ac:spMkLst>
            <pc:docMk/>
            <pc:sldMk cId="4093747000" sldId="414"/>
            <ac:spMk id="5" creationId="{5C70BAC9-4382-4241-A2E4-A3035290645F}"/>
          </ac:spMkLst>
        </pc:spChg>
        <pc:picChg chg="mod">
          <ac:chgData name="Sophie Holland" userId="S::sophie.holland@westminster-abbey.org::973f5038-f617-450a-8546-88bc9d3463c3" providerId="AD" clId="Web-{C213896B-9731-45F9-3510-85F0066C0641}" dt="2025-01-21T09:55:16.588" v="266" actId="1076"/>
          <ac:picMkLst>
            <pc:docMk/>
            <pc:sldMk cId="4093747000" sldId="414"/>
            <ac:picMk id="11" creationId="{6429AD53-A0FB-4214-A025-86CE6B2F4127}"/>
          </ac:picMkLst>
        </pc:picChg>
      </pc:sldChg>
      <pc:sldChg chg="modSp modNotes">
        <pc:chgData name="Sophie Holland" userId="S::sophie.holland@westminster-abbey.org::973f5038-f617-450a-8546-88bc9d3463c3" providerId="AD" clId="Web-{C213896B-9731-45F9-3510-85F0066C0641}" dt="2025-01-21T10:33:35.760" v="748" actId="1076"/>
        <pc:sldMkLst>
          <pc:docMk/>
          <pc:sldMk cId="2772339346" sldId="415"/>
        </pc:sldMkLst>
        <pc:spChg chg="mod">
          <ac:chgData name="Sophie Holland" userId="S::sophie.holland@westminster-abbey.org::973f5038-f617-450a-8546-88bc9d3463c3" providerId="AD" clId="Web-{C213896B-9731-45F9-3510-85F0066C0641}" dt="2025-01-21T10:33:33.041" v="745" actId="1076"/>
          <ac:spMkLst>
            <pc:docMk/>
            <pc:sldMk cId="2772339346" sldId="415"/>
            <ac:spMk id="5" creationId="{5C70BAC9-4382-4241-A2E4-A3035290645F}"/>
          </ac:spMkLst>
        </pc:spChg>
        <pc:spChg chg="mod">
          <ac:chgData name="Sophie Holland" userId="S::sophie.holland@westminster-abbey.org::973f5038-f617-450a-8546-88bc9d3463c3" providerId="AD" clId="Web-{C213896B-9731-45F9-3510-85F0066C0641}" dt="2025-01-21T10:33:33.119" v="747" actId="1076"/>
          <ac:spMkLst>
            <pc:docMk/>
            <pc:sldMk cId="2772339346" sldId="415"/>
            <ac:spMk id="8" creationId="{67B5C668-C802-4042-867D-5CA1FB4A8ECE}"/>
          </ac:spMkLst>
        </pc:spChg>
        <pc:picChg chg="mod">
          <ac:chgData name="Sophie Holland" userId="S::sophie.holland@westminster-abbey.org::973f5038-f617-450a-8546-88bc9d3463c3" providerId="AD" clId="Web-{C213896B-9731-45F9-3510-85F0066C0641}" dt="2025-01-21T10:33:35.760" v="748" actId="1076"/>
          <ac:picMkLst>
            <pc:docMk/>
            <pc:sldMk cId="2772339346" sldId="415"/>
            <ac:picMk id="3" creationId="{6073C9C0-7446-47CA-9285-8A930AA76CBE}"/>
          </ac:picMkLst>
        </pc:picChg>
      </pc:sldChg>
      <pc:sldChg chg="modSp modNotes">
        <pc:chgData name="Sophie Holland" userId="S::sophie.holland@westminster-abbey.org::973f5038-f617-450a-8546-88bc9d3463c3" providerId="AD" clId="Web-{C213896B-9731-45F9-3510-85F0066C0641}" dt="2025-01-21T10:33:50.792" v="750" actId="1076"/>
        <pc:sldMkLst>
          <pc:docMk/>
          <pc:sldMk cId="2262837157" sldId="416"/>
        </pc:sldMkLst>
        <pc:spChg chg="mod">
          <ac:chgData name="Sophie Holland" userId="S::sophie.holland@westminster-abbey.org::973f5038-f617-450a-8546-88bc9d3463c3" providerId="AD" clId="Web-{C213896B-9731-45F9-3510-85F0066C0641}" dt="2025-01-21T10:33:48.917" v="749" actId="1076"/>
          <ac:spMkLst>
            <pc:docMk/>
            <pc:sldMk cId="2262837157" sldId="416"/>
            <ac:spMk id="8" creationId="{67B5C668-C802-4042-867D-5CA1FB4A8ECE}"/>
          </ac:spMkLst>
        </pc:spChg>
        <pc:picChg chg="mod">
          <ac:chgData name="Sophie Holland" userId="S::sophie.holland@westminster-abbey.org::973f5038-f617-450a-8546-88bc9d3463c3" providerId="AD" clId="Web-{C213896B-9731-45F9-3510-85F0066C0641}" dt="2025-01-21T10:33:50.792" v="750" actId="1076"/>
          <ac:picMkLst>
            <pc:docMk/>
            <pc:sldMk cId="2262837157" sldId="416"/>
            <ac:picMk id="6" creationId="{81BF41B3-12B8-4C20-86C2-919869168F8C}"/>
          </ac:picMkLst>
        </pc:picChg>
      </pc:sldChg>
      <pc:sldChg chg="modSp modNotes">
        <pc:chgData name="Sophie Holland" userId="S::sophie.holland@westminster-abbey.org::973f5038-f617-450a-8546-88bc9d3463c3" providerId="AD" clId="Web-{C213896B-9731-45F9-3510-85F0066C0641}" dt="2025-01-21T10:34:02.418" v="752" actId="1076"/>
        <pc:sldMkLst>
          <pc:docMk/>
          <pc:sldMk cId="1075515082" sldId="417"/>
        </pc:sldMkLst>
        <pc:spChg chg="mod">
          <ac:chgData name="Sophie Holland" userId="S::sophie.holland@westminster-abbey.org::973f5038-f617-450a-8546-88bc9d3463c3" providerId="AD" clId="Web-{C213896B-9731-45F9-3510-85F0066C0641}" dt="2025-01-21T10:34:00.886" v="751" actId="1076"/>
          <ac:spMkLst>
            <pc:docMk/>
            <pc:sldMk cId="1075515082" sldId="417"/>
            <ac:spMk id="8" creationId="{67B5C668-C802-4042-867D-5CA1FB4A8ECE}"/>
          </ac:spMkLst>
        </pc:spChg>
        <pc:picChg chg="mod">
          <ac:chgData name="Sophie Holland" userId="S::sophie.holland@westminster-abbey.org::973f5038-f617-450a-8546-88bc9d3463c3" providerId="AD" clId="Web-{C213896B-9731-45F9-3510-85F0066C0641}" dt="2025-01-21T10:34:02.418" v="752" actId="1076"/>
          <ac:picMkLst>
            <pc:docMk/>
            <pc:sldMk cId="1075515082" sldId="417"/>
            <ac:picMk id="3" creationId="{C9D5648A-9824-43A1-9061-1644BB8C2648}"/>
          </ac:picMkLst>
        </pc:picChg>
      </pc:sldChg>
      <pc:sldChg chg="modSp modNotes">
        <pc:chgData name="Sophie Holland" userId="S::sophie.holland@westminster-abbey.org::973f5038-f617-450a-8546-88bc9d3463c3" providerId="AD" clId="Web-{C213896B-9731-45F9-3510-85F0066C0641}" dt="2025-01-21T10:34:16.778" v="753" actId="1076"/>
        <pc:sldMkLst>
          <pc:docMk/>
          <pc:sldMk cId="2734864249" sldId="418"/>
        </pc:sldMkLst>
        <pc:spChg chg="mod">
          <ac:chgData name="Sophie Holland" userId="S::sophie.holland@westminster-abbey.org::973f5038-f617-450a-8546-88bc9d3463c3" providerId="AD" clId="Web-{C213896B-9731-45F9-3510-85F0066C0641}" dt="2025-01-21T10:15:52.319" v="422" actId="1076"/>
          <ac:spMkLst>
            <pc:docMk/>
            <pc:sldMk cId="2734864249" sldId="418"/>
            <ac:spMk id="5" creationId="{5C70BAC9-4382-4241-A2E4-A3035290645F}"/>
          </ac:spMkLst>
        </pc:spChg>
        <pc:picChg chg="mod">
          <ac:chgData name="Sophie Holland" userId="S::sophie.holland@westminster-abbey.org::973f5038-f617-450a-8546-88bc9d3463c3" providerId="AD" clId="Web-{C213896B-9731-45F9-3510-85F0066C0641}" dt="2025-01-21T10:34:16.778" v="753" actId="1076"/>
          <ac:picMkLst>
            <pc:docMk/>
            <pc:sldMk cId="2734864249" sldId="418"/>
            <ac:picMk id="3" creationId="{0260E758-1CB0-4344-988F-074B190EDF96}"/>
          </ac:picMkLst>
        </pc:picChg>
      </pc:sldChg>
    </pc:docChg>
  </pc:docChgLst>
  <pc:docChgLst>
    <pc:chgData name="Sophie Holland" userId="S::sophie.holland@westminster-abbey.org::973f5038-f617-450a-8546-88bc9d3463c3" providerId="AD" clId="Web-{35BDEAD9-D62B-50BB-06DE-4E48C4277C6C}"/>
    <pc:docChg chg="modSld">
      <pc:chgData name="Sophie Holland" userId="S::sophie.holland@westminster-abbey.org::973f5038-f617-450a-8546-88bc9d3463c3" providerId="AD" clId="Web-{35BDEAD9-D62B-50BB-06DE-4E48C4277C6C}" dt="2025-01-21T11:34:12.892" v="38" actId="20577"/>
      <pc:docMkLst>
        <pc:docMk/>
      </pc:docMkLst>
      <pc:sldChg chg="modNotes">
        <pc:chgData name="Sophie Holland" userId="S::sophie.holland@westminster-abbey.org::973f5038-f617-450a-8546-88bc9d3463c3" providerId="AD" clId="Web-{35BDEAD9-D62B-50BB-06DE-4E48C4277C6C}" dt="2025-01-21T11:00:49.460" v="0"/>
        <pc:sldMkLst>
          <pc:docMk/>
          <pc:sldMk cId="290166161" sldId="400"/>
        </pc:sldMkLst>
      </pc:sldChg>
      <pc:sldChg chg="modNotes">
        <pc:chgData name="Sophie Holland" userId="S::sophie.holland@westminster-abbey.org::973f5038-f617-450a-8546-88bc9d3463c3" providerId="AD" clId="Web-{35BDEAD9-D62B-50BB-06DE-4E48C4277C6C}" dt="2025-01-21T11:09:00.931" v="2"/>
        <pc:sldMkLst>
          <pc:docMk/>
          <pc:sldMk cId="2012719707" sldId="401"/>
        </pc:sldMkLst>
      </pc:sldChg>
      <pc:sldChg chg="modSp">
        <pc:chgData name="Sophie Holland" userId="S::sophie.holland@westminster-abbey.org::973f5038-f617-450a-8546-88bc9d3463c3" providerId="AD" clId="Web-{35BDEAD9-D62B-50BB-06DE-4E48C4277C6C}" dt="2025-01-21T11:33:13.609" v="35" actId="20577"/>
        <pc:sldMkLst>
          <pc:docMk/>
          <pc:sldMk cId="1532424661" sldId="407"/>
        </pc:sldMkLst>
        <pc:spChg chg="mod">
          <ac:chgData name="Sophie Holland" userId="S::sophie.holland@westminster-abbey.org::973f5038-f617-450a-8546-88bc9d3463c3" providerId="AD" clId="Web-{35BDEAD9-D62B-50BB-06DE-4E48C4277C6C}" dt="2025-01-21T11:33:13.609" v="35" actId="20577"/>
          <ac:spMkLst>
            <pc:docMk/>
            <pc:sldMk cId="1532424661" sldId="407"/>
            <ac:spMk id="7" creationId="{5015EDAC-7F85-4971-95FA-81129637BA70}"/>
          </ac:spMkLst>
        </pc:spChg>
      </pc:sldChg>
      <pc:sldChg chg="modSp">
        <pc:chgData name="Sophie Holland" userId="S::sophie.holland@westminster-abbey.org::973f5038-f617-450a-8546-88bc9d3463c3" providerId="AD" clId="Web-{35BDEAD9-D62B-50BB-06DE-4E48C4277C6C}" dt="2025-01-21T11:34:12.892" v="38" actId="20577"/>
        <pc:sldMkLst>
          <pc:docMk/>
          <pc:sldMk cId="1443572887" sldId="409"/>
        </pc:sldMkLst>
        <pc:spChg chg="mod">
          <ac:chgData name="Sophie Holland" userId="S::sophie.holland@westminster-abbey.org::973f5038-f617-450a-8546-88bc9d3463c3" providerId="AD" clId="Web-{35BDEAD9-D62B-50BB-06DE-4E48C4277C6C}" dt="2025-01-21T11:34:09.470" v="37" actId="20577"/>
          <ac:spMkLst>
            <pc:docMk/>
            <pc:sldMk cId="1443572887" sldId="409"/>
            <ac:spMk id="8" creationId="{E2FA9145-C24B-4290-A97F-4B5F3771BEC0}"/>
          </ac:spMkLst>
        </pc:spChg>
        <pc:spChg chg="mod">
          <ac:chgData name="Sophie Holland" userId="S::sophie.holland@westminster-abbey.org::973f5038-f617-450a-8546-88bc9d3463c3" providerId="AD" clId="Web-{35BDEAD9-D62B-50BB-06DE-4E48C4277C6C}" dt="2025-01-21T11:32:32.529" v="31" actId="20577"/>
          <ac:spMkLst>
            <pc:docMk/>
            <pc:sldMk cId="1443572887" sldId="409"/>
            <ac:spMk id="11" creationId="{1DAB0C42-5842-41E6-8D2D-1ABE5AACA452}"/>
          </ac:spMkLst>
        </pc:spChg>
        <pc:spChg chg="mod">
          <ac:chgData name="Sophie Holland" userId="S::sophie.holland@westminster-abbey.org::973f5038-f617-450a-8546-88bc9d3463c3" providerId="AD" clId="Web-{35BDEAD9-D62B-50BB-06DE-4E48C4277C6C}" dt="2025-01-21T11:34:12.892" v="38" actId="20577"/>
          <ac:spMkLst>
            <pc:docMk/>
            <pc:sldMk cId="1443572887" sldId="409"/>
            <ac:spMk id="12" creationId="{98083B09-F7AB-425D-B039-5C5B022B56B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21/01/2025</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©2025 Dean</a:t>
            </a:r>
            <a:r>
              <a:rPr lang="en-US" baseline="0"/>
              <a:t> &amp; Chapter of Westminster</a:t>
            </a:r>
            <a:endParaRPr lang="en-GB"/>
          </a:p>
          <a:p>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994720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dirty="0"/>
              <a:t>Teacher: First example: archaeological evidence. This photograph shows an archeological dig in 2010 which uncovered skeletons dating back to the Anglo-Saxon period. </a:t>
            </a:r>
          </a:p>
          <a:p>
            <a:endParaRPr lang="en-GB" baseline="0" dirty="0"/>
          </a:p>
          <a:p>
            <a:r>
              <a:rPr lang="en-GB" baseline="0" dirty="0"/>
              <a:t>Image:</a:t>
            </a:r>
          </a:p>
          <a:p>
            <a:r>
              <a:rPr lang="en-GB" baseline="0"/>
              <a:t>©</a:t>
            </a:r>
            <a:r>
              <a:rPr lang="en-GB"/>
              <a:t>2025</a:t>
            </a:r>
            <a:r>
              <a:rPr lang="en-GB" baseline="0"/>
              <a:t> Dean &amp; Chapter of Westminster </a:t>
            </a:r>
            <a:endParaRPr lang="en-GB" baseline="0">
              <a:ea typeface="Calibri"/>
              <a:cs typeface="Calibri"/>
            </a:endParaRPr>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10</a:t>
            </a:fld>
            <a:endParaRPr lang="en-GB"/>
          </a:p>
        </p:txBody>
      </p:sp>
    </p:spTree>
    <p:extLst>
      <p:ext uri="{BB962C8B-B14F-4D97-AF65-F5344CB8AC3E}">
        <p14:creationId xmlns:p14="http://schemas.microsoft.com/office/powerpoint/2010/main" val="30729714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dirty="0"/>
              <a:t>Teacher: Second example: written records. This writ (unlike many others) is genuine and dates from St Edward the Confessor’s reign.</a:t>
            </a:r>
          </a:p>
          <a:p>
            <a:endParaRPr lang="en-GB" baseline="0" dirty="0"/>
          </a:p>
          <a:p>
            <a:endParaRPr lang="en-GB" baseline="0" dirty="0"/>
          </a:p>
          <a:p>
            <a:r>
              <a:rPr lang="en-GB" baseline="0" dirty="0"/>
              <a:t>Image:</a:t>
            </a:r>
          </a:p>
          <a:p>
            <a:r>
              <a:rPr lang="en-GB" baseline="0"/>
              <a:t>©</a:t>
            </a:r>
            <a:r>
              <a:rPr lang="en-GB"/>
              <a:t>2025</a:t>
            </a:r>
            <a:r>
              <a:rPr lang="en-GB" baseline="0"/>
              <a:t> Dean &amp; Chapter of Westminster </a:t>
            </a:r>
            <a:endParaRPr lang="en-GB" baseline="0">
              <a:ea typeface="Calibri"/>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11</a:t>
            </a:fld>
            <a:endParaRPr lang="en-GB"/>
          </a:p>
        </p:txBody>
      </p:sp>
    </p:spTree>
    <p:extLst>
      <p:ext uri="{BB962C8B-B14F-4D97-AF65-F5344CB8AC3E}">
        <p14:creationId xmlns:p14="http://schemas.microsoft.com/office/powerpoint/2010/main" val="2738690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dirty="0"/>
              <a:t>Teacher: Third example: surviving objects. This door, which we discussed at the start of the lesson, is believed to be the oldest in Britain and is one of the few objects remaining from St Edward the Confessor’s church. </a:t>
            </a:r>
          </a:p>
          <a:p>
            <a:endParaRPr lang="en-GB" baseline="0" dirty="0"/>
          </a:p>
          <a:p>
            <a:r>
              <a:rPr lang="en-GB" baseline="0" dirty="0"/>
              <a:t>Image:</a:t>
            </a:r>
          </a:p>
          <a:p>
            <a:r>
              <a:rPr lang="en-GB" baseline="0" dirty="0"/>
              <a:t>©</a:t>
            </a:r>
            <a:r>
              <a:rPr lang="en-GB" dirty="0"/>
              <a:t>2025</a:t>
            </a:r>
            <a:r>
              <a:rPr lang="en-GB" baseline="0" dirty="0"/>
              <a:t> Dean &amp; Chapter of Westminster </a:t>
            </a:r>
            <a:endParaRPr lang="en-GB" baseline="0" dirty="0">
              <a:ea typeface="Calibri"/>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12</a:t>
            </a:fld>
            <a:endParaRPr lang="en-GB"/>
          </a:p>
        </p:txBody>
      </p:sp>
    </p:spTree>
    <p:extLst>
      <p:ext uri="{BB962C8B-B14F-4D97-AF65-F5344CB8AC3E}">
        <p14:creationId xmlns:p14="http://schemas.microsoft.com/office/powerpoint/2010/main" val="34770003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Fourth example: contemporary image. This image shows that St Edward the Confessor's Westminster Abbey can be seen on the Bayeux Tapestry, c 1070. </a:t>
            </a:r>
          </a:p>
          <a:p>
            <a:endParaRPr lang="en-GB" baseline="0" dirty="0"/>
          </a:p>
          <a:p>
            <a:r>
              <a:rPr lang="en-GB" baseline="0" dirty="0"/>
              <a:t>Image: </a:t>
            </a:r>
          </a:p>
          <a:p>
            <a:r>
              <a:rPr lang="en-GB" baseline="0" dirty="0"/>
              <a:t>Public Domain via Wikimedia Commons</a:t>
            </a:r>
          </a:p>
        </p:txBody>
      </p:sp>
      <p:sp>
        <p:nvSpPr>
          <p:cNvPr id="4" name="Slide Number Placeholder 3"/>
          <p:cNvSpPr>
            <a:spLocks noGrp="1"/>
          </p:cNvSpPr>
          <p:nvPr>
            <p:ph type="sldNum" sz="quarter" idx="5"/>
          </p:nvPr>
        </p:nvSpPr>
        <p:spPr/>
        <p:txBody>
          <a:bodyPr/>
          <a:lstStyle/>
          <a:p>
            <a:fld id="{5C249C6D-FBAB-4560-AF80-E37FDE38022A}" type="slidenum">
              <a:rPr lang="en-GB" smtClean="0"/>
              <a:t>13</a:t>
            </a:fld>
            <a:endParaRPr lang="en-GB"/>
          </a:p>
        </p:txBody>
      </p:sp>
    </p:spTree>
    <p:extLst>
      <p:ext uri="{BB962C8B-B14F-4D97-AF65-F5344CB8AC3E}">
        <p14:creationId xmlns:p14="http://schemas.microsoft.com/office/powerpoint/2010/main" val="9831971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dirty="0"/>
              <a:t>Teacher: Fifth example: artists’ reconstructions based on surviving evidence. This is a modern reconstruction of St Edward the Confessor’s church. </a:t>
            </a:r>
          </a:p>
          <a:p>
            <a:endParaRPr lang="en-GB" baseline="0" dirty="0"/>
          </a:p>
          <a:p>
            <a:r>
              <a:rPr lang="en-GB" baseline="0" dirty="0"/>
              <a:t>Image: </a:t>
            </a:r>
          </a:p>
          <a:p>
            <a:r>
              <a:rPr lang="en-GB" baseline="0"/>
              <a:t>©</a:t>
            </a:r>
            <a:r>
              <a:rPr lang="en-GB"/>
              <a:t>2025</a:t>
            </a:r>
            <a:r>
              <a:rPr lang="en-GB" baseline="0"/>
              <a:t> Dean &amp; Chapter of Westminster</a:t>
            </a:r>
            <a:endParaRPr lang="en-GB" baseline="0">
              <a:ea typeface="Calibri"/>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14</a:t>
            </a:fld>
            <a:endParaRPr lang="en-GB"/>
          </a:p>
        </p:txBody>
      </p:sp>
    </p:spTree>
    <p:extLst>
      <p:ext uri="{BB962C8B-B14F-4D97-AF65-F5344CB8AC3E}">
        <p14:creationId xmlns:p14="http://schemas.microsoft.com/office/powerpoint/2010/main" val="38427736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a:t>
            </a:r>
            <a:r>
              <a:rPr lang="en-US" i="0" dirty="0"/>
              <a:t>‘To write the history of Edward and his reign we have to scrape the barrel with care: every scrap of information is precious</a:t>
            </a:r>
            <a:r>
              <a:rPr lang="en-US" dirty="0"/>
              <a:t>’.</a:t>
            </a:r>
            <a:r>
              <a:rPr lang="en-US" i="0" dirty="0"/>
              <a:t> Discuss</a:t>
            </a:r>
            <a:r>
              <a:rPr lang="en-US" dirty="0"/>
              <a:t>:</a:t>
            </a:r>
            <a:r>
              <a:rPr lang="en-US" i="0" dirty="0"/>
              <a:t> w</a:t>
            </a:r>
            <a:r>
              <a:rPr lang="en-US" dirty="0"/>
              <a:t>hat does historian Frank Barlow mean by this? </a:t>
            </a:r>
            <a:endParaRPr lang="en-US" i="1" dirty="0"/>
          </a:p>
          <a:p>
            <a:endParaRPr lang="en-US" dirty="0"/>
          </a:p>
          <a:p>
            <a:r>
              <a:rPr lang="en-GB" baseline="0" dirty="0"/>
              <a:t>Image: </a:t>
            </a:r>
          </a:p>
          <a:p>
            <a:r>
              <a:rPr lang="en-GB" baseline="0" dirty="0"/>
              <a:t>©</a:t>
            </a:r>
            <a:r>
              <a:rPr lang="en-GB" dirty="0"/>
              <a:t>2025</a:t>
            </a:r>
            <a:r>
              <a:rPr lang="en-GB" baseline="0" dirty="0"/>
              <a:t> Dean &amp; Chapter of Westminster</a:t>
            </a:r>
            <a:endParaRPr lang="en-GB" baseline="0">
              <a:ea typeface="Calibri"/>
              <a:cs typeface="Calibri"/>
            </a:endParaRPr>
          </a:p>
          <a:p>
            <a:endParaRPr lang="en-US"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15</a:t>
            </a:fld>
            <a:endParaRPr lang="en-GB"/>
          </a:p>
        </p:txBody>
      </p:sp>
    </p:spTree>
    <p:extLst>
      <p:ext uri="{BB962C8B-B14F-4D97-AF65-F5344CB8AC3E}">
        <p14:creationId xmlns:p14="http://schemas.microsoft.com/office/powerpoint/2010/main" val="37429501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Teacher: Hand out the “Scraps of information evidence activity” worksheet. Ask students to examine four sources of evidence and accompanying text. Students should fill in the activity sheet, using sources to help them answer the question: What was St Edward the Confessor’s motivation for building Westminster Abbey? </a:t>
            </a:r>
          </a:p>
          <a:p>
            <a:endParaRPr lang="en-US" dirty="0"/>
          </a:p>
          <a:p>
            <a:r>
              <a:rPr lang="en-US" dirty="0"/>
              <a:t>Image: </a:t>
            </a:r>
          </a:p>
          <a:p>
            <a:r>
              <a:rPr lang="en-US" dirty="0"/>
              <a:t>©2025 Dean &amp; Chapter of Westminster </a:t>
            </a:r>
            <a:endParaRPr lang="en-US" dirty="0">
              <a:ea typeface="Calibri"/>
              <a:cs typeface="Calibri"/>
            </a:endParaRPr>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16</a:t>
            </a:fld>
            <a:endParaRPr lang="en-GB"/>
          </a:p>
        </p:txBody>
      </p:sp>
    </p:spTree>
    <p:extLst>
      <p:ext uri="{BB962C8B-B14F-4D97-AF65-F5344CB8AC3E}">
        <p14:creationId xmlns:p14="http://schemas.microsoft.com/office/powerpoint/2010/main" val="10606153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Teacher: Discuss answers to the question for “Scrap of </a:t>
            </a:r>
            <a:r>
              <a:rPr lang="en-GB" dirty="0"/>
              <a:t>evidence</a:t>
            </a:r>
            <a:r>
              <a:rPr lang="en-GB" baseline="0" dirty="0"/>
              <a:t> 1”. </a:t>
            </a:r>
          </a:p>
          <a:p>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 Edward the Confessor was enriching Westminster Abbey through the granting of lands to the monastery. Financial gifts to the church could be evidence of his desire to improve his chances of salvation through doing good works. During his reign, St Edward the Confessor endowed Westminster Abbey with twice the amount of land it already owned. </a:t>
            </a:r>
          </a:p>
          <a:p>
            <a:endParaRPr lang="en-GB" baseline="0" dirty="0"/>
          </a:p>
          <a:p>
            <a:r>
              <a:rPr lang="en-GB" baseline="0" dirty="0"/>
              <a:t>Image: </a:t>
            </a:r>
          </a:p>
          <a:p>
            <a:r>
              <a:rPr lang="en-GB" baseline="0" dirty="0"/>
              <a:t>©</a:t>
            </a:r>
            <a:r>
              <a:rPr lang="en-GB" dirty="0"/>
              <a:t>2025</a:t>
            </a:r>
            <a:r>
              <a:rPr lang="en-GB" baseline="0" dirty="0"/>
              <a:t> Dean &amp; Chapter of Westminster </a:t>
            </a:r>
            <a:endParaRPr lang="en-GB" baseline="0" dirty="0">
              <a:ea typeface="Calibri"/>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17</a:t>
            </a:fld>
            <a:endParaRPr lang="en-GB"/>
          </a:p>
        </p:txBody>
      </p:sp>
    </p:spTree>
    <p:extLst>
      <p:ext uri="{BB962C8B-B14F-4D97-AF65-F5344CB8AC3E}">
        <p14:creationId xmlns:p14="http://schemas.microsoft.com/office/powerpoint/2010/main" val="3228109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Teacher: Discuss answers to the question for “Scrap of </a:t>
            </a:r>
            <a:r>
              <a:rPr lang="en-GB" dirty="0"/>
              <a:t>evidence</a:t>
            </a:r>
            <a:r>
              <a:rPr lang="en-GB" baseline="0" dirty="0"/>
              <a:t> 2”. </a:t>
            </a:r>
          </a:p>
          <a:p>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choosing to build the largest, grandest building at the time in the Norman style, he was making a propaganda statement.  He had been well looked after in Normandy during his exile, and he was inspired by Norman church building. Perhaps the building of Westminster Abbey could be seen as a political statement rather than a religious one. </a:t>
            </a:r>
            <a:endParaRPr lang="en-US" dirty="0">
              <a:ea typeface="Calibri"/>
              <a:cs typeface="Calibri"/>
            </a:endParaRPr>
          </a:p>
          <a:p>
            <a:endParaRPr lang="en-GB" baseline="0" dirty="0"/>
          </a:p>
          <a:p>
            <a:r>
              <a:rPr lang="en-GB" baseline="0" dirty="0"/>
              <a:t>Image: </a:t>
            </a:r>
          </a:p>
          <a:p>
            <a:r>
              <a:rPr lang="en-GB" baseline="0" dirty="0"/>
              <a:t>©</a:t>
            </a:r>
            <a:r>
              <a:rPr lang="en-GB" dirty="0"/>
              <a:t>2025</a:t>
            </a:r>
            <a:r>
              <a:rPr lang="en-GB" baseline="0" dirty="0"/>
              <a:t> Dean &amp; Chapter of Westminster </a:t>
            </a:r>
            <a:endParaRPr lang="en-GB" baseline="0" dirty="0">
              <a:ea typeface="Calibri"/>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18</a:t>
            </a:fld>
            <a:endParaRPr lang="en-GB"/>
          </a:p>
        </p:txBody>
      </p:sp>
    </p:spTree>
    <p:extLst>
      <p:ext uri="{BB962C8B-B14F-4D97-AF65-F5344CB8AC3E}">
        <p14:creationId xmlns:p14="http://schemas.microsoft.com/office/powerpoint/2010/main" val="24613169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Teacher: Discuss answers to the question for “Scrap of </a:t>
            </a:r>
            <a:r>
              <a:rPr lang="en-GB" dirty="0"/>
              <a:t>evidence</a:t>
            </a:r>
            <a:r>
              <a:rPr lang="en-GB" baseline="0" dirty="0"/>
              <a:t> 3”. </a:t>
            </a:r>
          </a:p>
          <a:p>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He spent lavishly on the building of Westminster Abbey because he conceived it as his burial place. He also built the Palace of Westminster next door so that he had regular access and involvement in the project. </a:t>
            </a:r>
          </a:p>
          <a:p>
            <a:endParaRPr lang="en-GB" baseline="0" dirty="0"/>
          </a:p>
          <a:p>
            <a:r>
              <a:rPr lang="en-GB" baseline="0" dirty="0"/>
              <a:t>Image: </a:t>
            </a:r>
          </a:p>
          <a:p>
            <a:r>
              <a:rPr lang="en-GB" baseline="0" dirty="0"/>
              <a:t>Public Domain via Wikimedia Commons</a:t>
            </a:r>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19</a:t>
            </a:fld>
            <a:endParaRPr lang="en-GB"/>
          </a:p>
        </p:txBody>
      </p:sp>
    </p:spTree>
    <p:extLst>
      <p:ext uri="{BB962C8B-B14F-4D97-AF65-F5344CB8AC3E}">
        <p14:creationId xmlns:p14="http://schemas.microsoft.com/office/powerpoint/2010/main" val="5003145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©2025 Dean</a:t>
            </a:r>
            <a:r>
              <a:rPr lang="en-US" baseline="0"/>
              <a:t> &amp; Chapter of Westminster</a:t>
            </a:r>
            <a:endParaRPr lang="en-GB"/>
          </a:p>
          <a:p>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Teacher: Discuss answers to the question for “Scrap of </a:t>
            </a:r>
            <a:r>
              <a:rPr lang="en-GB" dirty="0"/>
              <a:t>evidence</a:t>
            </a:r>
            <a:r>
              <a:rPr lang="en-GB" baseline="0" dirty="0"/>
              <a:t> 4”. </a:t>
            </a:r>
          </a:p>
          <a:p>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He was motivated by his personal faith and devotion to St Peter to build Westminster Abbey in the place of the old St Peter’s Church. </a:t>
            </a:r>
          </a:p>
          <a:p>
            <a:endParaRPr lang="en-GB" baseline="0" dirty="0"/>
          </a:p>
          <a:p>
            <a:r>
              <a:rPr lang="en-GB" baseline="0" dirty="0"/>
              <a:t>Image: </a:t>
            </a:r>
          </a:p>
          <a:p>
            <a:r>
              <a:rPr lang="en-GB" baseline="0" dirty="0"/>
              <a:t>Public Domain via Wikimedia Commons</a:t>
            </a:r>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20</a:t>
            </a:fld>
            <a:endParaRPr lang="en-GB"/>
          </a:p>
        </p:txBody>
      </p:sp>
    </p:spTree>
    <p:extLst>
      <p:ext uri="{BB962C8B-B14F-4D97-AF65-F5344CB8AC3E}">
        <p14:creationId xmlns:p14="http://schemas.microsoft.com/office/powerpoint/2010/main" val="14798391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Discuss the three quotations from historians. </a:t>
            </a:r>
          </a:p>
          <a:p>
            <a:endParaRPr lang="en-US" dirty="0"/>
          </a:p>
          <a:p>
            <a:r>
              <a:rPr lang="en-US" dirty="0"/>
              <a:t>Historian Emma Mason puts forward the argument that the building of Westminster Abbey was a political move. St Edward the Confessor wanted a visual reminder of God’s power behind him. </a:t>
            </a:r>
          </a:p>
          <a:p>
            <a:endParaRPr lang="en-US" dirty="0"/>
          </a:p>
          <a:p>
            <a:r>
              <a:rPr lang="en-US" dirty="0"/>
              <a:t>Nicole Marafioti acknowledges the political intent but places greater emphasis on the spiritual motivation for St Edward the Confessor’s building project. </a:t>
            </a:r>
          </a:p>
          <a:p>
            <a:endParaRPr lang="en-US" dirty="0"/>
          </a:p>
          <a:p>
            <a:r>
              <a:rPr lang="en-US" dirty="0"/>
              <a:t>Sara N James suggests St Edward the Confessor’s motivation for building Westminster Abbey in the location, on the scale and in the style that he chose was to distance himself from his Anglo-Saxon predecessors and to draw nearer to the continent.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could be encouraged to assess the similarities and differences in these three interpretations and to </a:t>
            </a:r>
            <a:r>
              <a:rPr lang="en-GB" dirty="0"/>
              <a:t>discuss the complexities for historians of identifying a person’s motivation for past actions. </a:t>
            </a:r>
          </a:p>
        </p:txBody>
      </p:sp>
      <p:sp>
        <p:nvSpPr>
          <p:cNvPr id="4" name="Slide Number Placeholder 3"/>
          <p:cNvSpPr>
            <a:spLocks noGrp="1"/>
          </p:cNvSpPr>
          <p:nvPr>
            <p:ph type="sldNum" sz="quarter" idx="5"/>
          </p:nvPr>
        </p:nvSpPr>
        <p:spPr/>
        <p:txBody>
          <a:bodyPr/>
          <a:lstStyle/>
          <a:p>
            <a:fld id="{5C249C6D-FBAB-4560-AF80-E37FDE38022A}" type="slidenum">
              <a:rPr lang="en-GB" smtClean="0"/>
              <a:t>21</a:t>
            </a:fld>
            <a:endParaRPr lang="en-GB"/>
          </a:p>
        </p:txBody>
      </p:sp>
    </p:spTree>
    <p:extLst>
      <p:ext uri="{BB962C8B-B14F-4D97-AF65-F5344CB8AC3E}">
        <p14:creationId xmlns:p14="http://schemas.microsoft.com/office/powerpoint/2010/main" val="15965320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Set the following essay question. Dependent on time, a plan could be created during the lesson. The essay could be completed as a homework task. </a:t>
            </a:r>
            <a:endParaRPr lang="en-US" dirty="0">
              <a:ea typeface="Calibri"/>
              <a:cs typeface="Calibri"/>
            </a:endParaRPr>
          </a:p>
          <a:p>
            <a:endParaRPr lang="en-US" dirty="0"/>
          </a:p>
          <a:p>
            <a:r>
              <a:rPr lang="en-GB" dirty="0"/>
              <a:t>Image: </a:t>
            </a:r>
          </a:p>
          <a:p>
            <a:r>
              <a:rPr lang="en-GB" dirty="0"/>
              <a:t>©2025 Dean &amp; Chapter of Westminster</a:t>
            </a:r>
            <a:endParaRPr lang="en-GB" dirty="0">
              <a:ea typeface="Calibri"/>
              <a:cs typeface="Calibri"/>
            </a:endParaRPr>
          </a:p>
        </p:txBody>
      </p:sp>
      <p:sp>
        <p:nvSpPr>
          <p:cNvPr id="4" name="Slide Number Placeholder 3"/>
          <p:cNvSpPr>
            <a:spLocks noGrp="1"/>
          </p:cNvSpPr>
          <p:nvPr>
            <p:ph type="sldNum" sz="quarter" idx="10"/>
          </p:nvPr>
        </p:nvSpPr>
        <p:spPr/>
        <p:txBody>
          <a:bodyPr/>
          <a:lstStyle/>
          <a:p>
            <a:fld id="{5C249C6D-FBAB-4560-AF80-E37FDE38022A}" type="slidenum">
              <a:rPr lang="en-GB" smtClean="0"/>
              <a:t>22</a:t>
            </a:fld>
            <a:endParaRPr lang="en-GB"/>
          </a:p>
        </p:txBody>
      </p:sp>
    </p:spTree>
    <p:extLst>
      <p:ext uri="{BB962C8B-B14F-4D97-AF65-F5344CB8AC3E}">
        <p14:creationId xmlns:p14="http://schemas.microsoft.com/office/powerpoint/2010/main" val="3224394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©2025 Dean</a:t>
            </a:r>
            <a:r>
              <a:rPr lang="en-US" baseline="0"/>
              <a:t> &amp; Chapter of Westminster</a:t>
            </a:r>
            <a:endParaRPr lang="en-GB"/>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3</a:t>
            </a:fld>
            <a:endParaRPr lang="en-GB"/>
          </a:p>
        </p:txBody>
      </p:sp>
    </p:spTree>
    <p:extLst>
      <p:ext uri="{BB962C8B-B14F-4D97-AF65-F5344CB8AC3E}">
        <p14:creationId xmlns:p14="http://schemas.microsoft.com/office/powerpoint/2010/main" val="40952658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Use these images as a starter activity to inspire interest and hook students in. </a:t>
            </a:r>
          </a:p>
          <a:p>
            <a:pPr marL="171450" indent="-171450">
              <a:buFont typeface="Arial" panose="020B0604020202020204" pitchFamily="34" charset="0"/>
              <a:buChar char="•"/>
            </a:pPr>
            <a:r>
              <a:rPr lang="en-US" dirty="0"/>
              <a:t>What is the object?</a:t>
            </a:r>
          </a:p>
          <a:p>
            <a:pPr marL="171450" indent="-171450">
              <a:buFont typeface="Arial" panose="020B0604020202020204" pitchFamily="34" charset="0"/>
              <a:buChar char="•"/>
            </a:pPr>
            <a:r>
              <a:rPr lang="en-US" dirty="0"/>
              <a:t>Where is it situated? </a:t>
            </a:r>
          </a:p>
          <a:p>
            <a:pPr marL="171450" indent="-171450">
              <a:buFont typeface="Arial" panose="020B0604020202020204" pitchFamily="34" charset="0"/>
              <a:buChar char="•"/>
            </a:pPr>
            <a:r>
              <a:rPr lang="en-US" dirty="0"/>
              <a:t>When was it made?</a:t>
            </a:r>
          </a:p>
          <a:p>
            <a:pPr marL="171450" indent="-171450">
              <a:buFont typeface="Arial" panose="020B0604020202020204" pitchFamily="34" charset="0"/>
              <a:buChar char="•"/>
            </a:pPr>
            <a:r>
              <a:rPr lang="en-US" dirty="0"/>
              <a:t>Why was it made? </a:t>
            </a:r>
          </a:p>
          <a:p>
            <a:pPr marL="0" indent="0">
              <a:buFont typeface="Arial" panose="020B0604020202020204" pitchFamily="34" charset="0"/>
              <a:buNone/>
            </a:pPr>
            <a:endParaRPr lang="en-US" dirty="0"/>
          </a:p>
          <a:p>
            <a:r>
              <a:rPr lang="en-US" dirty="0"/>
              <a:t>This might look like a boring old door. It is an old door but it happens to be the oldest door in Britain. </a:t>
            </a:r>
            <a:r>
              <a:rPr lang="en-GB" sz="1200" kern="1200" dirty="0">
                <a:solidFill>
                  <a:schemeClr val="tx1"/>
                </a:solidFill>
                <a:effectLst/>
                <a:latin typeface="+mn-lt"/>
                <a:ea typeface="+mn-ea"/>
                <a:cs typeface="+mn-cs"/>
              </a:rPr>
              <a:t>Scientists say that the trees that made this door were chopped down in about 1050. </a:t>
            </a:r>
            <a:r>
              <a:rPr lang="en-US" dirty="0"/>
              <a:t>The door can be found inside Westminster Abbey and it dates from the time of St Edward the Confessor. It is very thick and has heavy bolts on it - possibly something very precious was once stored behind it.</a:t>
            </a:r>
            <a:endParaRPr lang="en-US" dirty="0">
              <a:ea typeface="Calibri"/>
              <a:cs typeface="Calibri"/>
            </a:endParaRPr>
          </a:p>
          <a:p>
            <a:endParaRPr lang="en-US" dirty="0"/>
          </a:p>
          <a:p>
            <a:r>
              <a:rPr lang="en-US" dirty="0"/>
              <a:t>The lesson focuses on sources of evidence and what we can learn from them in relation to St Edward the Confessor’s Westminster Abbey. </a:t>
            </a:r>
          </a:p>
          <a:p>
            <a:endParaRPr lang="en-US" dirty="0"/>
          </a:p>
          <a:p>
            <a:r>
              <a:rPr lang="en-US" dirty="0"/>
              <a:t>Images: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Chapter House vestibule – ©2025 Dean</a:t>
            </a:r>
            <a:r>
              <a:rPr lang="en-US" baseline="0" dirty="0"/>
              <a:t> &amp; Chapter of Westminster</a:t>
            </a:r>
            <a:endParaRPr lang="en-GB" dirty="0"/>
          </a:p>
          <a:p>
            <a:r>
              <a:rPr lang="en-GB" baseline="0" dirty="0"/>
              <a:t>Anglo-Saxon door – ©</a:t>
            </a:r>
            <a:r>
              <a:rPr lang="en-GB" dirty="0"/>
              <a:t>2025</a:t>
            </a:r>
            <a:r>
              <a:rPr lang="en-GB" baseline="0" dirty="0"/>
              <a:t> Dean &amp; Chapter of Westminster</a:t>
            </a:r>
            <a:endParaRPr lang="en-GB" baseline="0" dirty="0">
              <a:ea typeface="Calibri" panose="020F0502020204030204"/>
              <a:cs typeface="Calibri" panose="020F0502020204030204"/>
            </a:endParaRPr>
          </a:p>
          <a:p>
            <a:r>
              <a:rPr lang="en-GB" baseline="0" dirty="0"/>
              <a:t>Close up of Anglo-Saxon door – ©</a:t>
            </a:r>
            <a:r>
              <a:rPr lang="en-GB" dirty="0"/>
              <a:t>2025</a:t>
            </a:r>
            <a:r>
              <a:rPr lang="en-GB" baseline="0" dirty="0"/>
              <a:t> Dean &amp; Chapter of Westminster </a:t>
            </a:r>
            <a:endParaRPr lang="en-GB" baseline="0" dirty="0">
              <a:ea typeface="Calibri" panose="020F0502020204030204"/>
              <a:cs typeface="Calibri" panose="020F0502020204030204"/>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4</a:t>
            </a:fld>
            <a:endParaRPr lang="en-GB"/>
          </a:p>
        </p:txBody>
      </p:sp>
    </p:spTree>
    <p:extLst>
      <p:ext uri="{BB962C8B-B14F-4D97-AF65-F5344CB8AC3E}">
        <p14:creationId xmlns:p14="http://schemas.microsoft.com/office/powerpoint/2010/main" val="19268598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Ask students to share with the class what they know about Westminster Abbey. This is designed to be a quick three-minute activity to gauge level of knowledge.</a:t>
            </a:r>
          </a:p>
          <a:p>
            <a:endParaRPr lang="en-GB" baseline="0" dirty="0"/>
          </a:p>
          <a:p>
            <a:r>
              <a:rPr lang="en-GB" baseline="0" dirty="0"/>
              <a:t>Images: </a:t>
            </a:r>
            <a:br>
              <a:rPr lang="en-GB" baseline="0" dirty="0">
                <a:cs typeface="+mn-lt"/>
              </a:rPr>
            </a:br>
            <a:r>
              <a:rPr lang="en-GB" baseline="0" dirty="0"/>
              <a:t>West Towers – ©</a:t>
            </a:r>
            <a:r>
              <a:rPr lang="en-GB" dirty="0"/>
              <a:t>2025</a:t>
            </a:r>
            <a:r>
              <a:rPr lang="en-GB" baseline="0" dirty="0"/>
              <a:t> Dean &amp; Chapter of Westminster</a:t>
            </a:r>
            <a:endParaRPr lang="en-GB" baseline="0" dirty="0">
              <a:ea typeface="Calibri"/>
              <a:cs typeface="Calibri"/>
            </a:endParaRPr>
          </a:p>
          <a:p>
            <a:r>
              <a:rPr lang="en-GB" baseline="0" dirty="0"/>
              <a:t>Nave altar and choir screen – ©</a:t>
            </a:r>
            <a:r>
              <a:rPr lang="en-GB" dirty="0"/>
              <a:t>2025</a:t>
            </a:r>
            <a:r>
              <a:rPr lang="en-GB" baseline="0" dirty="0"/>
              <a:t> Dean &amp; Chapter of Westminster</a:t>
            </a:r>
            <a:endParaRPr lang="en-GB" baseline="0" dirty="0">
              <a:ea typeface="Calibri" panose="020F0502020204030204"/>
              <a:cs typeface="Calibri" panose="020F0502020204030204"/>
            </a:endParaRPr>
          </a:p>
          <a:p>
            <a:r>
              <a:rPr lang="en-GB" baseline="0" dirty="0"/>
              <a:t>Tomb effigy of Lady Margaret Beaufort – ©</a:t>
            </a:r>
            <a:r>
              <a:rPr lang="en-GB" dirty="0"/>
              <a:t>2025</a:t>
            </a:r>
            <a:r>
              <a:rPr lang="en-GB" baseline="0" dirty="0"/>
              <a:t> Dean &amp; Chapter of Westminster</a:t>
            </a:r>
            <a:endParaRPr lang="en-GB" baseline="0" dirty="0">
              <a:ea typeface="Calibri" panose="020F0502020204030204"/>
              <a:cs typeface="Calibri" panose="020F0502020204030204"/>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5</a:t>
            </a:fld>
            <a:endParaRPr lang="en-GB"/>
          </a:p>
        </p:txBody>
      </p:sp>
    </p:spTree>
    <p:extLst>
      <p:ext uri="{BB962C8B-B14F-4D97-AF65-F5344CB8AC3E}">
        <p14:creationId xmlns:p14="http://schemas.microsoft.com/office/powerpoint/2010/main" val="18171077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Use the following information to give students a five-minute potted history of Westminster Abbey. </a:t>
            </a:r>
          </a:p>
          <a:p>
            <a:endParaRPr lang="en-US" dirty="0"/>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200" b="0" dirty="0"/>
              <a:t>In 960AD, S</a:t>
            </a:r>
            <a:r>
              <a:rPr lang="en-US" sz="1200" dirty="0"/>
              <a:t>t Dunstan (then Bishop of London) brought twelve monks from Glastonbury Abbey and founded a new monastic community at Westminster, possibly on the site of an earlier church. King Edgar endowed the monastery and the link between Westminster Abbey and the royal family was established.</a:t>
            </a:r>
          </a:p>
          <a:p>
            <a:pPr marL="228600" indent="-228600">
              <a:buFontTx/>
              <a:buAutoNum type="arabicPeriod"/>
              <a:defRPr/>
            </a:pPr>
            <a:r>
              <a:rPr lang="en-US" dirty="0"/>
              <a:t>St Edward the Confessor rebuilt and enlarged the existing monastery between 1042 and 1065. The church was the first in England to be built in the Norman or Romanesque style.  St Edward the Confessor was buried here in January 1066. Many stories were told of his miraculous healing powers. These stories were written down and </a:t>
            </a:r>
            <a:r>
              <a:rPr lang="en-US" dirty="0" err="1"/>
              <a:t>popularised</a:t>
            </a:r>
            <a:r>
              <a:rPr lang="en-US" dirty="0"/>
              <a:t> by the monks of Westminster Abbey. In 1161, St Edward the Confessor was </a:t>
            </a:r>
            <a:r>
              <a:rPr lang="en-US" dirty="0" err="1"/>
              <a:t>canonised</a:t>
            </a:r>
            <a:r>
              <a:rPr lang="en-US" dirty="0"/>
              <a:t> (made a saint) and his tomb became a shrine. He is still buried inside the Abbey today. </a:t>
            </a:r>
            <a:endParaRPr lang="en-US" dirty="0">
              <a:ea typeface="Calibri"/>
              <a:cs typeface="Calibri"/>
            </a:endParaRPr>
          </a:p>
          <a:p>
            <a:pPr marL="228600" indent="-228600">
              <a:buAutoNum type="arabicPeriod"/>
            </a:pPr>
            <a:r>
              <a:rPr lang="en-US" dirty="0"/>
              <a:t>Westminster Abbey is the coronation church. Coronations have taken place here since 1066. Harold Godwinson was almost certainly crowned at the Abbey on 6</a:t>
            </a:r>
            <a:r>
              <a:rPr lang="en-US" baseline="30000" dirty="0"/>
              <a:t>th</a:t>
            </a:r>
            <a:r>
              <a:rPr lang="en-US" dirty="0"/>
              <a:t> January 1066 (although no written evidence survives). William the Conqueror was crowned here on Christmas day 1066. King Charles III was crowned here in 2023. </a:t>
            </a:r>
            <a:endParaRPr lang="en-US" dirty="0">
              <a:ea typeface="Calibri"/>
              <a:cs typeface="Calibri"/>
            </a:endParaRPr>
          </a:p>
          <a:p>
            <a:pPr marL="228600" indent="-228600">
              <a:buAutoNum type="arabicPeriod"/>
            </a:pPr>
            <a:r>
              <a:rPr lang="en-US" dirty="0"/>
              <a:t>Over 3,000 people are buried or </a:t>
            </a:r>
            <a:r>
              <a:rPr lang="en-US" dirty="0" err="1"/>
              <a:t>memorialised</a:t>
            </a:r>
            <a:r>
              <a:rPr lang="en-US" dirty="0"/>
              <a:t> at Westminster Abbey. Thirty kings and queens are buried here. Other tombs and memorials include those of famous writers, politicians, musicians and scientists. </a:t>
            </a:r>
            <a:endParaRPr lang="en-US" dirty="0">
              <a:ea typeface="Calibri" panose="020F0502020204030204"/>
              <a:cs typeface="Calibri" panose="020F0502020204030204"/>
            </a:endParaRPr>
          </a:p>
          <a:p>
            <a:pPr marL="0" indent="0">
              <a:buNone/>
            </a:pPr>
            <a:endParaRPr lang="en-US" dirty="0"/>
          </a:p>
          <a:p>
            <a:pPr marL="0" indent="0">
              <a:buNone/>
            </a:pPr>
            <a:r>
              <a:rPr lang="en-US" dirty="0"/>
              <a:t>Images: </a:t>
            </a:r>
          </a:p>
          <a:p>
            <a:pPr marL="0" indent="0">
              <a:buNone/>
            </a:pPr>
            <a:r>
              <a:rPr lang="en-US" dirty="0"/>
              <a:t>St Dunstan window – ©2025 Dean &amp; Chapter of Westminster</a:t>
            </a:r>
            <a:endParaRPr lang="en-US" dirty="0">
              <a:ea typeface="Calibri"/>
              <a:cs typeface="Calibri"/>
            </a:endParaRPr>
          </a:p>
          <a:p>
            <a:pPr marL="0" indent="0">
              <a:buNone/>
            </a:pPr>
            <a:r>
              <a:rPr lang="en-US" dirty="0"/>
              <a:t>Shrine of St Edward the Confessor – ©2025 Dean &amp; Chapter of Westminster</a:t>
            </a:r>
            <a:endParaRPr lang="en-US" dirty="0">
              <a:ea typeface="Calibri" panose="020F0502020204030204"/>
              <a:cs typeface="Calibri" panose="020F0502020204030204"/>
            </a:endParaRPr>
          </a:p>
          <a:p>
            <a:pPr marL="0" indent="0">
              <a:buNone/>
            </a:pPr>
            <a:r>
              <a:rPr lang="en-US" dirty="0"/>
              <a:t>Coronation initial from </a:t>
            </a:r>
            <a:r>
              <a:rPr lang="en-US" dirty="0" err="1"/>
              <a:t>Litlyngton</a:t>
            </a:r>
            <a:r>
              <a:rPr lang="en-US" dirty="0"/>
              <a:t> Missal – ©2025 Dean &amp; Chapter of Westminster </a:t>
            </a:r>
            <a:endParaRPr lang="en-US" dirty="0">
              <a:ea typeface="Calibri" panose="020F0502020204030204"/>
              <a:cs typeface="Calibri" panose="020F0502020204030204"/>
            </a:endParaRPr>
          </a:p>
          <a:p>
            <a:r>
              <a:rPr lang="en-GB" baseline="0" dirty="0"/>
              <a:t>Stephen Hawking memorial – ©</a:t>
            </a:r>
            <a:r>
              <a:rPr lang="en-GB" dirty="0"/>
              <a:t>2025</a:t>
            </a:r>
            <a:r>
              <a:rPr lang="en-GB" baseline="0" dirty="0"/>
              <a:t> Dean &amp; Chapter of Westminster</a:t>
            </a:r>
            <a:endParaRPr lang="en-GB" baseline="0" dirty="0">
              <a:ea typeface="Calibri"/>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6</a:t>
            </a:fld>
            <a:endParaRPr lang="en-GB"/>
          </a:p>
        </p:txBody>
      </p:sp>
    </p:spTree>
    <p:extLst>
      <p:ext uri="{BB962C8B-B14F-4D97-AF65-F5344CB8AC3E}">
        <p14:creationId xmlns:p14="http://schemas.microsoft.com/office/powerpoint/2010/main" val="41399695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dirty="0">
                <a:cs typeface="Calibri" panose="020F0502020204030204"/>
              </a:rPr>
              <a:t>Teacher: </a:t>
            </a:r>
            <a:r>
              <a:rPr lang="en-US" sz="1200" kern="1200" dirty="0">
                <a:solidFill>
                  <a:schemeClr val="tx1"/>
                </a:solidFill>
                <a:effectLst/>
                <a:latin typeface="+mn-lt"/>
                <a:ea typeface="+mn-ea"/>
                <a:cs typeface="+mn-cs"/>
              </a:rPr>
              <a:t>This is a modern artist’s impression showing the Palace of Westminster and Westminster Abbey, as they may have looked in the 11</a:t>
            </a:r>
            <a:r>
              <a:rPr lang="en-US" sz="1200" kern="1200" baseline="30000" dirty="0">
                <a:solidFill>
                  <a:schemeClr val="tx1"/>
                </a:solidFill>
                <a:effectLst/>
                <a:latin typeface="+mn-lt"/>
                <a:ea typeface="+mn-ea"/>
                <a:cs typeface="+mn-cs"/>
              </a:rPr>
              <a:t>th</a:t>
            </a:r>
            <a:r>
              <a:rPr lang="en-US" sz="1200" kern="1200" dirty="0">
                <a:solidFill>
                  <a:schemeClr val="tx1"/>
                </a:solidFill>
                <a:effectLst/>
                <a:latin typeface="+mn-lt"/>
                <a:ea typeface="+mn-ea"/>
                <a:cs typeface="+mn-cs"/>
              </a:rPr>
              <a:t> century at the time St Edward the Confessor lived. He was responsible for building both. </a:t>
            </a:r>
            <a:r>
              <a:rPr lang="en-GB" sz="1200" kern="1200">
                <a:solidFill>
                  <a:schemeClr val="tx1"/>
                </a:solidFill>
                <a:effectLst/>
                <a:latin typeface="+mn-lt"/>
                <a:ea typeface="+mn-ea"/>
                <a:cs typeface="+mn-cs"/>
              </a:rPr>
              <a:t>It is important to note that St Edward the Confessor’s involvement in the creation of these buildings and their neighbouring location demonstrates the start of a powerful connection between church and state. </a:t>
            </a:r>
          </a:p>
          <a:p>
            <a:endParaRPr lang="en-US" sz="1200" dirty="0"/>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©2025 Dean</a:t>
            </a:r>
            <a:r>
              <a:rPr lang="en-US" baseline="0"/>
              <a:t> &amp; Chapter of Westminster</a:t>
            </a:r>
            <a:endParaRPr lang="en-GB"/>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7</a:t>
            </a:fld>
            <a:endParaRPr lang="en-GB"/>
          </a:p>
        </p:txBody>
      </p:sp>
    </p:spTree>
    <p:extLst>
      <p:ext uri="{BB962C8B-B14F-4D97-AF65-F5344CB8AC3E}">
        <p14:creationId xmlns:p14="http://schemas.microsoft.com/office/powerpoint/2010/main" val="34952375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dirty="0"/>
              <a:t>Teacher: Talk to students about the ‘cult’ of St Edward the Confessor </a:t>
            </a:r>
          </a:p>
          <a:p>
            <a:pPr marL="228600" indent="-228600">
              <a:buFontTx/>
              <a:buAutoNum type="arabicPeriod"/>
            </a:pPr>
            <a:r>
              <a:rPr lang="en-US" dirty="0"/>
              <a:t>In the 13</a:t>
            </a:r>
            <a:r>
              <a:rPr lang="en-US" baseline="30000" dirty="0"/>
              <a:t>th</a:t>
            </a:r>
            <a:r>
              <a:rPr lang="en-US" dirty="0"/>
              <a:t> century, just two hundred years after St Edward the Confessor built his church, King Henry III demolished it. He decided to rebuild Westminster Abbey in </a:t>
            </a:r>
            <a:r>
              <a:rPr lang="en-US" dirty="0" err="1"/>
              <a:t>honour</a:t>
            </a:r>
            <a:r>
              <a:rPr lang="en-US" dirty="0"/>
              <a:t> of St Edward the Confessor and to create a more fitting shrine for the saint. Henry rebuilt Westminster Abbey in the new Gothic style and this ‘modern’ Westminster Abbey was consecrated in 1269. </a:t>
            </a:r>
            <a:endParaRPr lang="en-US" dirty="0">
              <a:ea typeface="Calibri"/>
              <a:cs typeface="Calibri"/>
            </a:endParaRPr>
          </a:p>
          <a:p>
            <a:pPr marL="228600" indent="-228600">
              <a:buFontTx/>
              <a:buAutoNum type="arabicPeriod"/>
            </a:pPr>
            <a:r>
              <a:rPr lang="en-US" dirty="0"/>
              <a:t>The body of St Edward the Confessor was preserved and placed inside a new golden shrine. Pilgrims travelled here to kneel in the niches of St Edward the Confessor’s tomb, and to pray for healing. </a:t>
            </a:r>
          </a:p>
          <a:p>
            <a:pPr marL="228600" indent="-228600">
              <a:buFontTx/>
              <a:buAutoNum type="arabicPeriod"/>
            </a:pPr>
            <a:r>
              <a:rPr lang="en-US" dirty="0"/>
              <a:t>This image comes from The </a:t>
            </a:r>
            <a:r>
              <a:rPr lang="en-GB" sz="1200" b="0" i="0" u="none" strike="noStrike" kern="1200" dirty="0">
                <a:solidFill>
                  <a:schemeClr val="tx1"/>
                </a:solidFill>
                <a:effectLst/>
                <a:latin typeface="+mn-lt"/>
                <a:ea typeface="+mn-ea"/>
                <a:cs typeface="+mn-cs"/>
              </a:rPr>
              <a:t>Litlyngton </a:t>
            </a:r>
            <a:r>
              <a:rPr lang="en-US" dirty="0"/>
              <a:t>Missal, a precious 14</a:t>
            </a:r>
            <a:r>
              <a:rPr lang="en-US" baseline="30000" dirty="0"/>
              <a:t>th</a:t>
            </a:r>
            <a:r>
              <a:rPr lang="en-US" dirty="0"/>
              <a:t> century document from the Abbey collection. St Edward the Confessor is depicted as a gentle, pious, ‘other worldly’ king both in art and literature throughout the medieval period. </a:t>
            </a:r>
          </a:p>
          <a:p>
            <a:endParaRPr lang="en-GB" baseline="0" dirty="0"/>
          </a:p>
          <a:p>
            <a:r>
              <a:rPr lang="en-GB" baseline="0" dirty="0"/>
              <a:t>Images: </a:t>
            </a:r>
          </a:p>
          <a:p>
            <a:r>
              <a:rPr lang="en-GB" baseline="0" dirty="0"/>
              <a:t>North front of Westminster Abbey – ©</a:t>
            </a:r>
            <a:r>
              <a:rPr lang="en-GB" dirty="0"/>
              <a:t>2025</a:t>
            </a:r>
            <a:r>
              <a:rPr lang="en-GB" baseline="0" dirty="0"/>
              <a:t> Dean &amp; Chapter of Westminster</a:t>
            </a:r>
            <a:endParaRPr lang="en-GB" baseline="0" dirty="0">
              <a:ea typeface="Calibri"/>
              <a:cs typeface="Calibri"/>
            </a:endParaRPr>
          </a:p>
          <a:p>
            <a:r>
              <a:rPr lang="en-GB" baseline="0" dirty="0"/>
              <a:t>Illustration of St Edward the Confessor’s shrine – ©</a:t>
            </a:r>
            <a:r>
              <a:rPr lang="en-GB" dirty="0"/>
              <a:t>2025</a:t>
            </a:r>
            <a:r>
              <a:rPr lang="en-GB" baseline="0" dirty="0"/>
              <a:t> Dean &amp; Chapter of Westminster</a:t>
            </a:r>
            <a:endParaRPr lang="en-GB" baseline="0" dirty="0">
              <a:ea typeface="Calibri"/>
              <a:cs typeface="Calibri"/>
            </a:endParaRPr>
          </a:p>
          <a:p>
            <a:r>
              <a:rPr lang="en-GB" baseline="0" dirty="0"/>
              <a:t>St Edward the Confessor initial from the </a:t>
            </a:r>
            <a:r>
              <a:rPr lang="en-GB" baseline="0" dirty="0" err="1"/>
              <a:t>Litlyngton</a:t>
            </a:r>
            <a:r>
              <a:rPr lang="en-GB" baseline="0" dirty="0"/>
              <a:t> Missal – ©</a:t>
            </a:r>
            <a:r>
              <a:rPr lang="en-GB" dirty="0"/>
              <a:t>2025</a:t>
            </a:r>
            <a:r>
              <a:rPr lang="en-GB" baseline="0" dirty="0"/>
              <a:t> Dean &amp; Chapter of Westminster </a:t>
            </a:r>
            <a:endParaRPr lang="en-GB" baseline="0" dirty="0">
              <a:ea typeface="Calibri"/>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8</a:t>
            </a:fld>
            <a:endParaRPr lang="en-GB"/>
          </a:p>
        </p:txBody>
      </p:sp>
    </p:spTree>
    <p:extLst>
      <p:ext uri="{BB962C8B-B14F-4D97-AF65-F5344CB8AC3E}">
        <p14:creationId xmlns:p14="http://schemas.microsoft.com/office/powerpoint/2010/main" val="26167859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Teacher: Ask </a:t>
            </a:r>
            <a:r>
              <a:rPr lang="en-GB" dirty="0"/>
              <a:t>students</a:t>
            </a:r>
            <a:r>
              <a:rPr lang="en-GB" baseline="0" dirty="0"/>
              <a:t> to talk in pairs about the different types of evidence that might be available to historians trying to find out about St Edward the Confessor’s 11</a:t>
            </a:r>
            <a:r>
              <a:rPr lang="en-GB" baseline="30000" dirty="0"/>
              <a:t>th</a:t>
            </a:r>
            <a:r>
              <a:rPr lang="en-GB" baseline="0" dirty="0"/>
              <a:t> century church. Remind </a:t>
            </a:r>
            <a:r>
              <a:rPr lang="en-GB" dirty="0"/>
              <a:t>students</a:t>
            </a:r>
            <a:r>
              <a:rPr lang="en-GB" baseline="0" dirty="0"/>
              <a:t> to consider physical, literary and visual evidence. Take suggestions from </a:t>
            </a:r>
            <a:r>
              <a:rPr lang="en-GB" dirty="0"/>
              <a:t>students</a:t>
            </a:r>
            <a:r>
              <a:rPr lang="en-GB" baseline="0" dirty="0"/>
              <a:t> before moving onto next slides. </a:t>
            </a:r>
          </a:p>
          <a:p>
            <a:endParaRPr lang="en-GB" baseline="0" dirty="0"/>
          </a:p>
          <a:p>
            <a:r>
              <a:rPr lang="en-GB" baseline="0" dirty="0"/>
              <a:t>Image: </a:t>
            </a:r>
          </a:p>
          <a:p>
            <a:r>
              <a:rPr lang="en-GB" baseline="0" dirty="0"/>
              <a:t>©</a:t>
            </a:r>
            <a:r>
              <a:rPr lang="en-GB" dirty="0"/>
              <a:t>2025</a:t>
            </a:r>
            <a:r>
              <a:rPr lang="en-GB" baseline="0" dirty="0"/>
              <a:t> Dean &amp; Chapter of Westminster</a:t>
            </a:r>
            <a:endParaRPr lang="en-GB" baseline="0" dirty="0">
              <a:ea typeface="Calibri"/>
              <a:cs typeface="Calibri"/>
            </a:endParaRPr>
          </a:p>
          <a:p>
            <a:endParaRPr lang="en-GB" baseline="0"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9</a:t>
            </a:fld>
            <a:endParaRPr lang="en-GB"/>
          </a:p>
        </p:txBody>
      </p:sp>
    </p:spTree>
    <p:extLst>
      <p:ext uri="{BB962C8B-B14F-4D97-AF65-F5344CB8AC3E}">
        <p14:creationId xmlns:p14="http://schemas.microsoft.com/office/powerpoint/2010/main" val="224693101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dirty="0"/>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dirty="0"/>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 title goes here</a:t>
            </a:r>
          </a:p>
          <a:p>
            <a:r>
              <a:rPr lang="en-US" dirty="0"/>
              <a:t>Date </a:t>
            </a:r>
          </a:p>
        </p:txBody>
      </p:sp>
      <p:sp>
        <p:nvSpPr>
          <p:cNvPr id="5" name="Footer Placeholder 4"/>
          <p:cNvSpPr>
            <a:spLocks noGrp="1"/>
          </p:cNvSpPr>
          <p:nvPr>
            <p:ph type="ftr" sz="quarter" idx="11"/>
          </p:nvPr>
        </p:nvSpPr>
        <p:spPr/>
        <p:txBody>
          <a:bodyPr/>
          <a:lstStyle/>
          <a:p>
            <a:r>
              <a:rPr lang="en-GB" dirty="0"/>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dirty="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dirty="0"/>
              <a:t>Click to add subheading</a:t>
            </a:r>
            <a:endParaRPr lang="en-GB" dirty="0"/>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dirty="0"/>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dirty="0"/>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dirty="0"/>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dirty="0"/>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dirty="0"/>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dirty="0"/>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dirty="0"/>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dirty="0"/>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dirty="0"/>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dirty="0"/>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dirty="0"/>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dirty="0"/>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dirty="0"/>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dirty="0"/>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dirty="0"/>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dirty="0"/>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dirty="0"/>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dirty="0"/>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dirty="0"/>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dirty="0"/>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dirty="0"/>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dirty="0"/>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dirty="0"/>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dirty="0"/>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dirty="0"/>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dirty="0"/>
              <a:t>Thank you.</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dirty="0"/>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dirty="0"/>
              <a:t>Facebook</a:t>
            </a:r>
          </a:p>
          <a:p>
            <a:pPr lvl="0"/>
            <a:r>
              <a:rPr lang="en-US" dirty="0"/>
              <a:t>Twitter</a:t>
            </a:r>
          </a:p>
          <a:p>
            <a:pPr lvl="0"/>
            <a:r>
              <a:rPr lang="en-US" dirty="0"/>
              <a:t>Insta</a:t>
            </a:r>
          </a:p>
          <a:p>
            <a:pPr lvl="0"/>
            <a:r>
              <a:rPr lang="en-US" dirty="0"/>
              <a:t>YouTube</a:t>
            </a:r>
          </a:p>
          <a:p>
            <a:pPr lvl="0"/>
            <a:r>
              <a:rPr lang="en-US" dirty="0"/>
              <a:t>Tumbler</a:t>
            </a:r>
          </a:p>
          <a:p>
            <a:pPr lvl="0"/>
            <a:r>
              <a:rPr lang="en-US" dirty="0"/>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dirty="0"/>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dirty="0"/>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1/21/2025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dirty="0"/>
              <a:t>Main divider heading.</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dirty="0"/>
          </a:p>
        </p:txBody>
      </p:sp>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dirty="0"/>
          </a:p>
        </p:txBody>
      </p:sp>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dirty="0"/>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dirty="0"/>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dirty="0"/>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endParaRPr lang="en-GB" dirty="0"/>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dirty="0"/>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dirty="0">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2.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15.xml"/><Relationship Id="rId5" Type="http://schemas.openxmlformats.org/officeDocument/2006/relationships/image" Target="../media/image14.jpeg"/><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15.xml"/><Relationship Id="rId5" Type="http://schemas.openxmlformats.org/officeDocument/2006/relationships/image" Target="../media/image17.jpeg"/><Relationship Id="rId4" Type="http://schemas.openxmlformats.org/officeDocument/2006/relationships/image" Target="../media/image16.jpeg"/></Relationships>
</file>

<file path=ppt/slides/_rels/slide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6.xml"/><Relationship Id="rId1" Type="http://schemas.openxmlformats.org/officeDocument/2006/relationships/slideLayout" Target="../slideLayouts/slideLayout15.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8.xml"/><Relationship Id="rId1" Type="http://schemas.openxmlformats.org/officeDocument/2006/relationships/slideLayout" Target="../slideLayouts/slideLayout15.xml"/><Relationship Id="rId5" Type="http://schemas.openxmlformats.org/officeDocument/2006/relationships/image" Target="../media/image25.jpeg"/><Relationship Id="rId4" Type="http://schemas.openxmlformats.org/officeDocument/2006/relationships/image" Target="../media/image24.jpeg"/></Relationships>
</file>

<file path=ppt/slides/_rels/slide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a:solidFill>
                <a:schemeClr val="bg1"/>
              </a:solidFill>
            </a:endParaRPr>
          </a:p>
        </p:txBody>
      </p:sp>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lIns="91440" tIns="45720" rIns="91440" bIns="45720" anchor="t"/>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a:solidFill>
                  <a:schemeClr val="bg1"/>
                </a:solidFill>
              </a:rPr>
              <a:t>©2025 Dean and Chapter of Westminster</a:t>
            </a:r>
          </a:p>
        </p:txBody>
      </p:sp>
      <p:sp>
        <p:nvSpPr>
          <p:cNvPr id="9" name="TextBox 8"/>
          <p:cNvSpPr txBox="1"/>
          <p:nvPr/>
        </p:nvSpPr>
        <p:spPr>
          <a:xfrm>
            <a:off x="194689" y="1136073"/>
            <a:ext cx="8569794" cy="523220"/>
          </a:xfrm>
          <a:prstGeom prst="rect">
            <a:avLst/>
          </a:prstGeom>
          <a:solidFill>
            <a:schemeClr val="tx2"/>
          </a:solidFill>
        </p:spPr>
        <p:txBody>
          <a:bodyPr wrap="square" rtlCol="0">
            <a:spAutoFit/>
          </a:bodyPr>
          <a:lstStyle/>
          <a:p>
            <a:r>
              <a:rPr lang="en-GB" sz="2800" b="1" dirty="0">
                <a:solidFill>
                  <a:schemeClr val="bg1"/>
                </a:solidFill>
                <a:latin typeface="+mj-lt"/>
              </a:rPr>
              <a:t>St Edward the Confessor and Westminster Abbey</a:t>
            </a:r>
          </a:p>
        </p:txBody>
      </p:sp>
    </p:spTree>
    <p:extLst>
      <p:ext uri="{BB962C8B-B14F-4D97-AF65-F5344CB8AC3E}">
        <p14:creationId xmlns:p14="http://schemas.microsoft.com/office/powerpoint/2010/main" val="42135004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5" name="Content Placeholder 2">
            <a:extLst>
              <a:ext uri="{FF2B5EF4-FFF2-40B4-BE49-F238E27FC236}">
                <a16:creationId xmlns:a16="http://schemas.microsoft.com/office/drawing/2014/main" id="{5C70BAC9-4382-4241-A2E4-A3035290645F}"/>
              </a:ext>
            </a:extLst>
          </p:cNvPr>
          <p:cNvSpPr>
            <a:spLocks noGrp="1"/>
          </p:cNvSpPr>
          <p:nvPr>
            <p:ph idx="1"/>
          </p:nvPr>
        </p:nvSpPr>
        <p:spPr>
          <a:xfrm>
            <a:off x="463393" y="2394955"/>
            <a:ext cx="8139248" cy="3758228"/>
          </a:xfrm>
        </p:spPr>
        <p:txBody>
          <a:bodyPr/>
          <a:lstStyle/>
          <a:p>
            <a:endParaRPr lang="en-US" dirty="0"/>
          </a:p>
          <a:p>
            <a:endParaRPr lang="en-US" dirty="0"/>
          </a:p>
          <a:p>
            <a:endParaRPr lang="en-US" dirty="0"/>
          </a:p>
          <a:p>
            <a:endParaRPr lang="en-US" dirty="0"/>
          </a:p>
          <a:p>
            <a:endParaRPr lang="en-US" dirty="0"/>
          </a:p>
          <a:p>
            <a:endParaRPr lang="en-US" dirty="0"/>
          </a:p>
        </p:txBody>
      </p:sp>
      <p:sp>
        <p:nvSpPr>
          <p:cNvPr id="6" name="Title 1">
            <a:extLst>
              <a:ext uri="{FF2B5EF4-FFF2-40B4-BE49-F238E27FC236}">
                <a16:creationId xmlns:a16="http://schemas.microsoft.com/office/drawing/2014/main" id="{C4404F60-1E6A-4863-9AB9-48F184A98ED1}"/>
              </a:ext>
            </a:extLst>
          </p:cNvPr>
          <p:cNvSpPr>
            <a:spLocks noGrp="1"/>
          </p:cNvSpPr>
          <p:nvPr>
            <p:ph type="title"/>
          </p:nvPr>
        </p:nvSpPr>
        <p:spPr>
          <a:xfrm>
            <a:off x="362752" y="964804"/>
            <a:ext cx="8139248" cy="555622"/>
          </a:xfrm>
        </p:spPr>
        <p:txBody>
          <a:bodyPr/>
          <a:lstStyle/>
          <a:p>
            <a:r>
              <a:rPr lang="en-US" dirty="0"/>
              <a:t>Sources of evidence</a:t>
            </a:r>
          </a:p>
        </p:txBody>
      </p:sp>
      <p:pic>
        <p:nvPicPr>
          <p:cNvPr id="3" name="Picture 2">
            <a:extLst>
              <a:ext uri="{FF2B5EF4-FFF2-40B4-BE49-F238E27FC236}">
                <a16:creationId xmlns:a16="http://schemas.microsoft.com/office/drawing/2014/main" id="{FA2DDF37-18F6-4A83-AE7E-8BF1937A6D7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19068" y="1672826"/>
            <a:ext cx="3225174" cy="4837761"/>
          </a:xfrm>
          <a:prstGeom prst="rect">
            <a:avLst/>
          </a:prstGeom>
        </p:spPr>
      </p:pic>
    </p:spTree>
    <p:extLst>
      <p:ext uri="{BB962C8B-B14F-4D97-AF65-F5344CB8AC3E}">
        <p14:creationId xmlns:p14="http://schemas.microsoft.com/office/powerpoint/2010/main" val="33962507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5" name="Content Placeholder 2">
            <a:extLst>
              <a:ext uri="{FF2B5EF4-FFF2-40B4-BE49-F238E27FC236}">
                <a16:creationId xmlns:a16="http://schemas.microsoft.com/office/drawing/2014/main" id="{5C70BAC9-4382-4241-A2E4-A3035290645F}"/>
              </a:ext>
            </a:extLst>
          </p:cNvPr>
          <p:cNvSpPr>
            <a:spLocks noGrp="1"/>
          </p:cNvSpPr>
          <p:nvPr>
            <p:ph idx="1"/>
          </p:nvPr>
        </p:nvSpPr>
        <p:spPr>
          <a:xfrm>
            <a:off x="362752" y="2394955"/>
            <a:ext cx="8139248" cy="3758228"/>
          </a:xfrm>
        </p:spPr>
        <p:txBody>
          <a:bodyPr/>
          <a:lstStyle/>
          <a:p>
            <a:endParaRPr lang="en-US" dirty="0"/>
          </a:p>
          <a:p>
            <a:endParaRPr lang="en-US" dirty="0"/>
          </a:p>
          <a:p>
            <a:endParaRPr lang="en-US" dirty="0"/>
          </a:p>
          <a:p>
            <a:endParaRPr lang="en-US" dirty="0"/>
          </a:p>
          <a:p>
            <a:endParaRPr lang="en-US" dirty="0"/>
          </a:p>
          <a:p>
            <a:endParaRPr lang="en-US" dirty="0"/>
          </a:p>
        </p:txBody>
      </p:sp>
      <p:sp>
        <p:nvSpPr>
          <p:cNvPr id="6" name="Title 1">
            <a:extLst>
              <a:ext uri="{FF2B5EF4-FFF2-40B4-BE49-F238E27FC236}">
                <a16:creationId xmlns:a16="http://schemas.microsoft.com/office/drawing/2014/main" id="{C4404F60-1E6A-4863-9AB9-48F184A98ED1}"/>
              </a:ext>
            </a:extLst>
          </p:cNvPr>
          <p:cNvSpPr>
            <a:spLocks noGrp="1"/>
          </p:cNvSpPr>
          <p:nvPr>
            <p:ph type="title"/>
          </p:nvPr>
        </p:nvSpPr>
        <p:spPr>
          <a:xfrm>
            <a:off x="362752" y="964804"/>
            <a:ext cx="8139248" cy="555622"/>
          </a:xfrm>
        </p:spPr>
        <p:txBody>
          <a:bodyPr/>
          <a:lstStyle/>
          <a:p>
            <a:r>
              <a:rPr lang="en-US" dirty="0"/>
              <a:t>Sources of evidence</a:t>
            </a:r>
          </a:p>
        </p:txBody>
      </p:sp>
      <p:pic>
        <p:nvPicPr>
          <p:cNvPr id="9" name="Picture 8">
            <a:extLst>
              <a:ext uri="{FF2B5EF4-FFF2-40B4-BE49-F238E27FC236}">
                <a16:creationId xmlns:a16="http://schemas.microsoft.com/office/drawing/2014/main" id="{DA7036E8-4D0F-4584-AEB5-FF623BFFF38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42000" y="1915533"/>
            <a:ext cx="7870044" cy="4466250"/>
          </a:xfrm>
          <a:prstGeom prst="rect">
            <a:avLst/>
          </a:prstGeom>
        </p:spPr>
      </p:pic>
    </p:spTree>
    <p:extLst>
      <p:ext uri="{BB962C8B-B14F-4D97-AF65-F5344CB8AC3E}">
        <p14:creationId xmlns:p14="http://schemas.microsoft.com/office/powerpoint/2010/main" val="25074225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5" name="Content Placeholder 2">
            <a:extLst>
              <a:ext uri="{FF2B5EF4-FFF2-40B4-BE49-F238E27FC236}">
                <a16:creationId xmlns:a16="http://schemas.microsoft.com/office/drawing/2014/main" id="{5C70BAC9-4382-4241-A2E4-A3035290645F}"/>
              </a:ext>
            </a:extLst>
          </p:cNvPr>
          <p:cNvSpPr>
            <a:spLocks noGrp="1"/>
          </p:cNvSpPr>
          <p:nvPr>
            <p:ph idx="1"/>
          </p:nvPr>
        </p:nvSpPr>
        <p:spPr>
          <a:xfrm>
            <a:off x="679054" y="2394955"/>
            <a:ext cx="8139248" cy="3758228"/>
          </a:xfrm>
        </p:spPr>
        <p:txBody>
          <a:bodyPr/>
          <a:lstStyle/>
          <a:p>
            <a:endParaRPr lang="en-US" dirty="0"/>
          </a:p>
          <a:p>
            <a:endParaRPr lang="en-US" dirty="0"/>
          </a:p>
          <a:p>
            <a:endParaRPr lang="en-US" dirty="0"/>
          </a:p>
          <a:p>
            <a:endParaRPr lang="en-US" dirty="0"/>
          </a:p>
          <a:p>
            <a:endParaRPr lang="en-US" dirty="0"/>
          </a:p>
          <a:p>
            <a:endParaRPr lang="en-US" dirty="0"/>
          </a:p>
        </p:txBody>
      </p:sp>
      <p:sp>
        <p:nvSpPr>
          <p:cNvPr id="6" name="Title 1">
            <a:extLst>
              <a:ext uri="{FF2B5EF4-FFF2-40B4-BE49-F238E27FC236}">
                <a16:creationId xmlns:a16="http://schemas.microsoft.com/office/drawing/2014/main" id="{C4404F60-1E6A-4863-9AB9-48F184A98ED1}"/>
              </a:ext>
            </a:extLst>
          </p:cNvPr>
          <p:cNvSpPr>
            <a:spLocks noGrp="1"/>
          </p:cNvSpPr>
          <p:nvPr>
            <p:ph type="title"/>
          </p:nvPr>
        </p:nvSpPr>
        <p:spPr>
          <a:xfrm>
            <a:off x="362752" y="964804"/>
            <a:ext cx="8139248" cy="555622"/>
          </a:xfrm>
        </p:spPr>
        <p:txBody>
          <a:bodyPr/>
          <a:lstStyle/>
          <a:p>
            <a:r>
              <a:rPr lang="en-US" dirty="0"/>
              <a:t>Sources of evidence</a:t>
            </a:r>
          </a:p>
        </p:txBody>
      </p:sp>
      <p:pic>
        <p:nvPicPr>
          <p:cNvPr id="11" name="Picture 10">
            <a:extLst>
              <a:ext uri="{FF2B5EF4-FFF2-40B4-BE49-F238E27FC236}">
                <a16:creationId xmlns:a16="http://schemas.microsoft.com/office/drawing/2014/main" id="{6429AD53-A0FB-4214-A025-86CE6B2F412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06439" y="1672826"/>
            <a:ext cx="3142448" cy="4713672"/>
          </a:xfrm>
          <a:prstGeom prst="rect">
            <a:avLst/>
          </a:prstGeom>
        </p:spPr>
      </p:pic>
    </p:spTree>
    <p:extLst>
      <p:ext uri="{BB962C8B-B14F-4D97-AF65-F5344CB8AC3E}">
        <p14:creationId xmlns:p14="http://schemas.microsoft.com/office/powerpoint/2010/main" val="40937470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5" name="Content Placeholder 2">
            <a:extLst>
              <a:ext uri="{FF2B5EF4-FFF2-40B4-BE49-F238E27FC236}">
                <a16:creationId xmlns:a16="http://schemas.microsoft.com/office/drawing/2014/main" id="{5C70BAC9-4382-4241-A2E4-A3035290645F}"/>
              </a:ext>
            </a:extLst>
          </p:cNvPr>
          <p:cNvSpPr>
            <a:spLocks noGrp="1"/>
          </p:cNvSpPr>
          <p:nvPr>
            <p:ph idx="1"/>
          </p:nvPr>
        </p:nvSpPr>
        <p:spPr>
          <a:xfrm>
            <a:off x="362752" y="2394955"/>
            <a:ext cx="8139248" cy="3758228"/>
          </a:xfrm>
        </p:spPr>
        <p:txBody>
          <a:bodyPr/>
          <a:lstStyle/>
          <a:p>
            <a:endParaRPr lang="en-US" dirty="0"/>
          </a:p>
          <a:p>
            <a:endParaRPr lang="en-US" dirty="0"/>
          </a:p>
          <a:p>
            <a:endParaRPr lang="en-US" dirty="0"/>
          </a:p>
          <a:p>
            <a:endParaRPr lang="en-US" dirty="0"/>
          </a:p>
          <a:p>
            <a:endParaRPr lang="en-US" dirty="0"/>
          </a:p>
          <a:p>
            <a:endParaRPr lang="en-US" dirty="0"/>
          </a:p>
        </p:txBody>
      </p:sp>
      <p:sp>
        <p:nvSpPr>
          <p:cNvPr id="6" name="Title 1">
            <a:extLst>
              <a:ext uri="{FF2B5EF4-FFF2-40B4-BE49-F238E27FC236}">
                <a16:creationId xmlns:a16="http://schemas.microsoft.com/office/drawing/2014/main" id="{C4404F60-1E6A-4863-9AB9-48F184A98ED1}"/>
              </a:ext>
            </a:extLst>
          </p:cNvPr>
          <p:cNvSpPr>
            <a:spLocks noGrp="1"/>
          </p:cNvSpPr>
          <p:nvPr>
            <p:ph type="title"/>
          </p:nvPr>
        </p:nvSpPr>
        <p:spPr>
          <a:xfrm>
            <a:off x="362752" y="964804"/>
            <a:ext cx="8139248" cy="555622"/>
          </a:xfrm>
        </p:spPr>
        <p:txBody>
          <a:bodyPr/>
          <a:lstStyle/>
          <a:p>
            <a:r>
              <a:rPr lang="en-US" dirty="0"/>
              <a:t>Sources of evidence</a:t>
            </a:r>
          </a:p>
        </p:txBody>
      </p:sp>
      <p:pic>
        <p:nvPicPr>
          <p:cNvPr id="13" name="Picture 12">
            <a:extLst>
              <a:ext uri="{FF2B5EF4-FFF2-40B4-BE49-F238E27FC236}">
                <a16:creationId xmlns:a16="http://schemas.microsoft.com/office/drawing/2014/main" id="{B422DF12-F45E-40FB-ADBE-BC9FFD155FA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51097" y="2122011"/>
            <a:ext cx="8641806" cy="3771185"/>
          </a:xfrm>
          <a:prstGeom prst="rect">
            <a:avLst/>
          </a:prstGeom>
        </p:spPr>
      </p:pic>
    </p:spTree>
    <p:extLst>
      <p:ext uri="{BB962C8B-B14F-4D97-AF65-F5344CB8AC3E}">
        <p14:creationId xmlns:p14="http://schemas.microsoft.com/office/powerpoint/2010/main" val="26656214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5" name="Content Placeholder 2">
            <a:extLst>
              <a:ext uri="{FF2B5EF4-FFF2-40B4-BE49-F238E27FC236}">
                <a16:creationId xmlns:a16="http://schemas.microsoft.com/office/drawing/2014/main" id="{5C70BAC9-4382-4241-A2E4-A3035290645F}"/>
              </a:ext>
            </a:extLst>
          </p:cNvPr>
          <p:cNvSpPr>
            <a:spLocks noGrp="1"/>
          </p:cNvSpPr>
          <p:nvPr>
            <p:ph idx="1"/>
          </p:nvPr>
        </p:nvSpPr>
        <p:spPr>
          <a:xfrm>
            <a:off x="535280" y="2394955"/>
            <a:ext cx="8139248" cy="3758228"/>
          </a:xfrm>
        </p:spPr>
        <p:txBody>
          <a:bodyPr/>
          <a:lstStyle/>
          <a:p>
            <a:endParaRPr lang="en-US" dirty="0"/>
          </a:p>
          <a:p>
            <a:endParaRPr lang="en-US" dirty="0"/>
          </a:p>
          <a:p>
            <a:endParaRPr lang="en-US" dirty="0"/>
          </a:p>
          <a:p>
            <a:endParaRPr lang="en-US" dirty="0"/>
          </a:p>
          <a:p>
            <a:endParaRPr lang="en-US" dirty="0"/>
          </a:p>
          <a:p>
            <a:endParaRPr lang="en-US" dirty="0"/>
          </a:p>
        </p:txBody>
      </p:sp>
      <p:sp>
        <p:nvSpPr>
          <p:cNvPr id="6" name="Title 1">
            <a:extLst>
              <a:ext uri="{FF2B5EF4-FFF2-40B4-BE49-F238E27FC236}">
                <a16:creationId xmlns:a16="http://schemas.microsoft.com/office/drawing/2014/main" id="{C4404F60-1E6A-4863-9AB9-48F184A98ED1}"/>
              </a:ext>
            </a:extLst>
          </p:cNvPr>
          <p:cNvSpPr>
            <a:spLocks noGrp="1"/>
          </p:cNvSpPr>
          <p:nvPr>
            <p:ph type="title"/>
          </p:nvPr>
        </p:nvSpPr>
        <p:spPr>
          <a:xfrm>
            <a:off x="362752" y="964804"/>
            <a:ext cx="8139248" cy="555622"/>
          </a:xfrm>
        </p:spPr>
        <p:txBody>
          <a:bodyPr/>
          <a:lstStyle/>
          <a:p>
            <a:r>
              <a:rPr lang="en-US" dirty="0"/>
              <a:t>Sources of evidence</a:t>
            </a:r>
          </a:p>
        </p:txBody>
      </p:sp>
      <p:pic>
        <p:nvPicPr>
          <p:cNvPr id="15" name="Picture 14">
            <a:extLst>
              <a:ext uri="{FF2B5EF4-FFF2-40B4-BE49-F238E27FC236}">
                <a16:creationId xmlns:a16="http://schemas.microsoft.com/office/drawing/2014/main" id="{B0014B17-2BE9-4E52-8301-199A80F6CFA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86853" y="1672826"/>
            <a:ext cx="4640622" cy="4867785"/>
          </a:xfrm>
          <a:prstGeom prst="rect">
            <a:avLst/>
          </a:prstGeom>
        </p:spPr>
      </p:pic>
    </p:spTree>
    <p:extLst>
      <p:ext uri="{BB962C8B-B14F-4D97-AF65-F5344CB8AC3E}">
        <p14:creationId xmlns:p14="http://schemas.microsoft.com/office/powerpoint/2010/main" val="24446625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5" name="Content Placeholder 2">
            <a:extLst>
              <a:ext uri="{FF2B5EF4-FFF2-40B4-BE49-F238E27FC236}">
                <a16:creationId xmlns:a16="http://schemas.microsoft.com/office/drawing/2014/main" id="{5C70BAC9-4382-4241-A2E4-A3035290645F}"/>
              </a:ext>
            </a:extLst>
          </p:cNvPr>
          <p:cNvSpPr>
            <a:spLocks noGrp="1"/>
          </p:cNvSpPr>
          <p:nvPr>
            <p:ph idx="1"/>
          </p:nvPr>
        </p:nvSpPr>
        <p:spPr>
          <a:xfrm>
            <a:off x="362752" y="2394955"/>
            <a:ext cx="8139248" cy="3758228"/>
          </a:xfrm>
        </p:spPr>
        <p:txBody>
          <a:bodyPr/>
          <a:lstStyle/>
          <a:p>
            <a:endParaRPr lang="en-US" dirty="0"/>
          </a:p>
          <a:p>
            <a:endParaRPr lang="en-US" dirty="0"/>
          </a:p>
          <a:p>
            <a:endParaRPr lang="en-US" dirty="0"/>
          </a:p>
          <a:p>
            <a:endParaRPr lang="en-US" dirty="0"/>
          </a:p>
          <a:p>
            <a:endParaRPr lang="en-US" dirty="0"/>
          </a:p>
          <a:p>
            <a:endParaRPr lang="en-US" dirty="0"/>
          </a:p>
        </p:txBody>
      </p:sp>
      <p:sp>
        <p:nvSpPr>
          <p:cNvPr id="6" name="Title 1">
            <a:extLst>
              <a:ext uri="{FF2B5EF4-FFF2-40B4-BE49-F238E27FC236}">
                <a16:creationId xmlns:a16="http://schemas.microsoft.com/office/drawing/2014/main" id="{24A3AAC0-DCCC-4B3A-8B12-11295C7C9CB8}"/>
              </a:ext>
            </a:extLst>
          </p:cNvPr>
          <p:cNvSpPr>
            <a:spLocks noGrp="1"/>
          </p:cNvSpPr>
          <p:nvPr>
            <p:ph type="title"/>
          </p:nvPr>
        </p:nvSpPr>
        <p:spPr>
          <a:xfrm>
            <a:off x="362752" y="964804"/>
            <a:ext cx="8139248" cy="520452"/>
          </a:xfrm>
        </p:spPr>
        <p:txBody>
          <a:bodyPr/>
          <a:lstStyle/>
          <a:p>
            <a:r>
              <a:rPr lang="en-US" dirty="0"/>
              <a:t>Using sources of evidence</a:t>
            </a:r>
          </a:p>
        </p:txBody>
      </p:sp>
      <p:sp>
        <p:nvSpPr>
          <p:cNvPr id="7" name="Content Placeholder 2">
            <a:extLst>
              <a:ext uri="{FF2B5EF4-FFF2-40B4-BE49-F238E27FC236}">
                <a16:creationId xmlns:a16="http://schemas.microsoft.com/office/drawing/2014/main" id="{5015EDAC-7F85-4971-95FA-81129637BA70}"/>
              </a:ext>
            </a:extLst>
          </p:cNvPr>
          <p:cNvSpPr txBox="1">
            <a:spLocks/>
          </p:cNvSpPr>
          <p:nvPr/>
        </p:nvSpPr>
        <p:spPr>
          <a:xfrm>
            <a:off x="449998" y="2848348"/>
            <a:ext cx="4069624" cy="1922096"/>
          </a:xfrm>
          <a:prstGeom prst="rect">
            <a:avLst/>
          </a:prstGeom>
        </p:spPr>
        <p:txBody>
          <a:bodyPr vert="horz" lIns="0" tIns="0" rIns="0" bIns="0" rtlCol="0" anchor="t">
            <a:norm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t>‘To write the history of Edward and his reign we have to scrape the barrel with care: every scrap of information is precious’</a:t>
            </a:r>
          </a:p>
          <a:p>
            <a:r>
              <a:rPr lang="en-US" sz="1800" i="1" dirty="0"/>
              <a:t>Edward the Confessor</a:t>
            </a:r>
            <a:r>
              <a:rPr lang="en-US" sz="1800" dirty="0"/>
              <a:t>, Frank Barlow</a:t>
            </a:r>
            <a:endParaRPr lang="en-US" sz="1800">
              <a:cs typeface="Arial"/>
            </a:endParaRPr>
          </a:p>
          <a:p>
            <a:endParaRPr lang="en-US" sz="1800" dirty="0"/>
          </a:p>
          <a:p>
            <a:endParaRPr lang="en-US" dirty="0"/>
          </a:p>
          <a:p>
            <a:endParaRPr lang="en-US" dirty="0"/>
          </a:p>
          <a:p>
            <a:endParaRPr lang="en-US" dirty="0"/>
          </a:p>
          <a:p>
            <a:endParaRPr lang="en-US" dirty="0"/>
          </a:p>
          <a:p>
            <a:endParaRPr lang="en-US" dirty="0"/>
          </a:p>
          <a:p>
            <a:endParaRPr lang="en-US" dirty="0"/>
          </a:p>
        </p:txBody>
      </p:sp>
      <p:sp>
        <p:nvSpPr>
          <p:cNvPr id="8" name="TextBox 7">
            <a:extLst>
              <a:ext uri="{FF2B5EF4-FFF2-40B4-BE49-F238E27FC236}">
                <a16:creationId xmlns:a16="http://schemas.microsoft.com/office/drawing/2014/main" id="{4B4569D7-8639-4601-BCDC-F4F265A02C6F}"/>
              </a:ext>
            </a:extLst>
          </p:cNvPr>
          <p:cNvSpPr txBox="1"/>
          <p:nvPr/>
        </p:nvSpPr>
        <p:spPr>
          <a:xfrm>
            <a:off x="449998" y="5781775"/>
            <a:ext cx="8331250" cy="646331"/>
          </a:xfrm>
          <a:prstGeom prst="rect">
            <a:avLst/>
          </a:prstGeom>
          <a:solidFill>
            <a:schemeClr val="tx2"/>
          </a:solidFill>
        </p:spPr>
        <p:txBody>
          <a:bodyPr wrap="square" lIns="91440" tIns="45720" rIns="91440" bIns="45720" rtlCol="0" anchor="t">
            <a:spAutoFit/>
          </a:bodyPr>
          <a:lstStyle/>
          <a:p>
            <a:r>
              <a:rPr lang="en-US" dirty="0">
                <a:solidFill>
                  <a:schemeClr val="bg1"/>
                </a:solidFill>
              </a:rPr>
              <a:t>Discuss with your partner.</a:t>
            </a:r>
          </a:p>
          <a:p>
            <a:r>
              <a:rPr lang="en-US" dirty="0">
                <a:solidFill>
                  <a:schemeClr val="bg1"/>
                </a:solidFill>
              </a:rPr>
              <a:t>What does historian Frank Barlow mean by this? </a:t>
            </a:r>
            <a:endParaRPr lang="en-US" dirty="0">
              <a:solidFill>
                <a:schemeClr val="bg1"/>
              </a:solidFill>
              <a:cs typeface="Arial"/>
            </a:endParaRPr>
          </a:p>
        </p:txBody>
      </p:sp>
      <p:pic>
        <p:nvPicPr>
          <p:cNvPr id="3" name="Picture 2">
            <a:extLst>
              <a:ext uri="{FF2B5EF4-FFF2-40B4-BE49-F238E27FC236}">
                <a16:creationId xmlns:a16="http://schemas.microsoft.com/office/drawing/2014/main" id="{E83E0F5A-9CF6-4644-88BD-CAEAC664CD9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53053" y="1849252"/>
            <a:ext cx="3279648" cy="3657600"/>
          </a:xfrm>
          <a:prstGeom prst="rect">
            <a:avLst/>
          </a:prstGeom>
        </p:spPr>
      </p:pic>
    </p:spTree>
    <p:extLst>
      <p:ext uri="{BB962C8B-B14F-4D97-AF65-F5344CB8AC3E}">
        <p14:creationId xmlns:p14="http://schemas.microsoft.com/office/powerpoint/2010/main" val="15324246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5" name="Content Placeholder 2">
            <a:extLst>
              <a:ext uri="{FF2B5EF4-FFF2-40B4-BE49-F238E27FC236}">
                <a16:creationId xmlns:a16="http://schemas.microsoft.com/office/drawing/2014/main" id="{5C70BAC9-4382-4241-A2E4-A3035290645F}"/>
              </a:ext>
            </a:extLst>
          </p:cNvPr>
          <p:cNvSpPr>
            <a:spLocks noGrp="1"/>
          </p:cNvSpPr>
          <p:nvPr>
            <p:ph idx="1"/>
          </p:nvPr>
        </p:nvSpPr>
        <p:spPr>
          <a:xfrm>
            <a:off x="362752" y="2317463"/>
            <a:ext cx="8139248" cy="3758228"/>
          </a:xfrm>
        </p:spPr>
        <p:txBody>
          <a:bodyPr/>
          <a:lstStyle/>
          <a:p>
            <a:endParaRPr lang="en-US" dirty="0"/>
          </a:p>
          <a:p>
            <a:endParaRPr lang="en-US" dirty="0"/>
          </a:p>
          <a:p>
            <a:endParaRPr lang="en-US" dirty="0"/>
          </a:p>
          <a:p>
            <a:endParaRPr lang="en-US" dirty="0"/>
          </a:p>
          <a:p>
            <a:endParaRPr lang="en-US" dirty="0"/>
          </a:p>
          <a:p>
            <a:endParaRPr lang="en-US" dirty="0"/>
          </a:p>
        </p:txBody>
      </p:sp>
      <p:sp>
        <p:nvSpPr>
          <p:cNvPr id="7" name="Title 1">
            <a:extLst>
              <a:ext uri="{FF2B5EF4-FFF2-40B4-BE49-F238E27FC236}">
                <a16:creationId xmlns:a16="http://schemas.microsoft.com/office/drawing/2014/main" id="{023A20E8-0426-42B5-9700-7E7753DC9CDA}"/>
              </a:ext>
            </a:extLst>
          </p:cNvPr>
          <p:cNvSpPr>
            <a:spLocks noGrp="1"/>
          </p:cNvSpPr>
          <p:nvPr>
            <p:ph type="title"/>
          </p:nvPr>
        </p:nvSpPr>
        <p:spPr>
          <a:xfrm>
            <a:off x="420263" y="936048"/>
            <a:ext cx="8239889" cy="562072"/>
          </a:xfrm>
        </p:spPr>
        <p:txBody>
          <a:bodyPr/>
          <a:lstStyle/>
          <a:p>
            <a:r>
              <a:rPr lang="en-US" dirty="0"/>
              <a:t>Activity: scraps of information</a:t>
            </a:r>
          </a:p>
        </p:txBody>
      </p:sp>
      <p:sp>
        <p:nvSpPr>
          <p:cNvPr id="8" name="TextBox 7">
            <a:extLst>
              <a:ext uri="{FF2B5EF4-FFF2-40B4-BE49-F238E27FC236}">
                <a16:creationId xmlns:a16="http://schemas.microsoft.com/office/drawing/2014/main" id="{410DC28E-744B-4C9B-8BD3-18454582B48B}"/>
              </a:ext>
            </a:extLst>
          </p:cNvPr>
          <p:cNvSpPr txBox="1"/>
          <p:nvPr/>
        </p:nvSpPr>
        <p:spPr>
          <a:xfrm>
            <a:off x="3978100" y="3178011"/>
            <a:ext cx="4220985" cy="1754326"/>
          </a:xfrm>
          <a:prstGeom prst="rect">
            <a:avLst/>
          </a:prstGeom>
          <a:solidFill>
            <a:schemeClr val="tx2"/>
          </a:solidFill>
        </p:spPr>
        <p:txBody>
          <a:bodyPr wrap="square" lIns="91440" tIns="45720" rIns="91440" bIns="45720" rtlCol="0" anchor="t">
            <a:spAutoFit/>
          </a:bodyPr>
          <a:lstStyle/>
          <a:p>
            <a:r>
              <a:rPr lang="en-US" dirty="0">
                <a:solidFill>
                  <a:schemeClr val="bg1"/>
                </a:solidFill>
              </a:rPr>
              <a:t>Examine four “scraps” of information /evidence to answer the question:</a:t>
            </a:r>
          </a:p>
          <a:p>
            <a:endParaRPr lang="en-US" dirty="0">
              <a:solidFill>
                <a:schemeClr val="bg1"/>
              </a:solidFill>
              <a:cs typeface="Arial"/>
            </a:endParaRPr>
          </a:p>
          <a:p>
            <a:r>
              <a:rPr lang="en-US" b="1" dirty="0">
                <a:solidFill>
                  <a:schemeClr val="bg1"/>
                </a:solidFill>
                <a:cs typeface="Arial"/>
              </a:rPr>
              <a:t>What was St Edward the Confessor’s motivation for building Westminster Abbey? </a:t>
            </a:r>
            <a:endParaRPr lang="en-US" b="1" dirty="0">
              <a:solidFill>
                <a:schemeClr val="bg1"/>
              </a:solidFill>
            </a:endParaRPr>
          </a:p>
        </p:txBody>
      </p:sp>
      <p:pic>
        <p:nvPicPr>
          <p:cNvPr id="3" name="Picture 2">
            <a:extLst>
              <a:ext uri="{FF2B5EF4-FFF2-40B4-BE49-F238E27FC236}">
                <a16:creationId xmlns:a16="http://schemas.microsoft.com/office/drawing/2014/main" id="{842DB7E7-549E-4234-BA20-E79344D1D83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80440" y="1805070"/>
            <a:ext cx="2794745" cy="4589614"/>
          </a:xfrm>
          <a:prstGeom prst="rect">
            <a:avLst/>
          </a:prstGeom>
        </p:spPr>
      </p:pic>
    </p:spTree>
    <p:extLst>
      <p:ext uri="{BB962C8B-B14F-4D97-AF65-F5344CB8AC3E}">
        <p14:creationId xmlns:p14="http://schemas.microsoft.com/office/powerpoint/2010/main" val="41006940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5" name="Content Placeholder 2">
            <a:extLst>
              <a:ext uri="{FF2B5EF4-FFF2-40B4-BE49-F238E27FC236}">
                <a16:creationId xmlns:a16="http://schemas.microsoft.com/office/drawing/2014/main" id="{5C70BAC9-4382-4241-A2E4-A3035290645F}"/>
              </a:ext>
            </a:extLst>
          </p:cNvPr>
          <p:cNvSpPr>
            <a:spLocks noGrp="1"/>
          </p:cNvSpPr>
          <p:nvPr>
            <p:ph idx="1"/>
          </p:nvPr>
        </p:nvSpPr>
        <p:spPr>
          <a:xfrm>
            <a:off x="362752" y="2511192"/>
            <a:ext cx="8139248" cy="3758228"/>
          </a:xfrm>
        </p:spPr>
        <p:txBody>
          <a:bodyPr/>
          <a:lstStyle/>
          <a:p>
            <a:endParaRPr lang="en-US" dirty="0"/>
          </a:p>
          <a:p>
            <a:endParaRPr lang="en-US" dirty="0"/>
          </a:p>
          <a:p>
            <a:endParaRPr lang="en-US" dirty="0"/>
          </a:p>
          <a:p>
            <a:endParaRPr lang="en-US" dirty="0"/>
          </a:p>
          <a:p>
            <a:endParaRPr lang="en-US" dirty="0"/>
          </a:p>
          <a:p>
            <a:endParaRPr lang="en-US" dirty="0"/>
          </a:p>
        </p:txBody>
      </p:sp>
      <p:sp>
        <p:nvSpPr>
          <p:cNvPr id="7" name="Title 1">
            <a:extLst>
              <a:ext uri="{FF2B5EF4-FFF2-40B4-BE49-F238E27FC236}">
                <a16:creationId xmlns:a16="http://schemas.microsoft.com/office/drawing/2014/main" id="{023A20E8-0426-42B5-9700-7E7753DC9CDA}"/>
              </a:ext>
            </a:extLst>
          </p:cNvPr>
          <p:cNvSpPr>
            <a:spLocks noGrp="1"/>
          </p:cNvSpPr>
          <p:nvPr>
            <p:ph type="title"/>
          </p:nvPr>
        </p:nvSpPr>
        <p:spPr>
          <a:xfrm>
            <a:off x="362752" y="964804"/>
            <a:ext cx="8139248" cy="863996"/>
          </a:xfrm>
        </p:spPr>
        <p:txBody>
          <a:bodyPr/>
          <a:lstStyle/>
          <a:p>
            <a:r>
              <a:rPr lang="en-US" dirty="0"/>
              <a:t>What was St Edward the Confessor’s motivation for building Westminster Abbey? </a:t>
            </a:r>
          </a:p>
        </p:txBody>
      </p:sp>
      <p:pic>
        <p:nvPicPr>
          <p:cNvPr id="3" name="Picture 2">
            <a:extLst>
              <a:ext uri="{FF2B5EF4-FFF2-40B4-BE49-F238E27FC236}">
                <a16:creationId xmlns:a16="http://schemas.microsoft.com/office/drawing/2014/main" id="{6073C9C0-7446-47CA-9285-8A930AA76CB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92901" y="1968667"/>
            <a:ext cx="5032185" cy="3056276"/>
          </a:xfrm>
          <a:prstGeom prst="rect">
            <a:avLst/>
          </a:prstGeom>
        </p:spPr>
      </p:pic>
      <p:sp>
        <p:nvSpPr>
          <p:cNvPr id="8" name="Rectangle 7">
            <a:extLst>
              <a:ext uri="{FF2B5EF4-FFF2-40B4-BE49-F238E27FC236}">
                <a16:creationId xmlns:a16="http://schemas.microsoft.com/office/drawing/2014/main" id="{67B5C668-C802-4042-867D-5CA1FB4A8ECE}"/>
              </a:ext>
            </a:extLst>
          </p:cNvPr>
          <p:cNvSpPr/>
          <p:nvPr/>
        </p:nvSpPr>
        <p:spPr>
          <a:xfrm>
            <a:off x="502376" y="5145437"/>
            <a:ext cx="8139248" cy="1477328"/>
          </a:xfrm>
          <a:prstGeom prst="rect">
            <a:avLst/>
          </a:prstGeom>
        </p:spPr>
        <p:txBody>
          <a:bodyPr wrap="square" lIns="91440" tIns="45720" rIns="91440" bIns="45720" anchor="t">
            <a:spAutoFit/>
          </a:bodyPr>
          <a:lstStyle/>
          <a:p>
            <a:r>
              <a:rPr lang="en-US" dirty="0"/>
              <a:t>Edward was enriching Westminster Abbey through the granting of lands to the monastery. Financial gifts to the church could be evidence of Edward’s desire to improve his chances of salvation through doing good works. During his reign, Edward endowed Westminster Abbey with twice the amount of land it already owned. </a:t>
            </a:r>
          </a:p>
        </p:txBody>
      </p:sp>
    </p:spTree>
    <p:extLst>
      <p:ext uri="{BB962C8B-B14F-4D97-AF65-F5344CB8AC3E}">
        <p14:creationId xmlns:p14="http://schemas.microsoft.com/office/powerpoint/2010/main" val="27723393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5" name="Content Placeholder 2">
            <a:extLst>
              <a:ext uri="{FF2B5EF4-FFF2-40B4-BE49-F238E27FC236}">
                <a16:creationId xmlns:a16="http://schemas.microsoft.com/office/drawing/2014/main" id="{5C70BAC9-4382-4241-A2E4-A3035290645F}"/>
              </a:ext>
            </a:extLst>
          </p:cNvPr>
          <p:cNvSpPr>
            <a:spLocks noGrp="1"/>
          </p:cNvSpPr>
          <p:nvPr>
            <p:ph idx="1"/>
          </p:nvPr>
        </p:nvSpPr>
        <p:spPr>
          <a:xfrm>
            <a:off x="362752" y="2394955"/>
            <a:ext cx="8139248" cy="3758228"/>
          </a:xfrm>
        </p:spPr>
        <p:txBody>
          <a:bodyPr/>
          <a:lstStyle/>
          <a:p>
            <a:endParaRPr lang="en-US" dirty="0"/>
          </a:p>
          <a:p>
            <a:endParaRPr lang="en-US" dirty="0"/>
          </a:p>
          <a:p>
            <a:endParaRPr lang="en-US" dirty="0"/>
          </a:p>
          <a:p>
            <a:endParaRPr lang="en-US" dirty="0"/>
          </a:p>
          <a:p>
            <a:endParaRPr lang="en-US" dirty="0"/>
          </a:p>
          <a:p>
            <a:endParaRPr lang="en-US" dirty="0"/>
          </a:p>
        </p:txBody>
      </p:sp>
      <p:sp>
        <p:nvSpPr>
          <p:cNvPr id="7" name="Title 1">
            <a:extLst>
              <a:ext uri="{FF2B5EF4-FFF2-40B4-BE49-F238E27FC236}">
                <a16:creationId xmlns:a16="http://schemas.microsoft.com/office/drawing/2014/main" id="{023A20E8-0426-42B5-9700-7E7753DC9CDA}"/>
              </a:ext>
            </a:extLst>
          </p:cNvPr>
          <p:cNvSpPr>
            <a:spLocks noGrp="1"/>
          </p:cNvSpPr>
          <p:nvPr>
            <p:ph type="title"/>
          </p:nvPr>
        </p:nvSpPr>
        <p:spPr>
          <a:xfrm>
            <a:off x="362752" y="964804"/>
            <a:ext cx="8139248" cy="863996"/>
          </a:xfrm>
        </p:spPr>
        <p:txBody>
          <a:bodyPr/>
          <a:lstStyle/>
          <a:p>
            <a:r>
              <a:rPr lang="en-US" dirty="0"/>
              <a:t>What was St Edward the Confessor’s motivation for building Westminster Abbey? </a:t>
            </a:r>
          </a:p>
        </p:txBody>
      </p:sp>
      <p:sp>
        <p:nvSpPr>
          <p:cNvPr id="8" name="Rectangle 7">
            <a:extLst>
              <a:ext uri="{FF2B5EF4-FFF2-40B4-BE49-F238E27FC236}">
                <a16:creationId xmlns:a16="http://schemas.microsoft.com/office/drawing/2014/main" id="{67B5C668-C802-4042-867D-5CA1FB4A8ECE}"/>
              </a:ext>
            </a:extLst>
          </p:cNvPr>
          <p:cNvSpPr/>
          <p:nvPr/>
        </p:nvSpPr>
        <p:spPr>
          <a:xfrm>
            <a:off x="502376" y="5155124"/>
            <a:ext cx="8139248" cy="1477328"/>
          </a:xfrm>
          <a:prstGeom prst="rect">
            <a:avLst/>
          </a:prstGeom>
        </p:spPr>
        <p:txBody>
          <a:bodyPr wrap="square" lIns="91440" tIns="45720" rIns="91440" bIns="45720" anchor="t">
            <a:spAutoFit/>
          </a:bodyPr>
          <a:lstStyle/>
          <a:p>
            <a:r>
              <a:rPr lang="en-US" dirty="0"/>
              <a:t>In choosing to build the largest, grandest building at the time in the Norman style, he was making a propaganda statement. He had been well looked after in Normandy during his exile, and he was inspired by Norman church building. Perhaps the building of Westminster Abbey could be seen as a political statement rather than a religious one. </a:t>
            </a:r>
          </a:p>
        </p:txBody>
      </p:sp>
      <p:pic>
        <p:nvPicPr>
          <p:cNvPr id="6" name="Picture 5">
            <a:extLst>
              <a:ext uri="{FF2B5EF4-FFF2-40B4-BE49-F238E27FC236}">
                <a16:creationId xmlns:a16="http://schemas.microsoft.com/office/drawing/2014/main" id="{81BF41B3-12B8-4C20-86C2-919869168F8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03885" y="1963119"/>
            <a:ext cx="4572000" cy="3048000"/>
          </a:xfrm>
          <a:prstGeom prst="rect">
            <a:avLst/>
          </a:prstGeom>
        </p:spPr>
      </p:pic>
    </p:spTree>
    <p:extLst>
      <p:ext uri="{BB962C8B-B14F-4D97-AF65-F5344CB8AC3E}">
        <p14:creationId xmlns:p14="http://schemas.microsoft.com/office/powerpoint/2010/main" val="22628371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5" name="Content Placeholder 2">
            <a:extLst>
              <a:ext uri="{FF2B5EF4-FFF2-40B4-BE49-F238E27FC236}">
                <a16:creationId xmlns:a16="http://schemas.microsoft.com/office/drawing/2014/main" id="{5C70BAC9-4382-4241-A2E4-A3035290645F}"/>
              </a:ext>
            </a:extLst>
          </p:cNvPr>
          <p:cNvSpPr>
            <a:spLocks noGrp="1"/>
          </p:cNvSpPr>
          <p:nvPr>
            <p:ph idx="1"/>
          </p:nvPr>
        </p:nvSpPr>
        <p:spPr>
          <a:xfrm>
            <a:off x="362752" y="2394955"/>
            <a:ext cx="8139248" cy="3758228"/>
          </a:xfrm>
        </p:spPr>
        <p:txBody>
          <a:bodyPr/>
          <a:lstStyle/>
          <a:p>
            <a:endParaRPr lang="en-US" dirty="0"/>
          </a:p>
          <a:p>
            <a:endParaRPr lang="en-US" dirty="0"/>
          </a:p>
          <a:p>
            <a:endParaRPr lang="en-US" dirty="0"/>
          </a:p>
          <a:p>
            <a:endParaRPr lang="en-US" dirty="0"/>
          </a:p>
          <a:p>
            <a:endParaRPr lang="en-US" dirty="0"/>
          </a:p>
          <a:p>
            <a:endParaRPr lang="en-US" dirty="0"/>
          </a:p>
        </p:txBody>
      </p:sp>
      <p:sp>
        <p:nvSpPr>
          <p:cNvPr id="7" name="Title 1">
            <a:extLst>
              <a:ext uri="{FF2B5EF4-FFF2-40B4-BE49-F238E27FC236}">
                <a16:creationId xmlns:a16="http://schemas.microsoft.com/office/drawing/2014/main" id="{023A20E8-0426-42B5-9700-7E7753DC9CDA}"/>
              </a:ext>
            </a:extLst>
          </p:cNvPr>
          <p:cNvSpPr>
            <a:spLocks noGrp="1"/>
          </p:cNvSpPr>
          <p:nvPr>
            <p:ph type="title"/>
          </p:nvPr>
        </p:nvSpPr>
        <p:spPr>
          <a:xfrm>
            <a:off x="362752" y="964804"/>
            <a:ext cx="8139248" cy="863996"/>
          </a:xfrm>
        </p:spPr>
        <p:txBody>
          <a:bodyPr/>
          <a:lstStyle/>
          <a:p>
            <a:r>
              <a:rPr lang="en-US" dirty="0"/>
              <a:t>What was St Edward the Confessor’s motivation for building Westminster Abbey? </a:t>
            </a:r>
          </a:p>
        </p:txBody>
      </p:sp>
      <p:sp>
        <p:nvSpPr>
          <p:cNvPr id="8" name="Rectangle 7">
            <a:extLst>
              <a:ext uri="{FF2B5EF4-FFF2-40B4-BE49-F238E27FC236}">
                <a16:creationId xmlns:a16="http://schemas.microsoft.com/office/drawing/2014/main" id="{67B5C668-C802-4042-867D-5CA1FB4A8ECE}"/>
              </a:ext>
            </a:extLst>
          </p:cNvPr>
          <p:cNvSpPr/>
          <p:nvPr/>
        </p:nvSpPr>
        <p:spPr>
          <a:xfrm>
            <a:off x="502376" y="5596200"/>
            <a:ext cx="8139248" cy="923330"/>
          </a:xfrm>
          <a:prstGeom prst="rect">
            <a:avLst/>
          </a:prstGeom>
        </p:spPr>
        <p:txBody>
          <a:bodyPr wrap="square">
            <a:spAutoFit/>
          </a:bodyPr>
          <a:lstStyle/>
          <a:p>
            <a:r>
              <a:rPr lang="en-US" dirty="0"/>
              <a:t>He spent lavishly on the building of Westminster Abbey because he conceived it as his burial place. He also built the Palace of Westminster next door so that he had regular access and involvement in the project. </a:t>
            </a:r>
          </a:p>
        </p:txBody>
      </p:sp>
      <p:pic>
        <p:nvPicPr>
          <p:cNvPr id="3" name="Picture 2">
            <a:extLst>
              <a:ext uri="{FF2B5EF4-FFF2-40B4-BE49-F238E27FC236}">
                <a16:creationId xmlns:a16="http://schemas.microsoft.com/office/drawing/2014/main" id="{C9D5648A-9824-43A1-9061-1644BB8C264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12316" y="2019946"/>
            <a:ext cx="7889684" cy="3442968"/>
          </a:xfrm>
          <a:prstGeom prst="rect">
            <a:avLst/>
          </a:prstGeom>
        </p:spPr>
      </p:pic>
    </p:spTree>
    <p:extLst>
      <p:ext uri="{BB962C8B-B14F-4D97-AF65-F5344CB8AC3E}">
        <p14:creationId xmlns:p14="http://schemas.microsoft.com/office/powerpoint/2010/main" val="10755150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79517" y="720239"/>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603079" y="1136073"/>
            <a:ext cx="4912241" cy="2323713"/>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dirty="0">
                <a:solidFill>
                  <a:schemeClr val="bg1"/>
                </a:solidFill>
                <a:latin typeface="+mj-lt"/>
              </a:rPr>
              <a:t>Information for teachers </a:t>
            </a:r>
            <a:endParaRPr lang="en-GB" dirty="0">
              <a:solidFill>
                <a:schemeClr val="bg1"/>
              </a:solidFill>
            </a:endParaRPr>
          </a:p>
          <a:p>
            <a:pPr algn="just"/>
            <a:r>
              <a:rPr lang="en-GB" dirty="0">
                <a:solidFill>
                  <a:schemeClr val="bg1"/>
                </a:solidFill>
                <a:ea typeface="+mn-lt"/>
                <a:cs typeface="+mn-lt"/>
              </a:rPr>
              <a:t>Thank you for downloading this resource. We hope that it will be a useful teaching tool in your classroom. </a:t>
            </a:r>
          </a:p>
          <a:p>
            <a:pPr algn="just"/>
            <a:r>
              <a:rPr lang="en-GB" dirty="0">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dirty="0">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r>
              <a:rPr lang="en-GB" dirty="0">
                <a:solidFill>
                  <a:schemeClr val="bg1"/>
                </a:solidFill>
                <a:ea typeface="+mn-lt"/>
                <a:cs typeface="+mn-lt"/>
              </a:rPr>
              <a:t>. </a:t>
            </a:r>
          </a:p>
          <a:p>
            <a:endParaRPr lang="en-GB" dirty="0">
              <a:solidFill>
                <a:schemeClr val="bg1"/>
              </a:solidFill>
              <a:cs typeface="Arial"/>
            </a:endParaRPr>
          </a:p>
        </p:txBody>
      </p:sp>
    </p:spTree>
    <p:extLst>
      <p:ext uri="{BB962C8B-B14F-4D97-AF65-F5344CB8AC3E}">
        <p14:creationId xmlns:p14="http://schemas.microsoft.com/office/powerpoint/2010/main" val="9272078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5" name="Content Placeholder 2">
            <a:extLst>
              <a:ext uri="{FF2B5EF4-FFF2-40B4-BE49-F238E27FC236}">
                <a16:creationId xmlns:a16="http://schemas.microsoft.com/office/drawing/2014/main" id="{5C70BAC9-4382-4241-A2E4-A3035290645F}"/>
              </a:ext>
            </a:extLst>
          </p:cNvPr>
          <p:cNvSpPr>
            <a:spLocks noGrp="1"/>
          </p:cNvSpPr>
          <p:nvPr>
            <p:ph idx="1"/>
          </p:nvPr>
        </p:nvSpPr>
        <p:spPr>
          <a:xfrm>
            <a:off x="492148" y="2394955"/>
            <a:ext cx="8139248" cy="3758228"/>
          </a:xfrm>
        </p:spPr>
        <p:txBody>
          <a:bodyPr/>
          <a:lstStyle/>
          <a:p>
            <a:endParaRPr lang="en-US" dirty="0"/>
          </a:p>
          <a:p>
            <a:endParaRPr lang="en-US" dirty="0"/>
          </a:p>
          <a:p>
            <a:endParaRPr lang="en-US" dirty="0"/>
          </a:p>
          <a:p>
            <a:endParaRPr lang="en-US" dirty="0"/>
          </a:p>
          <a:p>
            <a:endParaRPr lang="en-US" dirty="0"/>
          </a:p>
          <a:p>
            <a:endParaRPr lang="en-US" dirty="0"/>
          </a:p>
        </p:txBody>
      </p:sp>
      <p:sp>
        <p:nvSpPr>
          <p:cNvPr id="7" name="Title 1">
            <a:extLst>
              <a:ext uri="{FF2B5EF4-FFF2-40B4-BE49-F238E27FC236}">
                <a16:creationId xmlns:a16="http://schemas.microsoft.com/office/drawing/2014/main" id="{023A20E8-0426-42B5-9700-7E7753DC9CDA}"/>
              </a:ext>
            </a:extLst>
          </p:cNvPr>
          <p:cNvSpPr>
            <a:spLocks noGrp="1"/>
          </p:cNvSpPr>
          <p:nvPr>
            <p:ph type="title"/>
          </p:nvPr>
        </p:nvSpPr>
        <p:spPr>
          <a:xfrm>
            <a:off x="362752" y="964804"/>
            <a:ext cx="8139248" cy="863996"/>
          </a:xfrm>
        </p:spPr>
        <p:txBody>
          <a:bodyPr/>
          <a:lstStyle/>
          <a:p>
            <a:r>
              <a:rPr lang="en-US" dirty="0"/>
              <a:t>What was St Edward the Confessor’s motivation for building Westminster Abbey? </a:t>
            </a:r>
          </a:p>
        </p:txBody>
      </p:sp>
      <p:sp>
        <p:nvSpPr>
          <p:cNvPr id="8" name="Rectangle 7">
            <a:extLst>
              <a:ext uri="{FF2B5EF4-FFF2-40B4-BE49-F238E27FC236}">
                <a16:creationId xmlns:a16="http://schemas.microsoft.com/office/drawing/2014/main" id="{67B5C668-C802-4042-867D-5CA1FB4A8ECE}"/>
              </a:ext>
            </a:extLst>
          </p:cNvPr>
          <p:cNvSpPr/>
          <p:nvPr/>
        </p:nvSpPr>
        <p:spPr>
          <a:xfrm>
            <a:off x="502376" y="5570030"/>
            <a:ext cx="8139248" cy="646331"/>
          </a:xfrm>
          <a:prstGeom prst="rect">
            <a:avLst/>
          </a:prstGeom>
        </p:spPr>
        <p:txBody>
          <a:bodyPr wrap="square">
            <a:spAutoFit/>
          </a:bodyPr>
          <a:lstStyle/>
          <a:p>
            <a:r>
              <a:rPr lang="en-US" dirty="0"/>
              <a:t>He was motivated by his personal faith and devotion to St Peter to build Westminster Abbey in the place of the old St Peter’s Church. </a:t>
            </a:r>
          </a:p>
        </p:txBody>
      </p:sp>
      <p:pic>
        <p:nvPicPr>
          <p:cNvPr id="3" name="Picture 2">
            <a:extLst>
              <a:ext uri="{FF2B5EF4-FFF2-40B4-BE49-F238E27FC236}">
                <a16:creationId xmlns:a16="http://schemas.microsoft.com/office/drawing/2014/main" id="{0260E758-1CB0-4344-988F-074B190EDF9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16028" y="2153260"/>
            <a:ext cx="2241508" cy="3201498"/>
          </a:xfrm>
          <a:prstGeom prst="rect">
            <a:avLst/>
          </a:prstGeom>
        </p:spPr>
      </p:pic>
    </p:spTree>
    <p:extLst>
      <p:ext uri="{BB962C8B-B14F-4D97-AF65-F5344CB8AC3E}">
        <p14:creationId xmlns:p14="http://schemas.microsoft.com/office/powerpoint/2010/main" val="27348642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5" name="Content Placeholder 2">
            <a:extLst>
              <a:ext uri="{FF2B5EF4-FFF2-40B4-BE49-F238E27FC236}">
                <a16:creationId xmlns:a16="http://schemas.microsoft.com/office/drawing/2014/main" id="{5C70BAC9-4382-4241-A2E4-A3035290645F}"/>
              </a:ext>
            </a:extLst>
          </p:cNvPr>
          <p:cNvSpPr>
            <a:spLocks noGrp="1"/>
          </p:cNvSpPr>
          <p:nvPr>
            <p:ph idx="1"/>
          </p:nvPr>
        </p:nvSpPr>
        <p:spPr>
          <a:xfrm>
            <a:off x="405884" y="2394955"/>
            <a:ext cx="8139248" cy="3758228"/>
          </a:xfrm>
        </p:spPr>
        <p:txBody>
          <a:bodyPr/>
          <a:lstStyle/>
          <a:p>
            <a:endParaRPr lang="en-US" dirty="0"/>
          </a:p>
          <a:p>
            <a:endParaRPr lang="en-US" dirty="0"/>
          </a:p>
          <a:p>
            <a:endParaRPr lang="en-US" dirty="0"/>
          </a:p>
          <a:p>
            <a:endParaRPr lang="en-US" dirty="0"/>
          </a:p>
          <a:p>
            <a:endParaRPr lang="en-US" dirty="0"/>
          </a:p>
          <a:p>
            <a:endParaRPr lang="en-US" dirty="0"/>
          </a:p>
        </p:txBody>
      </p:sp>
      <p:sp>
        <p:nvSpPr>
          <p:cNvPr id="6" name="Title 1">
            <a:extLst>
              <a:ext uri="{FF2B5EF4-FFF2-40B4-BE49-F238E27FC236}">
                <a16:creationId xmlns:a16="http://schemas.microsoft.com/office/drawing/2014/main" id="{F46A8958-FC4C-4C32-8847-5699C77B572C}"/>
              </a:ext>
            </a:extLst>
          </p:cNvPr>
          <p:cNvSpPr>
            <a:spLocks noGrp="1"/>
          </p:cNvSpPr>
          <p:nvPr>
            <p:ph type="title"/>
          </p:nvPr>
        </p:nvSpPr>
        <p:spPr>
          <a:xfrm>
            <a:off x="263646" y="869580"/>
            <a:ext cx="8612912" cy="864855"/>
          </a:xfrm>
        </p:spPr>
        <p:txBody>
          <a:bodyPr>
            <a:noAutofit/>
          </a:bodyPr>
          <a:lstStyle/>
          <a:p>
            <a:r>
              <a:rPr lang="en-US" dirty="0"/>
              <a:t>What motivated St Edward the Confessor to build Westminster Abbey? </a:t>
            </a:r>
          </a:p>
        </p:txBody>
      </p:sp>
      <p:sp>
        <p:nvSpPr>
          <p:cNvPr id="8" name="TextBox 7">
            <a:extLst>
              <a:ext uri="{FF2B5EF4-FFF2-40B4-BE49-F238E27FC236}">
                <a16:creationId xmlns:a16="http://schemas.microsoft.com/office/drawing/2014/main" id="{E2FA9145-C24B-4290-A97F-4B5F3771BEC0}"/>
              </a:ext>
            </a:extLst>
          </p:cNvPr>
          <p:cNvSpPr txBox="1"/>
          <p:nvPr/>
        </p:nvSpPr>
        <p:spPr>
          <a:xfrm>
            <a:off x="254523" y="1806323"/>
            <a:ext cx="4444776" cy="1600438"/>
          </a:xfrm>
          <a:prstGeom prst="rect">
            <a:avLst/>
          </a:prstGeom>
          <a:solidFill>
            <a:schemeClr val="tx2"/>
          </a:solidFill>
        </p:spPr>
        <p:txBody>
          <a:bodyPr wrap="square" lIns="91440" tIns="45720" rIns="91440" bIns="45720" rtlCol="0" anchor="t">
            <a:spAutoFit/>
          </a:bodyPr>
          <a:lstStyle/>
          <a:p>
            <a:r>
              <a:rPr lang="en-US" dirty="0">
                <a:solidFill>
                  <a:schemeClr val="bg1"/>
                </a:solidFill>
              </a:rPr>
              <a:t>‘</a:t>
            </a:r>
            <a:r>
              <a:rPr lang="en-US" sz="1600" dirty="0">
                <a:solidFill>
                  <a:schemeClr val="bg1"/>
                </a:solidFill>
              </a:rPr>
              <a:t>Edward was primarily concerned with what the Abbey could do for his kingly image and authority, rather than with what he could do for the monastic community’.</a:t>
            </a:r>
          </a:p>
          <a:p>
            <a:r>
              <a:rPr lang="en-US" sz="1600" b="1" dirty="0">
                <a:solidFill>
                  <a:schemeClr val="bg1"/>
                </a:solidFill>
              </a:rPr>
              <a:t>Emma Mason, </a:t>
            </a:r>
            <a:r>
              <a:rPr lang="en-US" sz="1600" b="1" i="1" dirty="0">
                <a:solidFill>
                  <a:schemeClr val="bg1"/>
                </a:solidFill>
              </a:rPr>
              <a:t>Westminster Abbey and its People c1050-c1216</a:t>
            </a:r>
            <a:endParaRPr lang="en-US" sz="1600" b="1" i="1" dirty="0">
              <a:solidFill>
                <a:schemeClr val="bg1"/>
              </a:solidFill>
              <a:cs typeface="Arial"/>
            </a:endParaRPr>
          </a:p>
        </p:txBody>
      </p:sp>
      <p:sp>
        <p:nvSpPr>
          <p:cNvPr id="11" name="TextBox 10">
            <a:extLst>
              <a:ext uri="{FF2B5EF4-FFF2-40B4-BE49-F238E27FC236}">
                <a16:creationId xmlns:a16="http://schemas.microsoft.com/office/drawing/2014/main" id="{1DAB0C42-5842-41E6-8D2D-1ABE5AACA452}"/>
              </a:ext>
            </a:extLst>
          </p:cNvPr>
          <p:cNvSpPr txBox="1"/>
          <p:nvPr/>
        </p:nvSpPr>
        <p:spPr>
          <a:xfrm>
            <a:off x="4878778" y="2394955"/>
            <a:ext cx="4040912" cy="3570208"/>
          </a:xfrm>
          <a:prstGeom prst="rect">
            <a:avLst/>
          </a:prstGeom>
          <a:solidFill>
            <a:schemeClr val="tx2"/>
          </a:solidFill>
        </p:spPr>
        <p:txBody>
          <a:bodyPr wrap="square" lIns="91440" tIns="45720" rIns="91440" bIns="45720" rtlCol="0" anchor="t">
            <a:spAutoFit/>
          </a:bodyPr>
          <a:lstStyle/>
          <a:p>
            <a:r>
              <a:rPr lang="en-US" dirty="0">
                <a:solidFill>
                  <a:schemeClr val="bg1"/>
                </a:solidFill>
              </a:rPr>
              <a:t>‘</a:t>
            </a:r>
            <a:r>
              <a:rPr lang="en-US" sz="1600" dirty="0">
                <a:solidFill>
                  <a:schemeClr val="bg1"/>
                </a:solidFill>
              </a:rPr>
              <a:t>The stately Abbey would not only serve as the administrative </a:t>
            </a:r>
            <a:r>
              <a:rPr lang="en-US" sz="1600" err="1">
                <a:solidFill>
                  <a:schemeClr val="bg1"/>
                </a:solidFill>
              </a:rPr>
              <a:t>centre</a:t>
            </a:r>
            <a:r>
              <a:rPr lang="en-US" sz="1600" dirty="0">
                <a:solidFill>
                  <a:schemeClr val="bg1"/>
                </a:solidFill>
              </a:rPr>
              <a:t>, but also as a royal mausoleum, for Edward planned it to house his tomb, rather than to continue the Anglo-Saxon tradition of royal burial at Winchester… Westminster Abbey exceeded all existing English churches and most on the continent, gave an aura of majesty and authority to both the king and the church, and confirmed the preeminence of Edward’s capital at Westminster’.</a:t>
            </a:r>
          </a:p>
          <a:p>
            <a:r>
              <a:rPr lang="en-US" sz="1600" b="1" dirty="0">
                <a:solidFill>
                  <a:schemeClr val="bg1"/>
                </a:solidFill>
              </a:rPr>
              <a:t>Sara N. James,</a:t>
            </a:r>
            <a:r>
              <a:rPr lang="en-US" sz="1600" b="1" i="1" dirty="0">
                <a:solidFill>
                  <a:schemeClr val="bg1"/>
                </a:solidFill>
              </a:rPr>
              <a:t> Art in England: The Saxons to the Tudors: 600-1600</a:t>
            </a:r>
            <a:endParaRPr lang="en-US" sz="1600" b="1" dirty="0">
              <a:solidFill>
                <a:schemeClr val="bg1"/>
              </a:solidFill>
              <a:cs typeface="Arial"/>
            </a:endParaRPr>
          </a:p>
        </p:txBody>
      </p:sp>
      <p:sp>
        <p:nvSpPr>
          <p:cNvPr id="12" name="TextBox 11">
            <a:extLst>
              <a:ext uri="{FF2B5EF4-FFF2-40B4-BE49-F238E27FC236}">
                <a16:creationId xmlns:a16="http://schemas.microsoft.com/office/drawing/2014/main" id="{98083B09-F7AB-425D-B039-5C5B022B56B0}"/>
              </a:ext>
            </a:extLst>
          </p:cNvPr>
          <p:cNvSpPr txBox="1"/>
          <p:nvPr/>
        </p:nvSpPr>
        <p:spPr>
          <a:xfrm>
            <a:off x="254521" y="3487958"/>
            <a:ext cx="4444778" cy="3293209"/>
          </a:xfrm>
          <a:prstGeom prst="rect">
            <a:avLst/>
          </a:prstGeom>
          <a:solidFill>
            <a:schemeClr val="tx2"/>
          </a:solidFill>
        </p:spPr>
        <p:txBody>
          <a:bodyPr wrap="square" lIns="91440" tIns="45720" rIns="91440" bIns="45720" rtlCol="0" anchor="t">
            <a:spAutoFit/>
          </a:bodyPr>
          <a:lstStyle/>
          <a:p>
            <a:r>
              <a:rPr lang="en-US" sz="1600" dirty="0">
                <a:solidFill>
                  <a:schemeClr val="bg1"/>
                </a:solidFill>
              </a:rPr>
              <a:t>‘So generous a gift might improve one’s chances of salvation in the next life and there is no reason to doubt that Edward anticipated a spiritual reward for his endowment of the monastery… mundane concerns are also evident in the king’s enthusiastic patronage of Westminster ... [Edward] … wanted his new church to proclaim the authority, wealth, and prestige of the monarchy, even as it advertised his personal piety’.</a:t>
            </a:r>
          </a:p>
          <a:p>
            <a:r>
              <a:rPr lang="en-US" sz="1600" b="1" dirty="0">
                <a:solidFill>
                  <a:schemeClr val="bg1"/>
                </a:solidFill>
              </a:rPr>
              <a:t>Nicole Marafioti,</a:t>
            </a:r>
            <a:r>
              <a:rPr lang="en-US" sz="1600" b="1" i="1" dirty="0">
                <a:solidFill>
                  <a:schemeClr val="bg1"/>
                </a:solidFill>
              </a:rPr>
              <a:t> The King’s Body: Burial and Succession in Late Anglo-Saxon England</a:t>
            </a:r>
            <a:endParaRPr lang="en-US" sz="1600" b="1" i="1" dirty="0">
              <a:solidFill>
                <a:schemeClr val="bg1"/>
              </a:solidFill>
              <a:cs typeface="Arial"/>
            </a:endParaRPr>
          </a:p>
        </p:txBody>
      </p:sp>
    </p:spTree>
    <p:extLst>
      <p:ext uri="{BB962C8B-B14F-4D97-AF65-F5344CB8AC3E}">
        <p14:creationId xmlns:p14="http://schemas.microsoft.com/office/powerpoint/2010/main" val="14435728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22</a:t>
            </a:fld>
            <a:endParaRPr lang="en-GB" sz="700">
              <a:solidFill>
                <a:schemeClr val="bg1"/>
              </a:solidFill>
            </a:endParaRPr>
          </a:p>
        </p:txBody>
      </p:sp>
      <p:sp>
        <p:nvSpPr>
          <p:cNvPr id="10" name="Content Placeholder 2">
            <a:extLst>
              <a:ext uri="{FF2B5EF4-FFF2-40B4-BE49-F238E27FC236}">
                <a16:creationId xmlns:a16="http://schemas.microsoft.com/office/drawing/2014/main" id="{AE184707-DBF9-4859-A37C-B4346B8843E8}"/>
              </a:ext>
            </a:extLst>
          </p:cNvPr>
          <p:cNvSpPr txBox="1">
            <a:spLocks/>
          </p:cNvSpPr>
          <p:nvPr/>
        </p:nvSpPr>
        <p:spPr>
          <a:xfrm>
            <a:off x="263646" y="1102333"/>
            <a:ext cx="3323616" cy="3758228"/>
          </a:xfrm>
          <a:prstGeom prst="rect">
            <a:avLst/>
          </a:prstGeom>
          <a:noFill/>
        </p:spPr>
        <p:txBody>
          <a:bodyPr vert="horz" lIns="0" tIns="0" rIns="0" bIns="0" rtlCol="0">
            <a:norm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b="1" dirty="0">
                <a:solidFill>
                  <a:schemeClr val="bg1"/>
                </a:solidFill>
              </a:rPr>
              <a:t>“St Edward the Confessor was primarily motivated by his faith to build Westminster Abbey”.</a:t>
            </a:r>
          </a:p>
          <a:p>
            <a:r>
              <a:rPr lang="en-GB" sz="2000" b="1" dirty="0">
                <a:solidFill>
                  <a:schemeClr val="bg1"/>
                </a:solidFill>
              </a:rPr>
              <a:t>To what extent do you agree with this statement?</a:t>
            </a:r>
          </a:p>
          <a:p>
            <a:endParaRPr lang="en-GB" dirty="0"/>
          </a:p>
          <a:p>
            <a:endParaRPr lang="en-GB" dirty="0"/>
          </a:p>
          <a:p>
            <a:endParaRPr lang="en-US" dirty="0"/>
          </a:p>
        </p:txBody>
      </p:sp>
    </p:spTree>
    <p:extLst>
      <p:ext uri="{BB962C8B-B14F-4D97-AF65-F5344CB8AC3E}">
        <p14:creationId xmlns:p14="http://schemas.microsoft.com/office/powerpoint/2010/main" val="16901053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extBox 2">
            <a:extLst>
              <a:ext uri="{FF2B5EF4-FFF2-40B4-BE49-F238E27FC236}">
                <a16:creationId xmlns:a16="http://schemas.microsoft.com/office/drawing/2014/main" id="{72FD330F-416F-4A8F-A085-6A886335E4C6}"/>
              </a:ext>
            </a:extLst>
          </p:cNvPr>
          <p:cNvSpPr txBox="1"/>
          <p:nvPr/>
        </p:nvSpPr>
        <p:spPr>
          <a:xfrm>
            <a:off x="626582" y="1035784"/>
            <a:ext cx="7886700" cy="523220"/>
          </a:xfrm>
          <a:prstGeom prst="rect">
            <a:avLst/>
          </a:prstGeom>
          <a:noFill/>
        </p:spPr>
        <p:txBody>
          <a:bodyPr wrap="square" rtlCol="0">
            <a:spAutoFit/>
          </a:bodyPr>
          <a:lstStyle/>
          <a:p>
            <a:pPr algn="ctr"/>
            <a:r>
              <a:rPr lang="en-US" sz="2800" b="1" dirty="0">
                <a:latin typeface="+mj-lt"/>
              </a:rPr>
              <a:t>Learning objectives</a:t>
            </a:r>
          </a:p>
        </p:txBody>
      </p:sp>
      <p:sp>
        <p:nvSpPr>
          <p:cNvPr id="6" name="Rectangle 5">
            <a:extLst>
              <a:ext uri="{FF2B5EF4-FFF2-40B4-BE49-F238E27FC236}">
                <a16:creationId xmlns:a16="http://schemas.microsoft.com/office/drawing/2014/main" id="{C484A51A-E88D-4DC5-B687-E6F093338314}"/>
              </a:ext>
            </a:extLst>
          </p:cNvPr>
          <p:cNvSpPr/>
          <p:nvPr/>
        </p:nvSpPr>
        <p:spPr>
          <a:xfrm>
            <a:off x="3499338" y="2775317"/>
            <a:ext cx="5013944" cy="2031325"/>
          </a:xfrm>
          <a:prstGeom prst="rect">
            <a:avLst/>
          </a:prstGeom>
        </p:spPr>
        <p:txBody>
          <a:bodyPr wrap="square" lIns="91440" tIns="45720" rIns="91440" bIns="45720" anchor="t">
            <a:spAutoFit/>
          </a:bodyPr>
          <a:lstStyle/>
          <a:p>
            <a:pPr marL="285750" indent="-285750">
              <a:buFont typeface="Arial" panose="020B0604020202020204" pitchFamily="34" charset="0"/>
              <a:buChar char="•"/>
            </a:pPr>
            <a:r>
              <a:rPr lang="en-GB" dirty="0"/>
              <a:t>To examine a range of contemporary sources about the 11th century Westminster Abbey</a:t>
            </a:r>
          </a:p>
          <a:p>
            <a:pPr lvl="0"/>
            <a:endParaRPr lang="en-GB" dirty="0"/>
          </a:p>
          <a:p>
            <a:pPr marL="285750" lvl="0" indent="-285750">
              <a:buFont typeface="Arial" panose="020B0604020202020204" pitchFamily="34" charset="0"/>
              <a:buChar char="•"/>
            </a:pPr>
            <a:r>
              <a:rPr lang="en-GB" dirty="0"/>
              <a:t>To investigate interpretations of St Edward the Confessor's motivation for building Westminster Abbey</a:t>
            </a:r>
          </a:p>
        </p:txBody>
      </p:sp>
      <p:pic>
        <p:nvPicPr>
          <p:cNvPr id="7" name="Picture 6">
            <a:extLst>
              <a:ext uri="{FF2B5EF4-FFF2-40B4-BE49-F238E27FC236}">
                <a16:creationId xmlns:a16="http://schemas.microsoft.com/office/drawing/2014/main" id="{1C9B4683-99E3-4365-994E-82FB1C59401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0578" y="1910586"/>
            <a:ext cx="2845646" cy="4037786"/>
          </a:xfrm>
          <a:prstGeom prst="rect">
            <a:avLst/>
          </a:prstGeom>
        </p:spPr>
      </p:pic>
    </p:spTree>
    <p:extLst>
      <p:ext uri="{BB962C8B-B14F-4D97-AF65-F5344CB8AC3E}">
        <p14:creationId xmlns:p14="http://schemas.microsoft.com/office/powerpoint/2010/main" val="27572001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5" name="Content Placeholder 2">
            <a:extLst>
              <a:ext uri="{FF2B5EF4-FFF2-40B4-BE49-F238E27FC236}">
                <a16:creationId xmlns:a16="http://schemas.microsoft.com/office/drawing/2014/main" id="{5C70BAC9-4382-4241-A2E4-A3035290645F}"/>
              </a:ext>
            </a:extLst>
          </p:cNvPr>
          <p:cNvSpPr>
            <a:spLocks noGrp="1"/>
          </p:cNvSpPr>
          <p:nvPr>
            <p:ph idx="1"/>
          </p:nvPr>
        </p:nvSpPr>
        <p:spPr>
          <a:xfrm>
            <a:off x="362752" y="2394955"/>
            <a:ext cx="8139248" cy="3758228"/>
          </a:xfrm>
        </p:spPr>
        <p:txBody>
          <a:bodyPr/>
          <a:lstStyle/>
          <a:p>
            <a:endParaRPr lang="en-US" dirty="0"/>
          </a:p>
          <a:p>
            <a:endParaRPr lang="en-US" dirty="0"/>
          </a:p>
          <a:p>
            <a:endParaRPr lang="en-US" dirty="0"/>
          </a:p>
          <a:p>
            <a:endParaRPr lang="en-US" dirty="0"/>
          </a:p>
          <a:p>
            <a:endParaRPr lang="en-US" dirty="0"/>
          </a:p>
          <a:p>
            <a:endParaRPr lang="en-US" dirty="0"/>
          </a:p>
        </p:txBody>
      </p:sp>
      <p:sp>
        <p:nvSpPr>
          <p:cNvPr id="9" name="Title 1">
            <a:extLst>
              <a:ext uri="{FF2B5EF4-FFF2-40B4-BE49-F238E27FC236}">
                <a16:creationId xmlns:a16="http://schemas.microsoft.com/office/drawing/2014/main" id="{BD809FC7-B6BB-4DEF-A26B-13F043A91262}"/>
              </a:ext>
            </a:extLst>
          </p:cNvPr>
          <p:cNvSpPr>
            <a:spLocks noGrp="1"/>
          </p:cNvSpPr>
          <p:nvPr>
            <p:ph type="title"/>
          </p:nvPr>
        </p:nvSpPr>
        <p:spPr>
          <a:xfrm>
            <a:off x="3264197" y="995723"/>
            <a:ext cx="2925571" cy="450114"/>
          </a:xfrm>
        </p:spPr>
        <p:txBody>
          <a:bodyPr/>
          <a:lstStyle/>
          <a:p>
            <a:r>
              <a:rPr lang="en-US" dirty="0"/>
              <a:t>Mystery object</a:t>
            </a:r>
          </a:p>
        </p:txBody>
      </p:sp>
      <p:sp>
        <p:nvSpPr>
          <p:cNvPr id="11" name="TextBox 10">
            <a:extLst>
              <a:ext uri="{FF2B5EF4-FFF2-40B4-BE49-F238E27FC236}">
                <a16:creationId xmlns:a16="http://schemas.microsoft.com/office/drawing/2014/main" id="{FD300DB3-185E-4462-903D-7CDC3192F497}"/>
              </a:ext>
            </a:extLst>
          </p:cNvPr>
          <p:cNvSpPr txBox="1"/>
          <p:nvPr/>
        </p:nvSpPr>
        <p:spPr>
          <a:xfrm>
            <a:off x="2099738" y="5729389"/>
            <a:ext cx="5050048" cy="646331"/>
          </a:xfrm>
          <a:prstGeom prst="rect">
            <a:avLst/>
          </a:prstGeom>
          <a:solidFill>
            <a:schemeClr val="tx2"/>
          </a:solidFill>
        </p:spPr>
        <p:txBody>
          <a:bodyPr wrap="square" lIns="91440" tIns="45720" rIns="91440" bIns="45720" rtlCol="0" anchor="t">
            <a:spAutoFit/>
          </a:bodyPr>
          <a:lstStyle/>
          <a:p>
            <a:pPr algn="ctr"/>
            <a:r>
              <a:rPr lang="en-GB" dirty="0">
                <a:solidFill>
                  <a:schemeClr val="bg1"/>
                </a:solidFill>
                <a:cs typeface="Arial"/>
              </a:rPr>
              <a:t>What is the object? Where is it situated?</a:t>
            </a:r>
            <a:endParaRPr lang="en-US"/>
          </a:p>
          <a:p>
            <a:pPr algn="ctr"/>
            <a:r>
              <a:rPr lang="en-GB" dirty="0">
                <a:solidFill>
                  <a:schemeClr val="bg1"/>
                </a:solidFill>
                <a:cs typeface="Arial" panose="020B0604020202020204" pitchFamily="34" charset="0"/>
              </a:rPr>
              <a:t>When was it made? Why was it made? </a:t>
            </a:r>
          </a:p>
        </p:txBody>
      </p:sp>
      <p:pic>
        <p:nvPicPr>
          <p:cNvPr id="13" name="Picture 12">
            <a:extLst>
              <a:ext uri="{FF2B5EF4-FFF2-40B4-BE49-F238E27FC236}">
                <a16:creationId xmlns:a16="http://schemas.microsoft.com/office/drawing/2014/main" id="{D16A896C-FF34-4EE3-9F8F-168094A3CAA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2752" y="1563243"/>
            <a:ext cx="2511552" cy="3657600"/>
          </a:xfrm>
          <a:prstGeom prst="rect">
            <a:avLst/>
          </a:prstGeom>
        </p:spPr>
      </p:pic>
      <p:pic>
        <p:nvPicPr>
          <p:cNvPr id="15" name="Picture 14">
            <a:extLst>
              <a:ext uri="{FF2B5EF4-FFF2-40B4-BE49-F238E27FC236}">
                <a16:creationId xmlns:a16="http://schemas.microsoft.com/office/drawing/2014/main" id="{62F6DED6-C78B-49C0-A7DD-180B8671C7D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219841" y="1578095"/>
            <a:ext cx="2438400" cy="3657600"/>
          </a:xfrm>
          <a:prstGeom prst="rect">
            <a:avLst/>
          </a:prstGeom>
        </p:spPr>
      </p:pic>
      <p:pic>
        <p:nvPicPr>
          <p:cNvPr id="17" name="Picture 16">
            <a:extLst>
              <a:ext uri="{FF2B5EF4-FFF2-40B4-BE49-F238E27FC236}">
                <a16:creationId xmlns:a16="http://schemas.microsoft.com/office/drawing/2014/main" id="{B3811B2F-8142-43AA-94A8-631946FE731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981716" y="1563243"/>
            <a:ext cx="2779036" cy="3657600"/>
          </a:xfrm>
          <a:prstGeom prst="rect">
            <a:avLst/>
          </a:prstGeom>
        </p:spPr>
      </p:pic>
    </p:spTree>
    <p:extLst>
      <p:ext uri="{BB962C8B-B14F-4D97-AF65-F5344CB8AC3E}">
        <p14:creationId xmlns:p14="http://schemas.microsoft.com/office/powerpoint/2010/main" val="30524551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5" name="Content Placeholder 2">
            <a:extLst>
              <a:ext uri="{FF2B5EF4-FFF2-40B4-BE49-F238E27FC236}">
                <a16:creationId xmlns:a16="http://schemas.microsoft.com/office/drawing/2014/main" id="{5C70BAC9-4382-4241-A2E4-A3035290645F}"/>
              </a:ext>
            </a:extLst>
          </p:cNvPr>
          <p:cNvSpPr>
            <a:spLocks noGrp="1"/>
          </p:cNvSpPr>
          <p:nvPr>
            <p:ph idx="1"/>
          </p:nvPr>
        </p:nvSpPr>
        <p:spPr>
          <a:xfrm>
            <a:off x="471609" y="2298091"/>
            <a:ext cx="8139248" cy="3758228"/>
          </a:xfrm>
        </p:spPr>
        <p:txBody>
          <a:bodyPr/>
          <a:lstStyle/>
          <a:p>
            <a:endParaRPr lang="en-US" dirty="0"/>
          </a:p>
          <a:p>
            <a:endParaRPr lang="en-US" dirty="0"/>
          </a:p>
          <a:p>
            <a:endParaRPr lang="en-US" dirty="0"/>
          </a:p>
          <a:p>
            <a:endParaRPr lang="en-US" dirty="0"/>
          </a:p>
          <a:p>
            <a:endParaRPr lang="en-US" dirty="0"/>
          </a:p>
          <a:p>
            <a:endParaRPr lang="en-US" dirty="0"/>
          </a:p>
        </p:txBody>
      </p:sp>
      <p:sp>
        <p:nvSpPr>
          <p:cNvPr id="6" name="Title 1">
            <a:extLst>
              <a:ext uri="{FF2B5EF4-FFF2-40B4-BE49-F238E27FC236}">
                <a16:creationId xmlns:a16="http://schemas.microsoft.com/office/drawing/2014/main" id="{D79B819B-C8B9-4066-9ECB-FEF0309CFD61}"/>
              </a:ext>
            </a:extLst>
          </p:cNvPr>
          <p:cNvSpPr>
            <a:spLocks noGrp="1"/>
          </p:cNvSpPr>
          <p:nvPr>
            <p:ph type="title"/>
          </p:nvPr>
        </p:nvSpPr>
        <p:spPr>
          <a:xfrm>
            <a:off x="916262" y="957396"/>
            <a:ext cx="8139248" cy="608376"/>
          </a:xfrm>
        </p:spPr>
        <p:txBody>
          <a:bodyPr>
            <a:normAutofit/>
          </a:bodyPr>
          <a:lstStyle/>
          <a:p>
            <a:r>
              <a:rPr lang="en-US" dirty="0"/>
              <a:t>What do we know about Westminster Abbey? </a:t>
            </a:r>
          </a:p>
        </p:txBody>
      </p:sp>
      <p:pic>
        <p:nvPicPr>
          <p:cNvPr id="8" name="Picture 7">
            <a:extLst>
              <a:ext uri="{FF2B5EF4-FFF2-40B4-BE49-F238E27FC236}">
                <a16:creationId xmlns:a16="http://schemas.microsoft.com/office/drawing/2014/main" id="{6B7297F9-2A79-48EF-862C-D12BCAFB3C5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0726" y="1789988"/>
            <a:ext cx="3103523" cy="4609193"/>
          </a:xfrm>
          <a:prstGeom prst="rect">
            <a:avLst/>
          </a:prstGeom>
        </p:spPr>
      </p:pic>
      <p:pic>
        <p:nvPicPr>
          <p:cNvPr id="10" name="Picture 9">
            <a:extLst>
              <a:ext uri="{FF2B5EF4-FFF2-40B4-BE49-F238E27FC236}">
                <a16:creationId xmlns:a16="http://schemas.microsoft.com/office/drawing/2014/main" id="{E7074369-36AE-4AA2-93A5-7411C16B1FF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99549" y="1789988"/>
            <a:ext cx="3995039" cy="2320486"/>
          </a:xfrm>
          <a:prstGeom prst="rect">
            <a:avLst/>
          </a:prstGeom>
        </p:spPr>
      </p:pic>
      <p:pic>
        <p:nvPicPr>
          <p:cNvPr id="12" name="Picture 11">
            <a:extLst>
              <a:ext uri="{FF2B5EF4-FFF2-40B4-BE49-F238E27FC236}">
                <a16:creationId xmlns:a16="http://schemas.microsoft.com/office/drawing/2014/main" id="{92753F51-CF4C-44BB-988A-5E4026D2FF9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199548" y="4226407"/>
            <a:ext cx="3995039" cy="2182368"/>
          </a:xfrm>
          <a:prstGeom prst="rect">
            <a:avLst/>
          </a:prstGeom>
        </p:spPr>
      </p:pic>
    </p:spTree>
    <p:extLst>
      <p:ext uri="{BB962C8B-B14F-4D97-AF65-F5344CB8AC3E}">
        <p14:creationId xmlns:p14="http://schemas.microsoft.com/office/powerpoint/2010/main" val="2901661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5" name="Content Placeholder 2">
            <a:extLst>
              <a:ext uri="{FF2B5EF4-FFF2-40B4-BE49-F238E27FC236}">
                <a16:creationId xmlns:a16="http://schemas.microsoft.com/office/drawing/2014/main" id="{5C70BAC9-4382-4241-A2E4-A3035290645F}"/>
              </a:ext>
            </a:extLst>
          </p:cNvPr>
          <p:cNvSpPr>
            <a:spLocks noGrp="1"/>
          </p:cNvSpPr>
          <p:nvPr>
            <p:ph idx="1"/>
          </p:nvPr>
        </p:nvSpPr>
        <p:spPr>
          <a:xfrm>
            <a:off x="362752" y="2394955"/>
            <a:ext cx="8139248" cy="3758228"/>
          </a:xfrm>
        </p:spPr>
        <p:txBody>
          <a:bodyPr/>
          <a:lstStyle/>
          <a:p>
            <a:endParaRPr lang="en-US" dirty="0"/>
          </a:p>
          <a:p>
            <a:endParaRPr lang="en-US" dirty="0"/>
          </a:p>
          <a:p>
            <a:endParaRPr lang="en-US" dirty="0"/>
          </a:p>
          <a:p>
            <a:endParaRPr lang="en-US" dirty="0"/>
          </a:p>
          <a:p>
            <a:endParaRPr lang="en-US" dirty="0"/>
          </a:p>
          <a:p>
            <a:endParaRPr lang="en-US" dirty="0"/>
          </a:p>
        </p:txBody>
      </p:sp>
      <p:sp>
        <p:nvSpPr>
          <p:cNvPr id="6" name="Title 1">
            <a:extLst>
              <a:ext uri="{FF2B5EF4-FFF2-40B4-BE49-F238E27FC236}">
                <a16:creationId xmlns:a16="http://schemas.microsoft.com/office/drawing/2014/main" id="{CEAE6DB9-B5DB-4027-9647-43E1CE6D20BD}"/>
              </a:ext>
            </a:extLst>
          </p:cNvPr>
          <p:cNvSpPr>
            <a:spLocks noGrp="1"/>
          </p:cNvSpPr>
          <p:nvPr>
            <p:ph type="title"/>
          </p:nvPr>
        </p:nvSpPr>
        <p:spPr>
          <a:xfrm>
            <a:off x="362752" y="964804"/>
            <a:ext cx="8214929" cy="432529"/>
          </a:xfrm>
        </p:spPr>
        <p:txBody>
          <a:bodyPr>
            <a:normAutofit/>
          </a:bodyPr>
          <a:lstStyle/>
          <a:p>
            <a:r>
              <a:rPr lang="en-US" dirty="0"/>
              <a:t>What makes Westminster Abbey so important?</a:t>
            </a:r>
          </a:p>
        </p:txBody>
      </p:sp>
      <p:pic>
        <p:nvPicPr>
          <p:cNvPr id="3" name="Picture 2">
            <a:extLst>
              <a:ext uri="{FF2B5EF4-FFF2-40B4-BE49-F238E27FC236}">
                <a16:creationId xmlns:a16="http://schemas.microsoft.com/office/drawing/2014/main" id="{69B67678-A036-4B75-8AA4-A745244E1C3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62752" y="1549733"/>
            <a:ext cx="2116678" cy="5066979"/>
          </a:xfrm>
          <a:prstGeom prst="rect">
            <a:avLst/>
          </a:prstGeom>
        </p:spPr>
      </p:pic>
      <p:sp>
        <p:nvSpPr>
          <p:cNvPr id="8" name="TextBox 7">
            <a:extLst>
              <a:ext uri="{FF2B5EF4-FFF2-40B4-BE49-F238E27FC236}">
                <a16:creationId xmlns:a16="http://schemas.microsoft.com/office/drawing/2014/main" id="{59111C2D-C791-4D96-A63E-3EA58E4823E5}"/>
              </a:ext>
            </a:extLst>
          </p:cNvPr>
          <p:cNvSpPr txBox="1"/>
          <p:nvPr/>
        </p:nvSpPr>
        <p:spPr>
          <a:xfrm>
            <a:off x="362752" y="5416383"/>
            <a:ext cx="2116678" cy="1200329"/>
          </a:xfrm>
          <a:prstGeom prst="rect">
            <a:avLst/>
          </a:prstGeom>
          <a:solidFill>
            <a:schemeClr val="tx2"/>
          </a:solidFill>
        </p:spPr>
        <p:txBody>
          <a:bodyPr wrap="square" rtlCol="0">
            <a:spAutoFit/>
          </a:bodyPr>
          <a:lstStyle/>
          <a:p>
            <a:r>
              <a:rPr lang="en-GB" dirty="0">
                <a:solidFill>
                  <a:schemeClr val="bg1"/>
                </a:solidFill>
                <a:cs typeface="Arial" panose="020B0604020202020204" pitchFamily="34" charset="0"/>
              </a:rPr>
              <a:t>Monastic community established over 1,000 years ago</a:t>
            </a:r>
          </a:p>
        </p:txBody>
      </p:sp>
      <p:pic>
        <p:nvPicPr>
          <p:cNvPr id="10" name="Picture 9">
            <a:extLst>
              <a:ext uri="{FF2B5EF4-FFF2-40B4-BE49-F238E27FC236}">
                <a16:creationId xmlns:a16="http://schemas.microsoft.com/office/drawing/2014/main" id="{57F99F86-F3A2-4C5C-92C7-57466AD4F23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843087" y="1533991"/>
            <a:ext cx="2473597" cy="2918699"/>
          </a:xfrm>
          <a:prstGeom prst="rect">
            <a:avLst/>
          </a:prstGeom>
        </p:spPr>
      </p:pic>
      <p:sp>
        <p:nvSpPr>
          <p:cNvPr id="11" name="TextBox 10">
            <a:extLst>
              <a:ext uri="{FF2B5EF4-FFF2-40B4-BE49-F238E27FC236}">
                <a16:creationId xmlns:a16="http://schemas.microsoft.com/office/drawing/2014/main" id="{F15913F6-7FB3-44F0-B725-A1EB2598F005}"/>
              </a:ext>
            </a:extLst>
          </p:cNvPr>
          <p:cNvSpPr txBox="1"/>
          <p:nvPr/>
        </p:nvSpPr>
        <p:spPr>
          <a:xfrm>
            <a:off x="2843086" y="3796816"/>
            <a:ext cx="2473598" cy="646331"/>
          </a:xfrm>
          <a:prstGeom prst="rect">
            <a:avLst/>
          </a:prstGeom>
          <a:solidFill>
            <a:schemeClr val="tx2"/>
          </a:solidFill>
        </p:spPr>
        <p:txBody>
          <a:bodyPr wrap="square" rtlCol="0">
            <a:spAutoFit/>
          </a:bodyPr>
          <a:lstStyle/>
          <a:p>
            <a:r>
              <a:rPr lang="en-GB" dirty="0">
                <a:solidFill>
                  <a:schemeClr val="bg1"/>
                </a:solidFill>
                <a:cs typeface="Arial" panose="020B0604020202020204" pitchFamily="34" charset="0"/>
              </a:rPr>
              <a:t>Shrine of St Edward the Confessor</a:t>
            </a:r>
          </a:p>
        </p:txBody>
      </p:sp>
      <p:pic>
        <p:nvPicPr>
          <p:cNvPr id="16" name="Picture 15">
            <a:extLst>
              <a:ext uri="{FF2B5EF4-FFF2-40B4-BE49-F238E27FC236}">
                <a16:creationId xmlns:a16="http://schemas.microsoft.com/office/drawing/2014/main" id="{45388EE1-2EC4-44F6-92CC-66274F9238E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996942" y="4503223"/>
            <a:ext cx="2667630" cy="2269709"/>
          </a:xfrm>
          <a:prstGeom prst="rect">
            <a:avLst/>
          </a:prstGeom>
        </p:spPr>
      </p:pic>
      <p:sp>
        <p:nvSpPr>
          <p:cNvPr id="17" name="TextBox 16">
            <a:extLst>
              <a:ext uri="{FF2B5EF4-FFF2-40B4-BE49-F238E27FC236}">
                <a16:creationId xmlns:a16="http://schemas.microsoft.com/office/drawing/2014/main" id="{2611DFC3-DF11-4036-9FE9-7EC5284B4F9A}"/>
              </a:ext>
            </a:extLst>
          </p:cNvPr>
          <p:cNvSpPr txBox="1"/>
          <p:nvPr/>
        </p:nvSpPr>
        <p:spPr>
          <a:xfrm>
            <a:off x="6664572" y="4990247"/>
            <a:ext cx="1517512" cy="1477328"/>
          </a:xfrm>
          <a:prstGeom prst="rect">
            <a:avLst/>
          </a:prstGeom>
          <a:solidFill>
            <a:schemeClr val="tx2"/>
          </a:solidFill>
        </p:spPr>
        <p:txBody>
          <a:bodyPr wrap="square" rtlCol="0">
            <a:spAutoFit/>
          </a:bodyPr>
          <a:lstStyle/>
          <a:p>
            <a:r>
              <a:rPr lang="en-GB" dirty="0">
                <a:solidFill>
                  <a:schemeClr val="bg1"/>
                </a:solidFill>
                <a:cs typeface="Arial" panose="020B0604020202020204" pitchFamily="34" charset="0"/>
              </a:rPr>
              <a:t>Large collection of notable tombs and memorials</a:t>
            </a:r>
          </a:p>
        </p:txBody>
      </p:sp>
      <p:sp>
        <p:nvSpPr>
          <p:cNvPr id="14" name="TextBox 13">
            <a:extLst>
              <a:ext uri="{FF2B5EF4-FFF2-40B4-BE49-F238E27FC236}">
                <a16:creationId xmlns:a16="http://schemas.microsoft.com/office/drawing/2014/main" id="{532AA07A-B79C-4551-82C8-A9B0A12550CD}"/>
              </a:ext>
            </a:extLst>
          </p:cNvPr>
          <p:cNvSpPr txBox="1"/>
          <p:nvPr/>
        </p:nvSpPr>
        <p:spPr>
          <a:xfrm>
            <a:off x="5854216" y="4060287"/>
            <a:ext cx="2735833" cy="369332"/>
          </a:xfrm>
          <a:prstGeom prst="rect">
            <a:avLst/>
          </a:prstGeom>
          <a:solidFill>
            <a:schemeClr val="tx2"/>
          </a:solidFill>
        </p:spPr>
        <p:txBody>
          <a:bodyPr wrap="square" rtlCol="0">
            <a:spAutoFit/>
          </a:bodyPr>
          <a:lstStyle/>
          <a:p>
            <a:r>
              <a:rPr lang="en-GB" dirty="0">
                <a:solidFill>
                  <a:schemeClr val="bg1"/>
                </a:solidFill>
                <a:cs typeface="Arial" panose="020B0604020202020204" pitchFamily="34" charset="0"/>
              </a:rPr>
              <a:t>Coronation church</a:t>
            </a:r>
          </a:p>
        </p:txBody>
      </p:sp>
      <p:pic>
        <p:nvPicPr>
          <p:cNvPr id="19" name="Picture 18">
            <a:extLst>
              <a:ext uri="{FF2B5EF4-FFF2-40B4-BE49-F238E27FC236}">
                <a16:creationId xmlns:a16="http://schemas.microsoft.com/office/drawing/2014/main" id="{3BD5C261-66A6-45F2-97C7-FFCF2F6E4D4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854216" y="1549733"/>
            <a:ext cx="2735833" cy="2510697"/>
          </a:xfrm>
          <a:prstGeom prst="rect">
            <a:avLst/>
          </a:prstGeom>
        </p:spPr>
      </p:pic>
    </p:spTree>
    <p:extLst>
      <p:ext uri="{BB962C8B-B14F-4D97-AF65-F5344CB8AC3E}">
        <p14:creationId xmlns:p14="http://schemas.microsoft.com/office/powerpoint/2010/main" val="20127197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6" name="TextBox 5">
            <a:extLst>
              <a:ext uri="{FF2B5EF4-FFF2-40B4-BE49-F238E27FC236}">
                <a16:creationId xmlns:a16="http://schemas.microsoft.com/office/drawing/2014/main" id="{61A47DE8-22F7-4118-8231-9CC3924758FA}"/>
              </a:ext>
            </a:extLst>
          </p:cNvPr>
          <p:cNvSpPr txBox="1"/>
          <p:nvPr/>
        </p:nvSpPr>
        <p:spPr>
          <a:xfrm>
            <a:off x="2288857" y="901135"/>
            <a:ext cx="4447809" cy="523220"/>
          </a:xfrm>
          <a:prstGeom prst="rect">
            <a:avLst/>
          </a:prstGeom>
          <a:noFill/>
        </p:spPr>
        <p:txBody>
          <a:bodyPr wrap="square" rtlCol="0">
            <a:spAutoFit/>
          </a:bodyPr>
          <a:lstStyle/>
          <a:p>
            <a:r>
              <a:rPr lang="en-US" sz="2800" b="1" dirty="0">
                <a:latin typeface="+mj-lt"/>
              </a:rPr>
              <a:t>Why was this site chosen? </a:t>
            </a:r>
          </a:p>
        </p:txBody>
      </p:sp>
      <p:sp>
        <p:nvSpPr>
          <p:cNvPr id="7" name="Content Placeholder 2">
            <a:extLst>
              <a:ext uri="{FF2B5EF4-FFF2-40B4-BE49-F238E27FC236}">
                <a16:creationId xmlns:a16="http://schemas.microsoft.com/office/drawing/2014/main" id="{5EEF2DB5-2DBE-4E94-A89A-CDDFBA522586}"/>
              </a:ext>
            </a:extLst>
          </p:cNvPr>
          <p:cNvSpPr txBox="1">
            <a:spLocks/>
          </p:cNvSpPr>
          <p:nvPr/>
        </p:nvSpPr>
        <p:spPr>
          <a:xfrm>
            <a:off x="309365" y="5777541"/>
            <a:ext cx="8634169" cy="887028"/>
          </a:xfrm>
          <a:prstGeom prst="rect">
            <a:avLst/>
          </a:prstGeom>
        </p:spPr>
        <p:txBody>
          <a:bodyPr vert="horz" lIns="0" tIns="0" rIns="0" bIns="0" rtlCol="0">
            <a:normAutofit lnSpcReduction="10000"/>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t>At this time, Westminster lay a few miles west of the City of London. St Edward the Confessor enlarged the small monastery he found here. He also built the Palace of Westminster on the site of a former, less significant palace built by King Cnut. </a:t>
            </a:r>
          </a:p>
          <a:p>
            <a:endParaRPr lang="en-US" dirty="0"/>
          </a:p>
          <a:p>
            <a:endParaRPr lang="en-US" dirty="0"/>
          </a:p>
          <a:p>
            <a:endParaRPr lang="en-US" dirty="0"/>
          </a:p>
          <a:p>
            <a:endParaRPr lang="en-US" dirty="0"/>
          </a:p>
          <a:p>
            <a:endParaRPr lang="en-US" dirty="0"/>
          </a:p>
          <a:p>
            <a:endParaRPr lang="en-US" dirty="0"/>
          </a:p>
        </p:txBody>
      </p:sp>
      <p:pic>
        <p:nvPicPr>
          <p:cNvPr id="3" name="Picture 2">
            <a:extLst>
              <a:ext uri="{FF2B5EF4-FFF2-40B4-BE49-F238E27FC236}">
                <a16:creationId xmlns:a16="http://schemas.microsoft.com/office/drawing/2014/main" id="{9D257D50-BBEE-48D8-B068-F4D7B979BFC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48091" y="1674017"/>
            <a:ext cx="6214261" cy="3759628"/>
          </a:xfrm>
          <a:prstGeom prst="rect">
            <a:avLst/>
          </a:prstGeom>
        </p:spPr>
      </p:pic>
    </p:spTree>
    <p:extLst>
      <p:ext uri="{BB962C8B-B14F-4D97-AF65-F5344CB8AC3E}">
        <p14:creationId xmlns:p14="http://schemas.microsoft.com/office/powerpoint/2010/main" val="22629979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5" name="Content Placeholder 2">
            <a:extLst>
              <a:ext uri="{FF2B5EF4-FFF2-40B4-BE49-F238E27FC236}">
                <a16:creationId xmlns:a16="http://schemas.microsoft.com/office/drawing/2014/main" id="{5C70BAC9-4382-4241-A2E4-A3035290645F}"/>
              </a:ext>
            </a:extLst>
          </p:cNvPr>
          <p:cNvSpPr>
            <a:spLocks noGrp="1"/>
          </p:cNvSpPr>
          <p:nvPr>
            <p:ph idx="1"/>
          </p:nvPr>
        </p:nvSpPr>
        <p:spPr>
          <a:xfrm>
            <a:off x="304633" y="2181853"/>
            <a:ext cx="8139248" cy="3758228"/>
          </a:xfrm>
        </p:spPr>
        <p:txBody>
          <a:bodyPr/>
          <a:lstStyle/>
          <a:p>
            <a:endParaRPr lang="en-US" dirty="0"/>
          </a:p>
          <a:p>
            <a:endParaRPr lang="en-US" dirty="0"/>
          </a:p>
          <a:p>
            <a:endParaRPr lang="en-US" dirty="0"/>
          </a:p>
          <a:p>
            <a:endParaRPr lang="en-US" dirty="0"/>
          </a:p>
          <a:p>
            <a:endParaRPr lang="en-US" dirty="0"/>
          </a:p>
          <a:p>
            <a:endParaRPr lang="en-US" dirty="0"/>
          </a:p>
        </p:txBody>
      </p:sp>
      <p:sp>
        <p:nvSpPr>
          <p:cNvPr id="6" name="Title 1">
            <a:extLst>
              <a:ext uri="{FF2B5EF4-FFF2-40B4-BE49-F238E27FC236}">
                <a16:creationId xmlns:a16="http://schemas.microsoft.com/office/drawing/2014/main" id="{26F0E162-3130-4E7A-AECE-183BE0C17802}"/>
              </a:ext>
            </a:extLst>
          </p:cNvPr>
          <p:cNvSpPr>
            <a:spLocks noGrp="1"/>
          </p:cNvSpPr>
          <p:nvPr>
            <p:ph type="title"/>
          </p:nvPr>
        </p:nvSpPr>
        <p:spPr>
          <a:xfrm>
            <a:off x="366363" y="831456"/>
            <a:ext cx="8139248" cy="625960"/>
          </a:xfrm>
        </p:spPr>
        <p:txBody>
          <a:bodyPr>
            <a:normAutofit/>
          </a:bodyPr>
          <a:lstStyle/>
          <a:p>
            <a:r>
              <a:rPr lang="en-US" dirty="0"/>
              <a:t>What was the ‘cult’ of St Edward the Confessor?</a:t>
            </a:r>
          </a:p>
        </p:txBody>
      </p:sp>
      <p:pic>
        <p:nvPicPr>
          <p:cNvPr id="3" name="Picture 2">
            <a:extLst>
              <a:ext uri="{FF2B5EF4-FFF2-40B4-BE49-F238E27FC236}">
                <a16:creationId xmlns:a16="http://schemas.microsoft.com/office/drawing/2014/main" id="{C0C8EE83-22A5-48CB-9A79-8F4B4FAB2C0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8244" y="1795078"/>
            <a:ext cx="3038856" cy="3657600"/>
          </a:xfrm>
          <a:prstGeom prst="rect">
            <a:avLst/>
          </a:prstGeom>
        </p:spPr>
      </p:pic>
      <p:sp>
        <p:nvSpPr>
          <p:cNvPr id="8" name="TextBox 7">
            <a:extLst>
              <a:ext uri="{FF2B5EF4-FFF2-40B4-BE49-F238E27FC236}">
                <a16:creationId xmlns:a16="http://schemas.microsoft.com/office/drawing/2014/main" id="{AF17EBDB-7427-4F58-B04B-3A6DB0C4E544}"/>
              </a:ext>
            </a:extLst>
          </p:cNvPr>
          <p:cNvSpPr txBox="1"/>
          <p:nvPr/>
        </p:nvSpPr>
        <p:spPr>
          <a:xfrm>
            <a:off x="237153" y="5581258"/>
            <a:ext cx="3181037" cy="877163"/>
          </a:xfrm>
          <a:prstGeom prst="rect">
            <a:avLst/>
          </a:prstGeom>
          <a:solidFill>
            <a:schemeClr val="tx2"/>
          </a:solidFill>
        </p:spPr>
        <p:txBody>
          <a:bodyPr wrap="square" lIns="91440" tIns="45720" rIns="91440" bIns="45720" rtlCol="0" anchor="t">
            <a:spAutoFit/>
          </a:bodyPr>
          <a:lstStyle/>
          <a:p>
            <a:r>
              <a:rPr lang="en-GB" sz="1700" dirty="0">
                <a:solidFill>
                  <a:schemeClr val="bg1"/>
                </a:solidFill>
                <a:cs typeface="Arial"/>
              </a:rPr>
              <a:t>St Edward the Confessor’s Abbey was rebuilt in the Gothic style in the 13th century</a:t>
            </a:r>
          </a:p>
        </p:txBody>
      </p:sp>
      <p:sp>
        <p:nvSpPr>
          <p:cNvPr id="11" name="TextBox 10">
            <a:extLst>
              <a:ext uri="{FF2B5EF4-FFF2-40B4-BE49-F238E27FC236}">
                <a16:creationId xmlns:a16="http://schemas.microsoft.com/office/drawing/2014/main" id="{55F6B98A-8B9E-4DCD-82FB-6B7B792EE9C3}"/>
              </a:ext>
            </a:extLst>
          </p:cNvPr>
          <p:cNvSpPr txBox="1"/>
          <p:nvPr/>
        </p:nvSpPr>
        <p:spPr>
          <a:xfrm>
            <a:off x="3591285" y="5565257"/>
            <a:ext cx="2552169" cy="615553"/>
          </a:xfrm>
          <a:prstGeom prst="rect">
            <a:avLst/>
          </a:prstGeom>
          <a:solidFill>
            <a:schemeClr val="tx2"/>
          </a:solidFill>
        </p:spPr>
        <p:txBody>
          <a:bodyPr wrap="square" rtlCol="0">
            <a:spAutoFit/>
          </a:bodyPr>
          <a:lstStyle/>
          <a:p>
            <a:r>
              <a:rPr lang="en-US" sz="1700" dirty="0">
                <a:solidFill>
                  <a:schemeClr val="bg1"/>
                </a:solidFill>
              </a:rPr>
              <a:t>His body was placed in a new golden shrine</a:t>
            </a:r>
          </a:p>
        </p:txBody>
      </p:sp>
      <p:sp>
        <p:nvSpPr>
          <p:cNvPr id="12" name="TextBox 11">
            <a:extLst>
              <a:ext uri="{FF2B5EF4-FFF2-40B4-BE49-F238E27FC236}">
                <a16:creationId xmlns:a16="http://schemas.microsoft.com/office/drawing/2014/main" id="{D7EC2222-E54E-473A-A8F3-327E036F9008}"/>
              </a:ext>
            </a:extLst>
          </p:cNvPr>
          <p:cNvSpPr txBox="1"/>
          <p:nvPr/>
        </p:nvSpPr>
        <p:spPr>
          <a:xfrm>
            <a:off x="6245458" y="5589992"/>
            <a:ext cx="2560237" cy="877163"/>
          </a:xfrm>
          <a:prstGeom prst="rect">
            <a:avLst/>
          </a:prstGeom>
          <a:solidFill>
            <a:schemeClr val="tx2"/>
          </a:solidFill>
        </p:spPr>
        <p:txBody>
          <a:bodyPr wrap="square" rtlCol="0">
            <a:spAutoFit/>
          </a:bodyPr>
          <a:lstStyle/>
          <a:p>
            <a:r>
              <a:rPr lang="en-US" sz="1700" dirty="0">
                <a:solidFill>
                  <a:schemeClr val="bg1"/>
                </a:solidFill>
              </a:rPr>
              <a:t>Images of St Edward the Confessor portray a gentle, pious king</a:t>
            </a:r>
            <a:endParaRPr lang="en-GB" sz="1700" dirty="0">
              <a:solidFill>
                <a:schemeClr val="bg1"/>
              </a:solidFill>
              <a:cs typeface="Arial" panose="020B0604020202020204" pitchFamily="34" charset="0"/>
            </a:endParaRPr>
          </a:p>
        </p:txBody>
      </p:sp>
      <p:pic>
        <p:nvPicPr>
          <p:cNvPr id="14" name="Picture 13">
            <a:extLst>
              <a:ext uri="{FF2B5EF4-FFF2-40B4-BE49-F238E27FC236}">
                <a16:creationId xmlns:a16="http://schemas.microsoft.com/office/drawing/2014/main" id="{19153350-B88D-4C1F-A3CB-6D0BD1522CC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53527" y="1805747"/>
            <a:ext cx="2552169" cy="3657600"/>
          </a:xfrm>
          <a:prstGeom prst="rect">
            <a:avLst/>
          </a:prstGeom>
        </p:spPr>
      </p:pic>
      <p:pic>
        <p:nvPicPr>
          <p:cNvPr id="16" name="Picture 15">
            <a:extLst>
              <a:ext uri="{FF2B5EF4-FFF2-40B4-BE49-F238E27FC236}">
                <a16:creationId xmlns:a16="http://schemas.microsoft.com/office/drawing/2014/main" id="{E21FF9DC-7F51-417D-B0A3-269F8121B3F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591285" y="1799650"/>
            <a:ext cx="2508504" cy="3648456"/>
          </a:xfrm>
          <a:prstGeom prst="rect">
            <a:avLst/>
          </a:prstGeom>
        </p:spPr>
      </p:pic>
    </p:spTree>
    <p:extLst>
      <p:ext uri="{BB962C8B-B14F-4D97-AF65-F5344CB8AC3E}">
        <p14:creationId xmlns:p14="http://schemas.microsoft.com/office/powerpoint/2010/main" val="21927730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5" name="Content Placeholder 2">
            <a:extLst>
              <a:ext uri="{FF2B5EF4-FFF2-40B4-BE49-F238E27FC236}">
                <a16:creationId xmlns:a16="http://schemas.microsoft.com/office/drawing/2014/main" id="{5C70BAC9-4382-4241-A2E4-A3035290645F}"/>
              </a:ext>
            </a:extLst>
          </p:cNvPr>
          <p:cNvSpPr>
            <a:spLocks noGrp="1"/>
          </p:cNvSpPr>
          <p:nvPr>
            <p:ph idx="1"/>
          </p:nvPr>
        </p:nvSpPr>
        <p:spPr>
          <a:xfrm>
            <a:off x="362752" y="2394955"/>
            <a:ext cx="8139248" cy="3758228"/>
          </a:xfrm>
        </p:spPr>
        <p:txBody>
          <a:bodyPr/>
          <a:lstStyle/>
          <a:p>
            <a:endParaRPr lang="en-US" dirty="0"/>
          </a:p>
          <a:p>
            <a:endParaRPr lang="en-US" dirty="0"/>
          </a:p>
          <a:p>
            <a:endParaRPr lang="en-US" dirty="0"/>
          </a:p>
          <a:p>
            <a:endParaRPr lang="en-US" dirty="0"/>
          </a:p>
          <a:p>
            <a:endParaRPr lang="en-US" dirty="0"/>
          </a:p>
          <a:p>
            <a:endParaRPr lang="en-US" dirty="0"/>
          </a:p>
        </p:txBody>
      </p:sp>
      <p:sp>
        <p:nvSpPr>
          <p:cNvPr id="6" name="Title 1">
            <a:extLst>
              <a:ext uri="{FF2B5EF4-FFF2-40B4-BE49-F238E27FC236}">
                <a16:creationId xmlns:a16="http://schemas.microsoft.com/office/drawing/2014/main" id="{20F45DCB-A066-47FB-8448-D16B358F6987}"/>
              </a:ext>
            </a:extLst>
          </p:cNvPr>
          <p:cNvSpPr>
            <a:spLocks noGrp="1"/>
          </p:cNvSpPr>
          <p:nvPr>
            <p:ph type="title"/>
          </p:nvPr>
        </p:nvSpPr>
        <p:spPr>
          <a:xfrm>
            <a:off x="405884" y="933674"/>
            <a:ext cx="8340531" cy="844588"/>
          </a:xfrm>
        </p:spPr>
        <p:txBody>
          <a:bodyPr/>
          <a:lstStyle/>
          <a:p>
            <a:r>
              <a:rPr lang="en-US" dirty="0"/>
              <a:t>How can we find out about St Edward the Confessor’s church?</a:t>
            </a:r>
          </a:p>
        </p:txBody>
      </p:sp>
      <p:sp>
        <p:nvSpPr>
          <p:cNvPr id="7" name="Content Placeholder 2">
            <a:extLst>
              <a:ext uri="{FF2B5EF4-FFF2-40B4-BE49-F238E27FC236}">
                <a16:creationId xmlns:a16="http://schemas.microsoft.com/office/drawing/2014/main" id="{676EFBBC-DCD9-418F-9649-B72499CDA9C0}"/>
              </a:ext>
            </a:extLst>
          </p:cNvPr>
          <p:cNvSpPr txBox="1">
            <a:spLocks/>
          </p:cNvSpPr>
          <p:nvPr/>
        </p:nvSpPr>
        <p:spPr>
          <a:xfrm>
            <a:off x="680288" y="2630870"/>
            <a:ext cx="4122002" cy="1857075"/>
          </a:xfrm>
          <a:prstGeom prst="rect">
            <a:avLst/>
          </a:prstGeom>
        </p:spPr>
        <p:txBody>
          <a:bodyPr vert="horz" lIns="0" tIns="0" rIns="0" bIns="0" rtlCol="0" anchor="t">
            <a:norm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t>The cult of St Edward the Confessor makes it difficult for historians to find out about the real king and his motivations in building Westminster Abbey. The church he built has all but vanished under a 13th century church. </a:t>
            </a:r>
            <a:endParaRPr lang="en-US" sz="1500" dirty="0">
              <a:cs typeface="Arial"/>
            </a:endParaRPr>
          </a:p>
          <a:p>
            <a:endParaRPr lang="en-US" sz="1500" dirty="0"/>
          </a:p>
          <a:p>
            <a:endParaRPr lang="en-US" sz="1500" dirty="0"/>
          </a:p>
          <a:p>
            <a:endParaRPr lang="en-US" sz="1500" dirty="0"/>
          </a:p>
        </p:txBody>
      </p:sp>
      <p:sp>
        <p:nvSpPr>
          <p:cNvPr id="8" name="TextBox 7">
            <a:extLst>
              <a:ext uri="{FF2B5EF4-FFF2-40B4-BE49-F238E27FC236}">
                <a16:creationId xmlns:a16="http://schemas.microsoft.com/office/drawing/2014/main" id="{2F2147EE-85AE-480D-9CFA-22378E9404F7}"/>
              </a:ext>
            </a:extLst>
          </p:cNvPr>
          <p:cNvSpPr txBox="1"/>
          <p:nvPr/>
        </p:nvSpPr>
        <p:spPr>
          <a:xfrm>
            <a:off x="406375" y="5195736"/>
            <a:ext cx="8331250" cy="1477328"/>
          </a:xfrm>
          <a:prstGeom prst="rect">
            <a:avLst/>
          </a:prstGeom>
          <a:solidFill>
            <a:schemeClr val="tx2"/>
          </a:solidFill>
        </p:spPr>
        <p:txBody>
          <a:bodyPr wrap="square" lIns="91440" tIns="45720" rIns="91440" bIns="45720" rtlCol="0" anchor="t">
            <a:spAutoFit/>
          </a:bodyPr>
          <a:lstStyle/>
          <a:p>
            <a:r>
              <a:rPr lang="en-US" dirty="0">
                <a:solidFill>
                  <a:schemeClr val="bg1"/>
                </a:solidFill>
              </a:rPr>
              <a:t>Work in pairs.</a:t>
            </a:r>
          </a:p>
          <a:p>
            <a:r>
              <a:rPr lang="en-US" dirty="0">
                <a:solidFill>
                  <a:schemeClr val="bg1"/>
                </a:solidFill>
              </a:rPr>
              <a:t>Write down all the different types of evidence that might be available to historians trying to find out about St Edward the Confessor’s 11th century church.</a:t>
            </a:r>
            <a:endParaRPr lang="en-US" dirty="0">
              <a:solidFill>
                <a:schemeClr val="bg1"/>
              </a:solidFill>
              <a:cs typeface="Arial"/>
            </a:endParaRPr>
          </a:p>
          <a:p>
            <a:r>
              <a:rPr lang="en-US" dirty="0">
                <a:solidFill>
                  <a:schemeClr val="bg1"/>
                </a:solidFill>
              </a:rPr>
              <a:t>You could consider physical, literary and visual evidence.</a:t>
            </a:r>
          </a:p>
        </p:txBody>
      </p:sp>
      <p:pic>
        <p:nvPicPr>
          <p:cNvPr id="3" name="Picture 2">
            <a:extLst>
              <a:ext uri="{FF2B5EF4-FFF2-40B4-BE49-F238E27FC236}">
                <a16:creationId xmlns:a16="http://schemas.microsoft.com/office/drawing/2014/main" id="{460D6FE4-2DB9-48AA-BB2B-F99CB6E2B9B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85804" y="1455871"/>
            <a:ext cx="2679022" cy="3631975"/>
          </a:xfrm>
          <a:prstGeom prst="rect">
            <a:avLst/>
          </a:prstGeom>
        </p:spPr>
      </p:pic>
    </p:spTree>
    <p:extLst>
      <p:ext uri="{BB962C8B-B14F-4D97-AF65-F5344CB8AC3E}">
        <p14:creationId xmlns:p14="http://schemas.microsoft.com/office/powerpoint/2010/main" val="199647214"/>
      </p:ext>
    </p:extLst>
  </p:cSld>
  <p:clrMapOvr>
    <a:masterClrMapping/>
  </p:clrMapOvr>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cf8bedca-0699-49e1-97e1-14424d7eca52" xsi:nil="true"/>
    <lcf76f155ced4ddcb4097134ff3c332f xmlns="40e3bd4d-ad2a-475f-b877-b0398ba3b99b">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99B12D7A456C14398158806C91B7301" ma:contentTypeVersion="18" ma:contentTypeDescription="Create a new document." ma:contentTypeScope="" ma:versionID="0429756ed8ba81dbddda45ad14d8650e">
  <xsd:schema xmlns:xsd="http://www.w3.org/2001/XMLSchema" xmlns:xs="http://www.w3.org/2001/XMLSchema" xmlns:p="http://schemas.microsoft.com/office/2006/metadata/properties" xmlns:ns2="40e3bd4d-ad2a-475f-b877-b0398ba3b99b" xmlns:ns3="cf8bedca-0699-49e1-97e1-14424d7eca52" targetNamespace="http://schemas.microsoft.com/office/2006/metadata/properties" ma:root="true" ma:fieldsID="1b4aac7dd7a8f5906ab5e06823f4e447" ns2:_="" ns3:_="">
    <xsd:import namespace="40e3bd4d-ad2a-475f-b877-b0398ba3b99b"/>
    <xsd:import namespace="cf8bedca-0699-49e1-97e1-14424d7eca5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OCR" minOccurs="0"/>
                <xsd:element ref="ns2:MediaServiceLocation"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e3bd4d-ad2a-475f-b877-b0398ba3b9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4e4e769-92f6-4c7b-a54a-0c1998c9313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f8bedca-0699-49e1-97e1-14424d7eca5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ee0e94cf-848f-4704-af7b-940beeeecf82}" ma:internalName="TaxCatchAll" ma:showField="CatchAllData" ma:web="cf8bedca-0699-49e1-97e1-14424d7eca5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CA75C88-5D03-4A15-9B23-55F021E9202D}">
  <ds:schemaRefs>
    <ds:schemaRef ds:uri="http://schemas.microsoft.com/office/2006/metadata/properties"/>
    <ds:schemaRef ds:uri="http://schemas.microsoft.com/office/infopath/2007/PartnerControls"/>
    <ds:schemaRef ds:uri="cf8bedca-0699-49e1-97e1-14424d7eca52"/>
    <ds:schemaRef ds:uri="40e3bd4d-ad2a-475f-b877-b0398ba3b99b"/>
  </ds:schemaRefs>
</ds:datastoreItem>
</file>

<file path=customXml/itemProps2.xml><?xml version="1.0" encoding="utf-8"?>
<ds:datastoreItem xmlns:ds="http://schemas.openxmlformats.org/officeDocument/2006/customXml" ds:itemID="{D07A0123-B2F2-4C9A-BB22-DAC5756F105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0e3bd4d-ad2a-475f-b877-b0398ba3b99b"/>
    <ds:schemaRef ds:uri="cf8bedca-0699-49e1-97e1-14424d7eca5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7ED0999-A011-4F74-ABF9-D917F30E9F1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4192</TotalTime>
  <Words>2720</Words>
  <Application>Microsoft Office PowerPoint</Application>
  <PresentationFormat>On-screen Show (4:3)</PresentationFormat>
  <Paragraphs>310</Paragraphs>
  <Slides>22</Slides>
  <Notes>22</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PowerPoint Presentation</vt:lpstr>
      <vt:lpstr>PowerPoint Presentation</vt:lpstr>
      <vt:lpstr>PowerPoint Presentation</vt:lpstr>
      <vt:lpstr>Mystery object</vt:lpstr>
      <vt:lpstr>What do we know about Westminster Abbey? </vt:lpstr>
      <vt:lpstr>What makes Westminster Abbey so important?</vt:lpstr>
      <vt:lpstr>PowerPoint Presentation</vt:lpstr>
      <vt:lpstr>What was the ‘cult’ of St Edward the Confessor?</vt:lpstr>
      <vt:lpstr>How can we find out about St Edward the Confessor’s church?</vt:lpstr>
      <vt:lpstr>Sources of evidence</vt:lpstr>
      <vt:lpstr>Sources of evidence</vt:lpstr>
      <vt:lpstr>Sources of evidence</vt:lpstr>
      <vt:lpstr>Sources of evidence</vt:lpstr>
      <vt:lpstr>Sources of evidence</vt:lpstr>
      <vt:lpstr>Using sources of evidence</vt:lpstr>
      <vt:lpstr>Activity: scraps of information</vt:lpstr>
      <vt:lpstr>What was St Edward the Confessor’s motivation for building Westminster Abbey? </vt:lpstr>
      <vt:lpstr>What was St Edward the Confessor’s motivation for building Westminster Abbey? </vt:lpstr>
      <vt:lpstr>What was St Edward the Confessor’s motivation for building Westminster Abbey? </vt:lpstr>
      <vt:lpstr>What was St Edward the Confessor’s motivation for building Westminster Abbey? </vt:lpstr>
      <vt:lpstr>What motivated St Edward the Confessor to build Westminster Abbey?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lastModifiedBy>Sian Shaw</cp:lastModifiedBy>
  <cp:revision>628</cp:revision>
  <dcterms:created xsi:type="dcterms:W3CDTF">2019-02-11T11:01:41Z</dcterms:created>
  <dcterms:modified xsi:type="dcterms:W3CDTF">2025-01-21T11:34:19Z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2478400.00000000</vt:lpwstr>
  </property>
  <property fmtid="{D5CDD505-2E9C-101B-9397-08002B2CF9AE}" pid="3" name="ContentTypeId">
    <vt:lpwstr>0x010100899B12D7A456C14398158806C91B7301</vt:lpwstr>
  </property>
  <property fmtid="{D5CDD505-2E9C-101B-9397-08002B2CF9AE}" pid="4" name="MediaServiceImageTags">
    <vt:lpwstr/>
  </property>
</Properties>
</file>