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7"/>
  </p:notesMasterIdLst>
  <p:sldIdLst>
    <p:sldId id="341" r:id="rId5"/>
    <p:sldId id="316" r:id="rId6"/>
    <p:sldId id="281" r:id="rId7"/>
    <p:sldId id="263" r:id="rId8"/>
    <p:sldId id="266" r:id="rId9"/>
    <p:sldId id="275" r:id="rId10"/>
    <p:sldId id="276" r:id="rId11"/>
    <p:sldId id="286" r:id="rId12"/>
    <p:sldId id="277" r:id="rId13"/>
    <p:sldId id="278" r:id="rId14"/>
    <p:sldId id="285" r:id="rId15"/>
    <p:sldId id="283" r:id="rId16"/>
    <p:sldId id="282" r:id="rId17"/>
    <p:sldId id="371" r:id="rId18"/>
    <p:sldId id="270" r:id="rId19"/>
    <p:sldId id="284" r:id="rId20"/>
    <p:sldId id="273" r:id="rId21"/>
    <p:sldId id="274" r:id="rId22"/>
    <p:sldId id="268" r:id="rId23"/>
    <p:sldId id="287" r:id="rId24"/>
    <p:sldId id="288" r:id="rId25"/>
    <p:sldId id="370"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Grazyna Richmond" initials="GR" lastIdx="1" clrIdx="2">
    <p:extLst>
      <p:ext uri="{19B8F6BF-5375-455C-9EA6-DF929625EA0E}">
        <p15:presenceInfo xmlns:p15="http://schemas.microsoft.com/office/powerpoint/2012/main" userId="Grazyna Richmo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3" autoAdjust="0"/>
    <p:restoredTop sz="84899" autoAdjust="0"/>
  </p:normalViewPr>
  <p:slideViewPr>
    <p:cSldViewPr snapToGrid="0">
      <p:cViewPr varScale="1">
        <p:scale>
          <a:sx n="96" d="100"/>
          <a:sy n="96" d="100"/>
        </p:scale>
        <p:origin x="1956"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Holland" userId="S::sophie.holland@westminster-abbey.org::973f5038-f617-450a-8546-88bc9d3463c3" providerId="AD" clId="Web-{E2FFF091-2E23-110C-282F-75B30C31204A}"/>
    <pc:docChg chg="modSld">
      <pc:chgData name="Sophie Holland" userId="S::sophie.holland@westminster-abbey.org::973f5038-f617-450a-8546-88bc9d3463c3" providerId="AD" clId="Web-{E2FFF091-2E23-110C-282F-75B30C31204A}" dt="2022-09-26T13:42:05.290" v="18"/>
      <pc:docMkLst>
        <pc:docMk/>
      </pc:docMkLst>
      <pc:sldChg chg="modNotes">
        <pc:chgData name="Sophie Holland" userId="S::sophie.holland@westminster-abbey.org::973f5038-f617-450a-8546-88bc9d3463c3" providerId="AD" clId="Web-{E2FFF091-2E23-110C-282F-75B30C31204A}" dt="2022-09-26T13:35:01.118" v="9"/>
        <pc:sldMkLst>
          <pc:docMk/>
          <pc:sldMk cId="4108096412" sldId="270"/>
        </pc:sldMkLst>
      </pc:sldChg>
      <pc:sldChg chg="modNotes">
        <pc:chgData name="Sophie Holland" userId="S::sophie.holland@westminster-abbey.org::973f5038-f617-450a-8546-88bc9d3463c3" providerId="AD" clId="Web-{E2FFF091-2E23-110C-282F-75B30C31204A}" dt="2022-09-26T13:34:41.945" v="7"/>
        <pc:sldMkLst>
          <pc:docMk/>
          <pc:sldMk cId="2481406557" sldId="282"/>
        </pc:sldMkLst>
      </pc:sldChg>
      <pc:sldChg chg="modNotes">
        <pc:chgData name="Sophie Holland" userId="S::sophie.holland@westminster-abbey.org::973f5038-f617-450a-8546-88bc9d3463c3" providerId="AD" clId="Web-{E2FFF091-2E23-110C-282F-75B30C31204A}" dt="2022-09-26T13:34:23.773" v="5"/>
        <pc:sldMkLst>
          <pc:docMk/>
          <pc:sldMk cId="2591404530" sldId="283"/>
        </pc:sldMkLst>
      </pc:sldChg>
      <pc:sldChg chg="modNotes">
        <pc:chgData name="Sophie Holland" userId="S::sophie.holland@westminster-abbey.org::973f5038-f617-450a-8546-88bc9d3463c3" providerId="AD" clId="Web-{E2FFF091-2E23-110C-282F-75B30C31204A}" dt="2022-09-26T13:42:05.290" v="18"/>
        <pc:sldMkLst>
          <pc:docMk/>
          <pc:sldMk cId="3013752465" sldId="284"/>
        </pc:sldMkLst>
      </pc:sldChg>
      <pc:sldChg chg="modNotes">
        <pc:chgData name="Sophie Holland" userId="S::sophie.holland@westminster-abbey.org::973f5038-f617-450a-8546-88bc9d3463c3" providerId="AD" clId="Web-{E2FFF091-2E23-110C-282F-75B30C31204A}" dt="2022-09-26T13:28:33.025" v="4"/>
        <pc:sldMkLst>
          <pc:docMk/>
          <pc:sldMk cId="927207849" sldId="316"/>
        </pc:sldMkLst>
      </pc:sldChg>
      <pc:sldChg chg="modSp modNotes">
        <pc:chgData name="Sophie Holland" userId="S::sophie.holland@westminster-abbey.org::973f5038-f617-450a-8546-88bc9d3463c3" providerId="AD" clId="Web-{E2FFF091-2E23-110C-282F-75B30C31204A}" dt="2022-09-26T13:28:28.900" v="2"/>
        <pc:sldMkLst>
          <pc:docMk/>
          <pc:sldMk cId="4213500498" sldId="341"/>
        </pc:sldMkLst>
        <pc:spChg chg="mod">
          <ac:chgData name="Sophie Holland" userId="S::sophie.holland@westminster-abbey.org::973f5038-f617-450a-8546-88bc9d3463c3" providerId="AD" clId="Web-{E2FFF091-2E23-110C-282F-75B30C31204A}" dt="2022-09-26T13:27:52.664" v="1" actId="20577"/>
          <ac:spMkLst>
            <pc:docMk/>
            <pc:sldMk cId="4213500498" sldId="341"/>
            <ac:spMk id="8" creationId="{9DF1C1B0-F1BD-47BC-A23E-BFC4BDF8B584}"/>
          </ac:spMkLst>
        </pc:spChg>
      </pc:sldChg>
      <pc:sldChg chg="modSp modNotes">
        <pc:chgData name="Sophie Holland" userId="S::sophie.holland@westminster-abbey.org::973f5038-f617-450a-8546-88bc9d3463c3" providerId="AD" clId="Web-{E2FFF091-2E23-110C-282F-75B30C31204A}" dt="2022-09-26T13:41:56.337" v="16" actId="20577"/>
        <pc:sldMkLst>
          <pc:docMk/>
          <pc:sldMk cId="2441043301" sldId="370"/>
        </pc:sldMkLst>
        <pc:spChg chg="mod">
          <ac:chgData name="Sophie Holland" userId="S::sophie.holland@westminster-abbey.org::973f5038-f617-450a-8546-88bc9d3463c3" providerId="AD" clId="Web-{E2FFF091-2E23-110C-282F-75B30C31204A}" dt="2022-09-26T13:41:56.337" v="16" actId="20577"/>
          <ac:spMkLst>
            <pc:docMk/>
            <pc:sldMk cId="2441043301" sldId="370"/>
            <ac:spMk id="8" creationId="{9DF1C1B0-F1BD-47BC-A23E-BFC4BDF8B584}"/>
          </ac:spMkLst>
        </pc:spChg>
      </pc:sldChg>
    </pc:docChg>
  </pc:docChgLst>
  <pc:docChgLst>
    <pc:chgData name="Work Experience1" userId="S::work.experience1@westminster-abbey.org::57e63021-8621-439d-a682-6f6d170830c6" providerId="AD" clId="Web-{9612F2DD-9748-63F7-1EE4-2EC97052E7C6}"/>
    <pc:docChg chg="addSld modSld">
      <pc:chgData name="Work Experience1" userId="S::work.experience1@westminster-abbey.org::57e63021-8621-439d-a682-6f6d170830c6" providerId="AD" clId="Web-{9612F2DD-9748-63F7-1EE4-2EC97052E7C6}" dt="2022-08-08T09:16:46.924" v="29"/>
      <pc:docMkLst>
        <pc:docMk/>
      </pc:docMkLst>
      <pc:sldChg chg="addSp delSp modSp new modNotes">
        <pc:chgData name="Work Experience1" userId="S::work.experience1@westminster-abbey.org::57e63021-8621-439d-a682-6f6d170830c6" providerId="AD" clId="Web-{9612F2DD-9748-63F7-1EE4-2EC97052E7C6}" dt="2022-08-08T09:16:46.924" v="29"/>
        <pc:sldMkLst>
          <pc:docMk/>
          <pc:sldMk cId="3959253669" sldId="371"/>
        </pc:sldMkLst>
        <pc:spChg chg="del">
          <ac:chgData name="Work Experience1" userId="S::work.experience1@westminster-abbey.org::57e63021-8621-439d-a682-6f6d170830c6" providerId="AD" clId="Web-{9612F2DD-9748-63F7-1EE4-2EC97052E7C6}" dt="2022-08-08T09:11:34.995" v="1"/>
          <ac:spMkLst>
            <pc:docMk/>
            <pc:sldMk cId="3959253669" sldId="371"/>
            <ac:spMk id="3" creationId="{E3AEC1FF-077A-A7FA-A85A-5680813B487C}"/>
          </ac:spMkLst>
        </pc:spChg>
        <pc:spChg chg="del">
          <ac:chgData name="Work Experience1" userId="S::work.experience1@westminster-abbey.org::57e63021-8621-439d-a682-6f6d170830c6" providerId="AD" clId="Web-{9612F2DD-9748-63F7-1EE4-2EC97052E7C6}" dt="2022-08-08T09:11:41.463" v="3"/>
          <ac:spMkLst>
            <pc:docMk/>
            <pc:sldMk cId="3959253669" sldId="371"/>
            <ac:spMk id="4" creationId="{B7C58566-B05D-0B0B-B78A-EC57ECC2FC62}"/>
          </ac:spMkLst>
        </pc:spChg>
        <pc:spChg chg="del">
          <ac:chgData name="Work Experience1" userId="S::work.experience1@westminster-abbey.org::57e63021-8621-439d-a682-6f6d170830c6" providerId="AD" clId="Web-{9612F2DD-9748-63F7-1EE4-2EC97052E7C6}" dt="2022-08-08T09:11:42.573" v="4"/>
          <ac:spMkLst>
            <pc:docMk/>
            <pc:sldMk cId="3959253669" sldId="371"/>
            <ac:spMk id="5" creationId="{968B1F3B-E58C-201C-D9BD-37D4A27EDB38}"/>
          </ac:spMkLst>
        </pc:spChg>
        <pc:spChg chg="add">
          <ac:chgData name="Work Experience1" userId="S::work.experience1@westminster-abbey.org::57e63021-8621-439d-a682-6f6d170830c6" providerId="AD" clId="Web-{9612F2DD-9748-63F7-1EE4-2EC97052E7C6}" dt="2022-08-08T09:11:39.651" v="2"/>
          <ac:spMkLst>
            <pc:docMk/>
            <pc:sldMk cId="3959253669" sldId="371"/>
            <ac:spMk id="8" creationId="{822DB2B7-1757-E853-7E37-6A78A0E0CE91}"/>
          </ac:spMkLst>
        </pc:spChg>
        <pc:picChg chg="add mod ord">
          <ac:chgData name="Work Experience1" userId="S::work.experience1@westminster-abbey.org::57e63021-8621-439d-a682-6f6d170830c6" providerId="AD" clId="Web-{9612F2DD-9748-63F7-1EE4-2EC97052E7C6}" dt="2022-08-08T09:11:55.714" v="8" actId="1076"/>
          <ac:picMkLst>
            <pc:docMk/>
            <pc:sldMk cId="3959253669" sldId="371"/>
            <ac:picMk id="6" creationId="{FE1668D9-D8CB-59D9-D58E-91F64511A1F5}"/>
          </ac:picMkLst>
        </pc:picChg>
      </pc:sldChg>
    </pc:docChg>
  </pc:docChgLst>
  <pc:docChgLst>
    <pc:chgData name="Sian Shaw" userId="cf930bf7-ba7f-4ec0-9225-526cb0af2be3" providerId="ADAL" clId="{46AC2FCF-6C1D-4ECC-A57C-6C9920D9384A}"/>
    <pc:docChg chg="modSld">
      <pc:chgData name="Sian Shaw" userId="cf930bf7-ba7f-4ec0-9225-526cb0af2be3" providerId="ADAL" clId="{46AC2FCF-6C1D-4ECC-A57C-6C9920D9384A}" dt="2022-10-11T08:32:34.864" v="28" actId="20577"/>
      <pc:docMkLst>
        <pc:docMk/>
      </pc:docMkLst>
      <pc:sldChg chg="modSp">
        <pc:chgData name="Sian Shaw" userId="cf930bf7-ba7f-4ec0-9225-526cb0af2be3" providerId="ADAL" clId="{46AC2FCF-6C1D-4ECC-A57C-6C9920D9384A}" dt="2022-10-11T08:32:34.864" v="28" actId="20577"/>
        <pc:sldMkLst>
          <pc:docMk/>
          <pc:sldMk cId="654542001" sldId="268"/>
        </pc:sldMkLst>
        <pc:spChg chg="mod">
          <ac:chgData name="Sian Shaw" userId="cf930bf7-ba7f-4ec0-9225-526cb0af2be3" providerId="ADAL" clId="{46AC2FCF-6C1D-4ECC-A57C-6C9920D9384A}" dt="2022-10-11T08:32:34.864" v="28" actId="20577"/>
          <ac:spMkLst>
            <pc:docMk/>
            <pc:sldMk cId="654542001" sldId="268"/>
            <ac:spMk id="16" creationId="{670491D0-44ED-42AA-95E5-7EC1BC5E4449}"/>
          </ac:spMkLst>
        </pc:spChg>
      </pc:sldChg>
      <pc:sldChg chg="modSp">
        <pc:chgData name="Sian Shaw" userId="cf930bf7-ba7f-4ec0-9225-526cb0af2be3" providerId="ADAL" clId="{46AC2FCF-6C1D-4ECC-A57C-6C9920D9384A}" dt="2022-10-10T10:57:49.113" v="0" actId="1076"/>
        <pc:sldMkLst>
          <pc:docMk/>
          <pc:sldMk cId="1913943486" sldId="277"/>
        </pc:sldMkLst>
        <pc:spChg chg="mod">
          <ac:chgData name="Sian Shaw" userId="cf930bf7-ba7f-4ec0-9225-526cb0af2be3" providerId="ADAL" clId="{46AC2FCF-6C1D-4ECC-A57C-6C9920D9384A}" dt="2022-10-10T10:57:49.113" v="0" actId="1076"/>
          <ac:spMkLst>
            <pc:docMk/>
            <pc:sldMk cId="1913943486" sldId="277"/>
            <ac:spMk id="9" creationId="{E5826DFF-01EE-4399-8C82-EFF12BBBAB74}"/>
          </ac:spMkLst>
        </pc:spChg>
      </pc:sldChg>
      <pc:sldChg chg="modSp">
        <pc:chgData name="Sian Shaw" userId="cf930bf7-ba7f-4ec0-9225-526cb0af2be3" providerId="ADAL" clId="{46AC2FCF-6C1D-4ECC-A57C-6C9920D9384A}" dt="2022-10-10T10:59:02.177" v="2" actId="5793"/>
        <pc:sldMkLst>
          <pc:docMk/>
          <pc:sldMk cId="350005657" sldId="287"/>
        </pc:sldMkLst>
        <pc:spChg chg="mod">
          <ac:chgData name="Sian Shaw" userId="cf930bf7-ba7f-4ec0-9225-526cb0af2be3" providerId="ADAL" clId="{46AC2FCF-6C1D-4ECC-A57C-6C9920D9384A}" dt="2022-10-10T10:59:02.177" v="2" actId="5793"/>
          <ac:spMkLst>
            <pc:docMk/>
            <pc:sldMk cId="350005657" sldId="287"/>
            <ac:spMk id="4" creationId="{4118B00F-E4F8-49D9-B368-8D455F9559FC}"/>
          </ac:spMkLst>
        </pc:spChg>
      </pc:sldChg>
    </pc:docChg>
  </pc:docChgLst>
  <pc:docChgLst>
    <pc:chgData name="Sian Shaw" userId="cf930bf7-ba7f-4ec0-9225-526cb0af2be3" providerId="ADAL" clId="{4E32B69B-435E-4F40-98D0-34B252CC41F9}"/>
    <pc:docChg chg="custSel modSld">
      <pc:chgData name="Sian Shaw" userId="cf930bf7-ba7f-4ec0-9225-526cb0af2be3" providerId="ADAL" clId="{4E32B69B-435E-4F40-98D0-34B252CC41F9}" dt="2023-06-07T11:17:14.042" v="17" actId="20577"/>
      <pc:docMkLst>
        <pc:docMk/>
      </pc:docMkLst>
      <pc:sldChg chg="modNotesTx">
        <pc:chgData name="Sian Shaw" userId="cf930bf7-ba7f-4ec0-9225-526cb0af2be3" providerId="ADAL" clId="{4E32B69B-435E-4F40-98D0-34B252CC41F9}" dt="2023-06-07T11:15:35.952" v="11" actId="20577"/>
        <pc:sldMkLst>
          <pc:docMk/>
          <pc:sldMk cId="4108096412" sldId="270"/>
        </pc:sldMkLst>
      </pc:sldChg>
      <pc:sldChg chg="modNotesTx">
        <pc:chgData name="Sian Shaw" userId="cf930bf7-ba7f-4ec0-9225-526cb0af2be3" providerId="ADAL" clId="{4E32B69B-435E-4F40-98D0-34B252CC41F9}" dt="2023-06-07T11:15:31.157" v="9" actId="20577"/>
        <pc:sldMkLst>
          <pc:docMk/>
          <pc:sldMk cId="2481406557" sldId="282"/>
        </pc:sldMkLst>
      </pc:sldChg>
      <pc:sldChg chg="modNotesTx">
        <pc:chgData name="Sian Shaw" userId="cf930bf7-ba7f-4ec0-9225-526cb0af2be3" providerId="ADAL" clId="{4E32B69B-435E-4F40-98D0-34B252CC41F9}" dt="2023-06-07T11:15:20.919" v="7" actId="20577"/>
        <pc:sldMkLst>
          <pc:docMk/>
          <pc:sldMk cId="2591404530" sldId="283"/>
        </pc:sldMkLst>
      </pc:sldChg>
      <pc:sldChg chg="modNotesTx">
        <pc:chgData name="Sian Shaw" userId="cf930bf7-ba7f-4ec0-9225-526cb0af2be3" providerId="ADAL" clId="{4E32B69B-435E-4F40-98D0-34B252CC41F9}" dt="2023-06-07T11:15:41.913" v="15" actId="20577"/>
        <pc:sldMkLst>
          <pc:docMk/>
          <pc:sldMk cId="3013752465" sldId="284"/>
        </pc:sldMkLst>
      </pc:sldChg>
      <pc:sldChg chg="modNotesTx">
        <pc:chgData name="Sian Shaw" userId="cf930bf7-ba7f-4ec0-9225-526cb0af2be3" providerId="ADAL" clId="{4E32B69B-435E-4F40-98D0-34B252CC41F9}" dt="2023-06-07T11:15:05.110" v="5" actId="20577"/>
        <pc:sldMkLst>
          <pc:docMk/>
          <pc:sldMk cId="927207849" sldId="316"/>
        </pc:sldMkLst>
      </pc:sldChg>
      <pc:sldChg chg="modSp mod modNotesTx">
        <pc:chgData name="Sian Shaw" userId="cf930bf7-ba7f-4ec0-9225-526cb0af2be3" providerId="ADAL" clId="{4E32B69B-435E-4F40-98D0-34B252CC41F9}" dt="2023-06-07T11:15:01.186" v="3" actId="20577"/>
        <pc:sldMkLst>
          <pc:docMk/>
          <pc:sldMk cId="4213500498" sldId="341"/>
        </pc:sldMkLst>
        <pc:spChg chg="mod">
          <ac:chgData name="Sian Shaw" userId="cf930bf7-ba7f-4ec0-9225-526cb0af2be3" providerId="ADAL" clId="{4E32B69B-435E-4F40-98D0-34B252CC41F9}" dt="2023-06-07T11:14:58.515" v="1" actId="20577"/>
          <ac:spMkLst>
            <pc:docMk/>
            <pc:sldMk cId="4213500498" sldId="341"/>
            <ac:spMk id="8" creationId="{9DF1C1B0-F1BD-47BC-A23E-BFC4BDF8B584}"/>
          </ac:spMkLst>
        </pc:spChg>
      </pc:sldChg>
      <pc:sldChg chg="delSp mod modNotesTx">
        <pc:chgData name="Sian Shaw" userId="cf930bf7-ba7f-4ec0-9225-526cb0af2be3" providerId="ADAL" clId="{4E32B69B-435E-4F40-98D0-34B252CC41F9}" dt="2023-06-07T11:17:14.042" v="17" actId="20577"/>
        <pc:sldMkLst>
          <pc:docMk/>
          <pc:sldMk cId="2441043301" sldId="370"/>
        </pc:sldMkLst>
        <pc:spChg chg="del">
          <ac:chgData name="Sian Shaw" userId="cf930bf7-ba7f-4ec0-9225-526cb0af2be3" providerId="ADAL" clId="{4E32B69B-435E-4F40-98D0-34B252CC41F9}" dt="2023-06-07T11:17:12.281" v="16" actId="478"/>
          <ac:spMkLst>
            <pc:docMk/>
            <pc:sldMk cId="2441043301" sldId="370"/>
            <ac:spMk id="8" creationId="{9DF1C1B0-F1BD-47BC-A23E-BFC4BDF8B584}"/>
          </ac:spMkLst>
        </pc:spChg>
      </pc:sldChg>
    </pc:docChg>
  </pc:docChgLst>
  <pc:docChgLst>
    <pc:chgData name="Sian Shaw" userId="cf930bf7-ba7f-4ec0-9225-526cb0af2be3" providerId="ADAL" clId="{A7823570-899D-4C79-8374-7A438DEED765}"/>
    <pc:docChg chg="custSel modSld">
      <pc:chgData name="Sian Shaw" userId="cf930bf7-ba7f-4ec0-9225-526cb0af2be3" providerId="ADAL" clId="{A7823570-899D-4C79-8374-7A438DEED765}" dt="2022-08-10T10:37:17.751" v="44" actId="478"/>
      <pc:docMkLst>
        <pc:docMk/>
      </pc:docMkLst>
      <pc:sldChg chg="delSp modNotesTx">
        <pc:chgData name="Sian Shaw" userId="cf930bf7-ba7f-4ec0-9225-526cb0af2be3" providerId="ADAL" clId="{A7823570-899D-4C79-8374-7A438DEED765}" dt="2022-08-10T10:37:17.751" v="44" actId="478"/>
        <pc:sldMkLst>
          <pc:docMk/>
          <pc:sldMk cId="3959253669" sldId="371"/>
        </pc:sldMkLst>
        <pc:spChg chg="del">
          <ac:chgData name="Sian Shaw" userId="cf930bf7-ba7f-4ec0-9225-526cb0af2be3" providerId="ADAL" clId="{A7823570-899D-4C79-8374-7A438DEED765}" dt="2022-08-10T10:37:17.751" v="44" actId="478"/>
          <ac:spMkLst>
            <pc:docMk/>
            <pc:sldMk cId="3959253669" sldId="371"/>
            <ac:spMk id="2" creationId="{3AEB4181-D99F-A466-D443-D7F37A8522D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07/06/2023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commons.wikimedia.org/wiki/File:British_Isles_in_counties.svg"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dirty="0"/>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panose="020F0502020204030204"/>
              </a:rPr>
              <a:t>Image: </a:t>
            </a:r>
          </a:p>
          <a:p>
            <a:r>
              <a:rPr lang="en-GB" dirty="0" err="1">
                <a:cs typeface="Calibri" panose="020F0502020204030204"/>
              </a:rPr>
              <a:t>Damir</a:t>
            </a:r>
            <a:r>
              <a:rPr lang="en-GB" dirty="0">
                <a:cs typeface="Calibri" panose="020F0502020204030204"/>
              </a:rPr>
              <a:t> </a:t>
            </a:r>
            <a:r>
              <a:rPr lang="en-GB" dirty="0" err="1">
                <a:cs typeface="Calibri" panose="020F0502020204030204"/>
              </a:rPr>
              <a:t>Jelic</a:t>
            </a:r>
            <a:r>
              <a:rPr lang="en-GB" dirty="0">
                <a:cs typeface="Calibri" panose="020F0502020204030204"/>
              </a:rPr>
              <a:t> / CC BY-SA (http://creativecommons.org/licenses/by-sa/3.0/)</a:t>
            </a:r>
          </a:p>
        </p:txBody>
      </p:sp>
      <p:sp>
        <p:nvSpPr>
          <p:cNvPr id="4" name="Slide Number Placeholder 3"/>
          <p:cNvSpPr>
            <a:spLocks noGrp="1"/>
          </p:cNvSpPr>
          <p:nvPr>
            <p:ph type="sldNum" sz="quarter" idx="5"/>
          </p:nvPr>
        </p:nvSpPr>
        <p:spPr/>
        <p:txBody>
          <a:bodyPr/>
          <a:lstStyle/>
          <a:p>
            <a:fld id="{507A2E51-8E00-4652-8B82-D2B908732133}" type="slidenum">
              <a:rPr lang="en-GB" smtClean="0"/>
              <a:t>10</a:t>
            </a:fld>
            <a:endParaRPr lang="en-GB"/>
          </a:p>
        </p:txBody>
      </p:sp>
    </p:spTree>
    <p:extLst>
      <p:ext uri="{BB962C8B-B14F-4D97-AF65-F5344CB8AC3E}">
        <p14:creationId xmlns:p14="http://schemas.microsoft.com/office/powerpoint/2010/main" val="2580972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Adapted from </a:t>
            </a:r>
            <a:r>
              <a:rPr lang="en-GB" dirty="0">
                <a:hlinkClick r:id="rId3"/>
              </a:rPr>
              <a:t>https://commons.wikimedia.org/wiki/File:British_Isles_in_counties.svg</a:t>
            </a:r>
            <a:endParaRPr lang="en-GB" b="0" dirty="0"/>
          </a:p>
          <a:p>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11</a:t>
            </a:fld>
            <a:endParaRPr lang="en-GB"/>
          </a:p>
        </p:txBody>
      </p:sp>
    </p:spTree>
    <p:extLst>
      <p:ext uri="{BB962C8B-B14F-4D97-AF65-F5344CB8AC3E}">
        <p14:creationId xmlns:p14="http://schemas.microsoft.com/office/powerpoint/2010/main" val="1206537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©2023 Dean &amp; Chapter of Westminster</a:t>
            </a:r>
            <a:endParaRPr lang="en-GB"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90287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©2023 Dean &amp; Chapter of Westminster</a:t>
            </a:r>
            <a:endParaRPr lang="en-GB"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13</a:t>
            </a:fld>
            <a:endParaRPr lang="en-GB"/>
          </a:p>
        </p:txBody>
      </p:sp>
    </p:spTree>
    <p:extLst>
      <p:ext uri="{BB962C8B-B14F-4D97-AF65-F5344CB8AC3E}">
        <p14:creationId xmlns:p14="http://schemas.microsoft.com/office/powerpoint/2010/main" val="1602431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GB" dirty="0"/>
              <a:t>Click to play the film. This</a:t>
            </a:r>
            <a:r>
              <a:rPr lang="en-GB" altLang="zh-CN" dirty="0">
                <a:ea typeface="等线"/>
              </a:rPr>
              <a:t> film is shows the </a:t>
            </a:r>
            <a:r>
              <a:rPr lang="en-GB" dirty="0"/>
              <a:t>relationship between St Edward the Confessor, Henry III, and Westminster Abbey.</a:t>
            </a:r>
            <a:endParaRPr lang="en-GB" altLang="zh-TW" dirty="0">
              <a:cs typeface="Calibri"/>
            </a:endParaRPr>
          </a:p>
          <a:p>
            <a:endParaRPr lang="en-US" altLang="zh-TW" dirty="0">
              <a:ea typeface="新細明體"/>
              <a:cs typeface="Calibri"/>
            </a:endParaRPr>
          </a:p>
          <a:p>
            <a:r>
              <a:rPr lang="en-US" altLang="zh-TW" dirty="0">
                <a:ea typeface="新細明體"/>
                <a:cs typeface="Calibri"/>
              </a:rPr>
              <a:t>Video:</a:t>
            </a:r>
            <a:endParaRPr lang="en-US" altLang="zh-TW" dirty="0">
              <a:ea typeface="新細明體" panose="02020500000000000000" pitchFamily="18" charset="-120"/>
              <a:cs typeface="Calibri"/>
            </a:endParaRPr>
          </a:p>
          <a:p>
            <a:r>
              <a:rPr lang="en-GB" dirty="0"/>
              <a:t>© Dean &amp; Chapter of Westminster</a:t>
            </a:r>
            <a:endParaRPr lang="en-US" dirty="0"/>
          </a:p>
          <a:p>
            <a:endParaRPr lang="en-US" altLang="zh-TW" dirty="0">
              <a:ea typeface="新細明體"/>
              <a:cs typeface="Calibri"/>
            </a:endParaRPr>
          </a:p>
        </p:txBody>
      </p:sp>
      <p:sp>
        <p:nvSpPr>
          <p:cNvPr id="4" name="投影片編號版面配置區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27427240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©2023 Dean &amp; Chapter of Westminster</a:t>
            </a:r>
            <a:endParaRPr lang="en-GB"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15</a:t>
            </a:fld>
            <a:endParaRPr lang="en-GB"/>
          </a:p>
        </p:txBody>
      </p:sp>
    </p:spTree>
    <p:extLst>
      <p:ext uri="{BB962C8B-B14F-4D97-AF65-F5344CB8AC3E}">
        <p14:creationId xmlns:p14="http://schemas.microsoft.com/office/powerpoint/2010/main" val="27472879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t>North Door – ©2023 Dean &amp; Chapter of Westminster</a:t>
            </a:r>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Depiction of St Edward the Confessor in Litlyngton Missal – ©2023 Dean &amp; Chapter of Westminster</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990385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panose="020F0502020204030204"/>
              </a:rPr>
              <a:t>Image: </a:t>
            </a:r>
          </a:p>
          <a:p>
            <a:r>
              <a:rPr lang="en-GB" dirty="0">
                <a:cs typeface="Calibri" panose="020F0502020204030204"/>
              </a:rPr>
              <a:t>RAY JONES / Abbey on the Isle of Iona</a:t>
            </a:r>
          </a:p>
        </p:txBody>
      </p:sp>
      <p:sp>
        <p:nvSpPr>
          <p:cNvPr id="4" name="Slide Number Placeholder 3"/>
          <p:cNvSpPr>
            <a:spLocks noGrp="1"/>
          </p:cNvSpPr>
          <p:nvPr>
            <p:ph type="sldNum" sz="quarter" idx="5"/>
          </p:nvPr>
        </p:nvSpPr>
        <p:spPr/>
        <p:txBody>
          <a:bodyPr/>
          <a:lstStyle/>
          <a:p>
            <a:fld id="{507A2E51-8E00-4652-8B82-D2B908732133}" type="slidenum">
              <a:rPr lang="en-GB" smtClean="0"/>
              <a:t>17</a:t>
            </a:fld>
            <a:endParaRPr lang="en-GB"/>
          </a:p>
        </p:txBody>
      </p:sp>
    </p:spTree>
    <p:extLst>
      <p:ext uri="{BB962C8B-B14F-4D97-AF65-F5344CB8AC3E}">
        <p14:creationId xmlns:p14="http://schemas.microsoft.com/office/powerpoint/2010/main" val="2805709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John Salmon / Shrine of Our Lady of Walsingham, Little Walsingham, Norfolk</a:t>
            </a:r>
          </a:p>
        </p:txBody>
      </p:sp>
      <p:sp>
        <p:nvSpPr>
          <p:cNvPr id="4" name="Slide Number Placeholder 3"/>
          <p:cNvSpPr>
            <a:spLocks noGrp="1"/>
          </p:cNvSpPr>
          <p:nvPr>
            <p:ph type="sldNum" sz="quarter" idx="5"/>
          </p:nvPr>
        </p:nvSpPr>
        <p:spPr/>
        <p:txBody>
          <a:bodyPr/>
          <a:lstStyle/>
          <a:p>
            <a:fld id="{507A2E51-8E00-4652-8B82-D2B908732133}" type="slidenum">
              <a:rPr lang="en-GB" smtClean="0"/>
              <a:t>18</a:t>
            </a:fld>
            <a:endParaRPr lang="en-GB"/>
          </a:p>
        </p:txBody>
      </p:sp>
    </p:spTree>
    <p:extLst>
      <p:ext uri="{BB962C8B-B14F-4D97-AF65-F5344CB8AC3E}">
        <p14:creationId xmlns:p14="http://schemas.microsoft.com/office/powerpoint/2010/main" val="1454649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Image by </a:t>
            </a:r>
            <a:r>
              <a:rPr lang="en-GB" dirty="0" err="1"/>
              <a:t>Mashiro</a:t>
            </a:r>
            <a:r>
              <a:rPr lang="en-GB" dirty="0"/>
              <a:t> Momo from </a:t>
            </a:r>
            <a:r>
              <a:rPr lang="en-GB" dirty="0" err="1"/>
              <a:t>Pixabay</a:t>
            </a:r>
            <a:endParaRPr lang="en-GB" dirty="0"/>
          </a:p>
        </p:txBody>
      </p:sp>
      <p:sp>
        <p:nvSpPr>
          <p:cNvPr id="4" name="Slide Number Placeholder 3"/>
          <p:cNvSpPr>
            <a:spLocks noGrp="1"/>
          </p:cNvSpPr>
          <p:nvPr>
            <p:ph type="sldNum" sz="quarter" idx="5"/>
          </p:nvPr>
        </p:nvSpPr>
        <p:spPr/>
        <p:txBody>
          <a:bodyPr/>
          <a:lstStyle/>
          <a:p>
            <a:fld id="{507A2E51-8E00-4652-8B82-D2B908732133}" type="slidenum">
              <a:rPr lang="en-GB" smtClean="0"/>
              <a:t>19</a:t>
            </a:fld>
            <a:endParaRPr lang="en-GB"/>
          </a:p>
        </p:txBody>
      </p:sp>
    </p:spTree>
    <p:extLst>
      <p:ext uri="{BB962C8B-B14F-4D97-AF65-F5344CB8AC3E}">
        <p14:creationId xmlns:p14="http://schemas.microsoft.com/office/powerpoint/2010/main" val="1269605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1164399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2333671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a:t>
            </a:r>
          </a:p>
          <a:p>
            <a:r>
              <a:rPr lang="en-GB" dirty="0">
                <a:cs typeface="Calibri"/>
              </a:rPr>
              <a:t>Image by </a:t>
            </a:r>
            <a:r>
              <a:rPr lang="en-GB" dirty="0" err="1">
                <a:cs typeface="Calibri"/>
              </a:rPr>
              <a:t>guillermo</a:t>
            </a:r>
            <a:r>
              <a:rPr lang="en-GB" dirty="0">
                <a:cs typeface="Calibri"/>
              </a:rPr>
              <a:t> </a:t>
            </a:r>
            <a:r>
              <a:rPr lang="en-GB" dirty="0" err="1">
                <a:cs typeface="Calibri"/>
              </a:rPr>
              <a:t>gavilla</a:t>
            </a:r>
            <a:r>
              <a:rPr lang="en-GB" dirty="0">
                <a:cs typeface="Calibri"/>
              </a:rPr>
              <a:t> from </a:t>
            </a:r>
            <a:r>
              <a:rPr lang="en-GB" dirty="0" err="1">
                <a:cs typeface="Calibri"/>
              </a:rPr>
              <a:t>Pixabay</a:t>
            </a:r>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3</a:t>
            </a:fld>
            <a:endParaRPr lang="en-GB"/>
          </a:p>
        </p:txBody>
      </p:sp>
    </p:spTree>
    <p:extLst>
      <p:ext uri="{BB962C8B-B14F-4D97-AF65-F5344CB8AC3E}">
        <p14:creationId xmlns:p14="http://schemas.microsoft.com/office/powerpoint/2010/main" val="2781663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a:t>
            </a:r>
          </a:p>
          <a:p>
            <a:r>
              <a:rPr lang="en-GB" dirty="0">
                <a:cs typeface="Calibri"/>
              </a:rPr>
              <a:t>Image by </a:t>
            </a:r>
            <a:r>
              <a:rPr lang="en-GB" dirty="0" err="1">
                <a:cs typeface="Calibri"/>
              </a:rPr>
              <a:t>stokpic</a:t>
            </a:r>
            <a:r>
              <a:rPr lang="en-GB" dirty="0">
                <a:cs typeface="Calibri"/>
              </a:rPr>
              <a:t> from </a:t>
            </a:r>
            <a:r>
              <a:rPr lang="en-GB" dirty="0" err="1">
                <a:cs typeface="Calibri"/>
              </a:rPr>
              <a:t>Pixabay</a:t>
            </a:r>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4</a:t>
            </a:fld>
            <a:endParaRPr lang="en-GB"/>
          </a:p>
        </p:txBody>
      </p:sp>
    </p:spTree>
    <p:extLst>
      <p:ext uri="{BB962C8B-B14F-4D97-AF65-F5344CB8AC3E}">
        <p14:creationId xmlns:p14="http://schemas.microsoft.com/office/powerpoint/2010/main" val="1253096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Images: </a:t>
            </a:r>
          </a:p>
          <a:p>
            <a:r>
              <a:rPr lang="en-GB" dirty="0">
                <a:cs typeface="Calibri"/>
              </a:rPr>
              <a:t>Jerusalem – Image by Christine Schmidt from </a:t>
            </a:r>
            <a:r>
              <a:rPr lang="en-GB" dirty="0" err="1">
                <a:cs typeface="Calibri"/>
              </a:rPr>
              <a:t>Pixabay</a:t>
            </a:r>
            <a:endParaRPr lang="en-GB" dirty="0">
              <a:cs typeface="Calibri"/>
            </a:endParaRPr>
          </a:p>
          <a:p>
            <a:r>
              <a:rPr lang="en-GB" dirty="0">
                <a:cs typeface="Calibri"/>
              </a:rPr>
              <a:t>Rome – Image by Luigi </a:t>
            </a:r>
            <a:r>
              <a:rPr lang="en-GB" dirty="0" err="1">
                <a:cs typeface="Calibri"/>
              </a:rPr>
              <a:t>Suglia</a:t>
            </a:r>
            <a:r>
              <a:rPr lang="en-GB" dirty="0">
                <a:cs typeface="Calibri"/>
              </a:rPr>
              <a:t> from </a:t>
            </a:r>
            <a:r>
              <a:rPr lang="en-GB" dirty="0" err="1">
                <a:cs typeface="Calibri"/>
              </a:rPr>
              <a:t>Pixabay</a:t>
            </a:r>
            <a:endParaRPr lang="en-GB" dirty="0">
              <a:cs typeface="Calibri"/>
            </a:endParaRPr>
          </a:p>
          <a:p>
            <a:r>
              <a:rPr lang="en-GB" dirty="0">
                <a:cs typeface="Calibri"/>
              </a:rPr>
              <a:t>Lourdes – Image by Manfred Zajac from </a:t>
            </a:r>
            <a:r>
              <a:rPr lang="en-GB" dirty="0" err="1">
                <a:cs typeface="Calibri"/>
              </a:rPr>
              <a:t>Pixabay</a:t>
            </a:r>
            <a:endParaRPr lang="en-GB" dirty="0">
              <a:cs typeface="Calibri"/>
            </a:endParaRPr>
          </a:p>
          <a:p>
            <a:r>
              <a:rPr lang="en-GB" dirty="0">
                <a:cs typeface="Calibri"/>
              </a:rPr>
              <a:t>Taizé - </a:t>
            </a:r>
            <a:r>
              <a:rPr lang="en-GB" dirty="0" err="1">
                <a:cs typeface="Calibri"/>
              </a:rPr>
              <a:t>Damir</a:t>
            </a:r>
            <a:r>
              <a:rPr lang="en-GB" dirty="0">
                <a:cs typeface="Calibri"/>
              </a:rPr>
              <a:t> </a:t>
            </a:r>
            <a:r>
              <a:rPr lang="en-GB" dirty="0" err="1">
                <a:cs typeface="Calibri"/>
              </a:rPr>
              <a:t>Jelic</a:t>
            </a:r>
            <a:r>
              <a:rPr lang="en-GB" dirty="0">
                <a:cs typeface="Calibri"/>
              </a:rPr>
              <a:t> / CC BY-SA (http://creativecommons.org/licenses/by-sa/3.0/)</a:t>
            </a:r>
          </a:p>
        </p:txBody>
      </p:sp>
      <p:sp>
        <p:nvSpPr>
          <p:cNvPr id="4" name="Slide Number Placeholder 3"/>
          <p:cNvSpPr>
            <a:spLocks noGrp="1"/>
          </p:cNvSpPr>
          <p:nvPr>
            <p:ph type="sldNum" sz="quarter" idx="5"/>
          </p:nvPr>
        </p:nvSpPr>
        <p:spPr/>
        <p:txBody>
          <a:bodyPr/>
          <a:lstStyle/>
          <a:p>
            <a:fld id="{507A2E51-8E00-4652-8B82-D2B908732133}" type="slidenum">
              <a:rPr lang="en-GB" smtClean="0"/>
              <a:t>5</a:t>
            </a:fld>
            <a:endParaRPr lang="en-GB"/>
          </a:p>
        </p:txBody>
      </p:sp>
    </p:spTree>
    <p:extLst>
      <p:ext uri="{BB962C8B-B14F-4D97-AF65-F5344CB8AC3E}">
        <p14:creationId xmlns:p14="http://schemas.microsoft.com/office/powerpoint/2010/main" val="2267382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Image by Manfred Zajac from </a:t>
            </a:r>
            <a:r>
              <a:rPr lang="en-GB" dirty="0" err="1">
                <a:cs typeface="Calibri"/>
              </a:rPr>
              <a:t>Pixabay</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507A2E51-8E00-4652-8B82-D2B908732133}" type="slidenum">
              <a:rPr lang="en-GB" smtClean="0"/>
              <a:t>6</a:t>
            </a:fld>
            <a:endParaRPr lang="en-GB"/>
          </a:p>
        </p:txBody>
      </p:sp>
    </p:spTree>
    <p:extLst>
      <p:ext uri="{BB962C8B-B14F-4D97-AF65-F5344CB8AC3E}">
        <p14:creationId xmlns:p14="http://schemas.microsoft.com/office/powerpoint/2010/main" val="861690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Image by Christine Schmidt from </a:t>
            </a:r>
            <a:r>
              <a:rPr lang="en-GB" dirty="0" err="1">
                <a:cs typeface="Calibri"/>
              </a:rPr>
              <a:t>Pixabay</a:t>
            </a:r>
            <a:endParaRPr lang="en-GB"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7</a:t>
            </a:fld>
            <a:endParaRPr lang="en-GB"/>
          </a:p>
        </p:txBody>
      </p:sp>
    </p:spTree>
    <p:extLst>
      <p:ext uri="{BB962C8B-B14F-4D97-AF65-F5344CB8AC3E}">
        <p14:creationId xmlns:p14="http://schemas.microsoft.com/office/powerpoint/2010/main" val="2827536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p>
          <a:p>
            <a:r>
              <a:rPr lang="en-US" dirty="0">
                <a:cs typeface="Calibri"/>
              </a:rPr>
              <a:t>Church of the Ascension -  Images by David Castor</a:t>
            </a:r>
          </a:p>
          <a:p>
            <a:r>
              <a:rPr lang="en-US" dirty="0">
                <a:cs typeface="Calibri"/>
              </a:rPr>
              <a:t>Garden of Gethsemane - </a:t>
            </a:r>
            <a:r>
              <a:rPr lang="pl-PL" dirty="0">
                <a:cs typeface="Calibri"/>
              </a:rPr>
              <a:t>Beko / CC BY-SA (https://creativecommons.org/licenses/by-sa/4.0)</a:t>
            </a:r>
            <a:endParaRPr lang="en-GB" dirty="0">
              <a:cs typeface="Calibri"/>
            </a:endParaRPr>
          </a:p>
          <a:p>
            <a:r>
              <a:rPr lang="en-GB" dirty="0">
                <a:cs typeface="Calibri"/>
              </a:rPr>
              <a:t>Via Dolorosa - Berthold Werner Public domain</a:t>
            </a:r>
          </a:p>
          <a:p>
            <a:r>
              <a:rPr lang="en-GB" dirty="0">
                <a:cs typeface="Calibri"/>
              </a:rPr>
              <a:t>Church of the Holy Sepulchre - Public Domain via Wikimedia Common</a:t>
            </a:r>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8</a:t>
            </a:fld>
            <a:endParaRPr lang="en-GB"/>
          </a:p>
        </p:txBody>
      </p:sp>
    </p:spTree>
    <p:extLst>
      <p:ext uri="{BB962C8B-B14F-4D97-AF65-F5344CB8AC3E}">
        <p14:creationId xmlns:p14="http://schemas.microsoft.com/office/powerpoint/2010/main" val="379361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Image by Luigi </a:t>
            </a:r>
            <a:r>
              <a:rPr lang="en-GB" dirty="0" err="1">
                <a:cs typeface="Calibri"/>
              </a:rPr>
              <a:t>Suglia</a:t>
            </a:r>
            <a:r>
              <a:rPr lang="en-GB" dirty="0">
                <a:cs typeface="Calibri"/>
              </a:rPr>
              <a:t> from </a:t>
            </a:r>
            <a:r>
              <a:rPr lang="en-GB" dirty="0" err="1">
                <a:cs typeface="Calibri"/>
              </a:rPr>
              <a:t>Pixabay</a:t>
            </a:r>
            <a:endParaRPr lang="en-GB"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9</a:t>
            </a:fld>
            <a:endParaRPr lang="en-GB"/>
          </a:p>
        </p:txBody>
      </p:sp>
    </p:spTree>
    <p:extLst>
      <p:ext uri="{BB962C8B-B14F-4D97-AF65-F5344CB8AC3E}">
        <p14:creationId xmlns:p14="http://schemas.microsoft.com/office/powerpoint/2010/main" val="36092824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video" Target="https://www.youtube.com/embed/FpV8iBIHFB8?feature=oembed" TargetMode="Externa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28.jpg"/></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dirty="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©2023 Dean and Chapter of Westminster</a:t>
            </a:r>
          </a:p>
        </p:txBody>
      </p:sp>
      <p:sp>
        <p:nvSpPr>
          <p:cNvPr id="9" name="TextBox 8"/>
          <p:cNvSpPr txBox="1"/>
          <p:nvPr/>
        </p:nvSpPr>
        <p:spPr>
          <a:xfrm>
            <a:off x="352949" y="1035719"/>
            <a:ext cx="5728537" cy="523220"/>
          </a:xfrm>
          <a:prstGeom prst="rect">
            <a:avLst/>
          </a:prstGeom>
          <a:solidFill>
            <a:schemeClr val="tx2"/>
          </a:solidFill>
        </p:spPr>
        <p:txBody>
          <a:bodyPr wrap="square" rtlCol="0">
            <a:spAutoFit/>
          </a:bodyPr>
          <a:lstStyle/>
          <a:p>
            <a:r>
              <a:rPr lang="en-US" sz="2800" b="1" dirty="0">
                <a:solidFill>
                  <a:schemeClr val="bg1"/>
                </a:solidFill>
                <a:latin typeface="+mj-lt"/>
              </a:rPr>
              <a:t>Examples of Christian pilgrimage</a:t>
            </a:r>
            <a:endParaRPr lang="en-GB" sz="2800" b="1" dirty="0">
              <a:solidFill>
                <a:schemeClr val="bg1"/>
              </a:solidFill>
              <a:latin typeface="+mj-lt"/>
            </a:endParaRP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83E95-484A-4FA3-B20A-18B8442B8519}"/>
              </a:ext>
            </a:extLst>
          </p:cNvPr>
          <p:cNvSpPr>
            <a:spLocks noGrp="1"/>
          </p:cNvSpPr>
          <p:nvPr>
            <p:ph type="title"/>
          </p:nvPr>
        </p:nvSpPr>
        <p:spPr>
          <a:xfrm>
            <a:off x="312706" y="1031767"/>
            <a:ext cx="2750279" cy="429466"/>
          </a:xfrm>
        </p:spPr>
        <p:txBody>
          <a:bodyPr>
            <a:normAutofit/>
          </a:bodyPr>
          <a:lstStyle/>
          <a:p>
            <a:r>
              <a:rPr lang="en-GB" dirty="0"/>
              <a:t>Taizé</a:t>
            </a:r>
          </a:p>
        </p:txBody>
      </p:sp>
      <p:sp>
        <p:nvSpPr>
          <p:cNvPr id="3" name="Content Placeholder 2">
            <a:extLst>
              <a:ext uri="{FF2B5EF4-FFF2-40B4-BE49-F238E27FC236}">
                <a16:creationId xmlns:a16="http://schemas.microsoft.com/office/drawing/2014/main" id="{F6DD4658-5342-4843-93E1-9011712D3B8B}"/>
              </a:ext>
            </a:extLst>
          </p:cNvPr>
          <p:cNvSpPr>
            <a:spLocks noGrp="1"/>
          </p:cNvSpPr>
          <p:nvPr>
            <p:ph idx="1"/>
          </p:nvPr>
        </p:nvSpPr>
        <p:spPr>
          <a:xfrm>
            <a:off x="312707" y="1633004"/>
            <a:ext cx="4447980" cy="2547110"/>
          </a:xfrm>
        </p:spPr>
        <p:txBody>
          <a:bodyPr vert="horz" lIns="68580" tIns="34290" rIns="68580" bIns="34290" rtlCol="0" anchor="t">
            <a:normAutofit fontScale="25000" lnSpcReduction="20000"/>
          </a:bodyPr>
          <a:lstStyle/>
          <a:p>
            <a:r>
              <a:rPr lang="en-GB" sz="7200" dirty="0">
                <a:cs typeface="Calibri Light"/>
              </a:rPr>
              <a:t>Taizé is a monastic Christian community in France that wants to spread a message of peace to pilgrims who go there.</a:t>
            </a:r>
          </a:p>
          <a:p>
            <a:r>
              <a:rPr lang="en-GB" sz="7200" dirty="0">
                <a:ea typeface="+mn-lt"/>
                <a:cs typeface="+mn-lt"/>
              </a:rPr>
              <a:t>The community is composed of more than one hundred brothers, from both Catholic and Protestant traditions.</a:t>
            </a:r>
            <a:endParaRPr lang="en-GB" sz="7200" dirty="0"/>
          </a:p>
          <a:p>
            <a:r>
              <a:rPr lang="en-GB" sz="7200" dirty="0">
                <a:cs typeface="Calibri Light"/>
              </a:rPr>
              <a:t>Pilgrimages to Taizé are particularly popular with young people, who attend youth meetings there throughout the year.</a:t>
            </a:r>
          </a:p>
          <a:p>
            <a:endParaRPr lang="en-GB" sz="1275" dirty="0">
              <a:latin typeface="Calibri Light"/>
              <a:cs typeface="Calibri Light"/>
            </a:endParaRPr>
          </a:p>
        </p:txBody>
      </p:sp>
      <p:sp>
        <p:nvSpPr>
          <p:cNvPr id="6" name="Text Placeholder 5">
            <a:extLst>
              <a:ext uri="{FF2B5EF4-FFF2-40B4-BE49-F238E27FC236}">
                <a16:creationId xmlns:a16="http://schemas.microsoft.com/office/drawing/2014/main" id="{38DCE061-CCA5-40C8-9B02-1EBA3E8350C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a:extLst>
              <a:ext uri="{FF2B5EF4-FFF2-40B4-BE49-F238E27FC236}">
                <a16:creationId xmlns:a16="http://schemas.microsoft.com/office/drawing/2014/main" id="{550811D4-8DB8-4D44-9CCA-18B4715008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0380" y="3929318"/>
            <a:ext cx="3412634" cy="2283976"/>
          </a:xfrm>
          <a:prstGeom prst="rect">
            <a:avLst/>
          </a:prstGeom>
        </p:spPr>
      </p:pic>
      <p:sp>
        <p:nvSpPr>
          <p:cNvPr id="9" name="TextBox 8">
            <a:extLst>
              <a:ext uri="{FF2B5EF4-FFF2-40B4-BE49-F238E27FC236}">
                <a16:creationId xmlns:a16="http://schemas.microsoft.com/office/drawing/2014/main" id="{561E7936-A250-4766-9B30-6821C45F9089}"/>
              </a:ext>
            </a:extLst>
          </p:cNvPr>
          <p:cNvSpPr txBox="1"/>
          <p:nvPr/>
        </p:nvSpPr>
        <p:spPr>
          <a:xfrm>
            <a:off x="5086608" y="5445432"/>
            <a:ext cx="3744685" cy="646331"/>
          </a:xfrm>
          <a:prstGeom prst="rect">
            <a:avLst/>
          </a:prstGeom>
          <a:solidFill>
            <a:schemeClr val="tx2"/>
          </a:solidFill>
        </p:spPr>
        <p:txBody>
          <a:bodyPr wrap="square" rtlCol="0">
            <a:spAutoFit/>
          </a:bodyPr>
          <a:lstStyle/>
          <a:p>
            <a:r>
              <a:rPr lang="en-US" dirty="0">
                <a:solidFill>
                  <a:schemeClr val="bg1"/>
                </a:solidFill>
                <a:cs typeface="Calibri Light"/>
              </a:rPr>
              <a:t>What are your first impressions of a typical day at </a:t>
            </a:r>
            <a:r>
              <a:rPr lang="en-US" dirty="0" err="1">
                <a:solidFill>
                  <a:schemeClr val="bg1"/>
                </a:solidFill>
                <a:cs typeface="Calibri Light"/>
              </a:rPr>
              <a:t>Taize</a:t>
            </a:r>
            <a:r>
              <a:rPr lang="en-US" dirty="0">
                <a:solidFill>
                  <a:schemeClr val="bg1"/>
                </a:solidFill>
                <a:cs typeface="Calibri Light"/>
              </a:rPr>
              <a:t>?</a:t>
            </a:r>
          </a:p>
        </p:txBody>
      </p:sp>
      <p:sp>
        <p:nvSpPr>
          <p:cNvPr id="4" name="TextBox 3">
            <a:extLst>
              <a:ext uri="{FF2B5EF4-FFF2-40B4-BE49-F238E27FC236}">
                <a16:creationId xmlns:a16="http://schemas.microsoft.com/office/drawing/2014/main" id="{06DFC9AF-E50F-4E58-A6C0-5292D6A111BD}"/>
              </a:ext>
            </a:extLst>
          </p:cNvPr>
          <p:cNvSpPr txBox="1"/>
          <p:nvPr/>
        </p:nvSpPr>
        <p:spPr>
          <a:xfrm>
            <a:off x="5086607" y="1455383"/>
            <a:ext cx="3744686" cy="3901068"/>
          </a:xfrm>
          <a:prstGeom prst="rect">
            <a:avLst/>
          </a:prstGeom>
          <a:noFill/>
          <a:ln>
            <a:solidFill>
              <a:schemeClr val="tx1"/>
            </a:solidFill>
          </a:ln>
        </p:spPr>
        <p:txBody>
          <a:bodyPr wrap="square" rtlCol="0">
            <a:spAutoFit/>
          </a:bodyPr>
          <a:lstStyle/>
          <a:p>
            <a:pPr>
              <a:spcAft>
                <a:spcPts val="450"/>
              </a:spcAft>
            </a:pPr>
            <a:r>
              <a:rPr lang="en-GB" sz="1500" dirty="0">
                <a:cs typeface="Calibri Light"/>
              </a:rPr>
              <a:t>At typical day for young pilgrims at a youth meeting would include:</a:t>
            </a:r>
          </a:p>
          <a:p>
            <a:pPr marL="214313" indent="-214313">
              <a:spcBef>
                <a:spcPts val="150"/>
              </a:spcBef>
            </a:pPr>
            <a:r>
              <a:rPr lang="en-GB" sz="1500" dirty="0">
                <a:cs typeface="Calibri Light"/>
              </a:rPr>
              <a:t>Morning prayer</a:t>
            </a:r>
          </a:p>
          <a:p>
            <a:pPr marL="214313" indent="-214313">
              <a:spcBef>
                <a:spcPts val="150"/>
              </a:spcBef>
            </a:pPr>
            <a:r>
              <a:rPr lang="en-GB" sz="1500" dirty="0">
                <a:cs typeface="Calibri Light"/>
              </a:rPr>
              <a:t>Breakfast</a:t>
            </a:r>
          </a:p>
          <a:p>
            <a:pPr marL="214313" indent="-214313">
              <a:spcBef>
                <a:spcPts val="150"/>
              </a:spcBef>
            </a:pPr>
            <a:r>
              <a:rPr lang="en-GB" sz="1500" dirty="0">
                <a:cs typeface="Calibri Light"/>
              </a:rPr>
              <a:t>Introduction to the day with a brother of the community, followed by quiet reflection or small group discussion</a:t>
            </a:r>
          </a:p>
          <a:p>
            <a:pPr marL="214313" indent="-214313">
              <a:spcBef>
                <a:spcPts val="150"/>
              </a:spcBef>
            </a:pPr>
            <a:r>
              <a:rPr lang="en-GB" sz="1500" dirty="0">
                <a:cs typeface="Calibri Light"/>
              </a:rPr>
              <a:t>Midday prayer</a:t>
            </a:r>
          </a:p>
          <a:p>
            <a:pPr marL="214313" indent="-214313">
              <a:spcBef>
                <a:spcPts val="150"/>
              </a:spcBef>
            </a:pPr>
            <a:r>
              <a:rPr lang="en-GB" sz="1500" dirty="0">
                <a:cs typeface="Calibri Light"/>
              </a:rPr>
              <a:t>Lunch</a:t>
            </a:r>
          </a:p>
          <a:p>
            <a:pPr marL="214313" indent="-214313">
              <a:spcBef>
                <a:spcPts val="150"/>
              </a:spcBef>
            </a:pPr>
            <a:r>
              <a:rPr lang="en-GB" sz="1500" dirty="0">
                <a:cs typeface="Calibri Light"/>
              </a:rPr>
              <a:t>Meetings</a:t>
            </a:r>
          </a:p>
          <a:p>
            <a:pPr marL="214313" indent="-214313">
              <a:spcBef>
                <a:spcPts val="150"/>
              </a:spcBef>
            </a:pPr>
            <a:r>
              <a:rPr lang="en-GB" sz="1500" dirty="0">
                <a:cs typeface="Calibri Light"/>
              </a:rPr>
              <a:t>Tea-time</a:t>
            </a:r>
          </a:p>
          <a:p>
            <a:pPr marL="214313" indent="-214313">
              <a:spcBef>
                <a:spcPts val="150"/>
              </a:spcBef>
            </a:pPr>
            <a:r>
              <a:rPr lang="en-GB" sz="1500" dirty="0">
                <a:cs typeface="Calibri Light"/>
              </a:rPr>
              <a:t>Optional Workshops</a:t>
            </a:r>
          </a:p>
          <a:p>
            <a:pPr marL="214313" indent="-214313">
              <a:spcBef>
                <a:spcPts val="150"/>
              </a:spcBef>
            </a:pPr>
            <a:r>
              <a:rPr lang="en-GB" sz="1500" dirty="0">
                <a:cs typeface="Calibri Light"/>
              </a:rPr>
              <a:t>Supper</a:t>
            </a:r>
          </a:p>
          <a:p>
            <a:pPr marL="214313" indent="-214313">
              <a:spcBef>
                <a:spcPts val="150"/>
              </a:spcBef>
            </a:pPr>
            <a:r>
              <a:rPr lang="en-GB" sz="1500" dirty="0">
                <a:cs typeface="Calibri Light"/>
              </a:rPr>
              <a:t>Evening prayer</a:t>
            </a:r>
          </a:p>
          <a:p>
            <a:pPr marL="214313" indent="-214313">
              <a:spcBef>
                <a:spcPts val="150"/>
              </a:spcBef>
            </a:pPr>
            <a:r>
              <a:rPr lang="en-GB" sz="1500" dirty="0">
                <a:cs typeface="Calibri Light"/>
              </a:rPr>
              <a:t>Informal evening gathering</a:t>
            </a:r>
          </a:p>
        </p:txBody>
      </p:sp>
    </p:spTree>
    <p:extLst>
      <p:ext uri="{BB962C8B-B14F-4D97-AF65-F5344CB8AC3E}">
        <p14:creationId xmlns:p14="http://schemas.microsoft.com/office/powerpoint/2010/main" val="300792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2CE2A-A827-457B-B095-AE7CD7D0922E}"/>
              </a:ext>
            </a:extLst>
          </p:cNvPr>
          <p:cNvSpPr>
            <a:spLocks noGrp="1"/>
          </p:cNvSpPr>
          <p:nvPr>
            <p:ph type="title"/>
          </p:nvPr>
        </p:nvSpPr>
        <p:spPr>
          <a:xfrm>
            <a:off x="4221701" y="1291593"/>
            <a:ext cx="4788099" cy="994172"/>
          </a:xfrm>
        </p:spPr>
        <p:txBody>
          <a:bodyPr/>
          <a:lstStyle/>
          <a:p>
            <a:r>
              <a:rPr lang="en-US" dirty="0">
                <a:cs typeface="Calibri Light"/>
              </a:rPr>
              <a:t>Pilgrimage in the United Kingdom</a:t>
            </a:r>
            <a:endParaRPr lang="en-US" dirty="0"/>
          </a:p>
        </p:txBody>
      </p:sp>
      <p:sp>
        <p:nvSpPr>
          <p:cNvPr id="3" name="Content Placeholder 2">
            <a:extLst>
              <a:ext uri="{FF2B5EF4-FFF2-40B4-BE49-F238E27FC236}">
                <a16:creationId xmlns:a16="http://schemas.microsoft.com/office/drawing/2014/main" id="{94FC3F77-7B17-4B6D-81DB-4C01E2AFCEE5}"/>
              </a:ext>
            </a:extLst>
          </p:cNvPr>
          <p:cNvSpPr>
            <a:spLocks noGrp="1"/>
          </p:cNvSpPr>
          <p:nvPr>
            <p:ph idx="1"/>
          </p:nvPr>
        </p:nvSpPr>
        <p:spPr>
          <a:xfrm>
            <a:off x="4221702" y="2534237"/>
            <a:ext cx="4661042" cy="2037999"/>
          </a:xfrm>
        </p:spPr>
        <p:txBody>
          <a:bodyPr vert="horz" lIns="68580" tIns="34290" rIns="68580" bIns="34290" rtlCol="0" anchor="t">
            <a:normAutofit/>
          </a:bodyPr>
          <a:lstStyle/>
          <a:p>
            <a:r>
              <a:rPr lang="en-GB" sz="1800" dirty="0">
                <a:cs typeface="Calibri Light"/>
              </a:rPr>
              <a:t>Although some may choose to travel long distances, for example to Jerusalem, Christians are also able to go on a pilgrimage here in the UK.</a:t>
            </a:r>
          </a:p>
          <a:p>
            <a:r>
              <a:rPr lang="en-GB" sz="1800" dirty="0">
                <a:cs typeface="Calibri Light"/>
              </a:rPr>
              <a:t>Can you name any places of pilgrimage in the UK?</a:t>
            </a:r>
          </a:p>
          <a:p>
            <a:endParaRPr lang="en-GB" sz="1275" dirty="0">
              <a:latin typeface="Calibri Light"/>
              <a:cs typeface="Calibri Light"/>
            </a:endParaRPr>
          </a:p>
          <a:p>
            <a:endParaRPr lang="en-GB" sz="1275" dirty="0">
              <a:latin typeface="Calibri Light"/>
              <a:cs typeface="Calibri Light"/>
            </a:endParaRPr>
          </a:p>
        </p:txBody>
      </p:sp>
      <p:sp>
        <p:nvSpPr>
          <p:cNvPr id="5" name="Text Placeholder 5">
            <a:extLst>
              <a:ext uri="{FF2B5EF4-FFF2-40B4-BE49-F238E27FC236}">
                <a16:creationId xmlns:a16="http://schemas.microsoft.com/office/drawing/2014/main" id="{F46A8A20-E292-4744-9DDD-69EEF513EE8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a:extLst>
              <a:ext uri="{FF2B5EF4-FFF2-40B4-BE49-F238E27FC236}">
                <a16:creationId xmlns:a16="http://schemas.microsoft.com/office/drawing/2014/main" id="{E095099E-9346-4294-86A3-28E7631D8F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7963" y="1291593"/>
            <a:ext cx="3395691" cy="4525715"/>
          </a:xfrm>
          <a:prstGeom prst="rect">
            <a:avLst/>
          </a:prstGeom>
        </p:spPr>
      </p:pic>
      <p:sp>
        <p:nvSpPr>
          <p:cNvPr id="8" name="TextBox 7">
            <a:extLst>
              <a:ext uri="{FF2B5EF4-FFF2-40B4-BE49-F238E27FC236}">
                <a16:creationId xmlns:a16="http://schemas.microsoft.com/office/drawing/2014/main" id="{BD685D66-6E89-4192-B9C4-34309265710B}"/>
              </a:ext>
            </a:extLst>
          </p:cNvPr>
          <p:cNvSpPr txBox="1"/>
          <p:nvPr/>
        </p:nvSpPr>
        <p:spPr>
          <a:xfrm>
            <a:off x="4221701" y="4572236"/>
            <a:ext cx="4182070" cy="1477328"/>
          </a:xfrm>
          <a:prstGeom prst="rect">
            <a:avLst/>
          </a:prstGeom>
          <a:noFill/>
        </p:spPr>
        <p:txBody>
          <a:bodyPr wrap="square" rtlCol="0">
            <a:spAutoFit/>
          </a:bodyPr>
          <a:lstStyle/>
          <a:p>
            <a:r>
              <a:rPr lang="en-GB" dirty="0">
                <a:cs typeface="Calibri Light"/>
              </a:rPr>
              <a:t>Examples include:</a:t>
            </a:r>
          </a:p>
          <a:p>
            <a:r>
              <a:rPr lang="en-GB" dirty="0">
                <a:cs typeface="Calibri Light"/>
              </a:rPr>
              <a:t>- Westminster Abbey</a:t>
            </a:r>
          </a:p>
          <a:p>
            <a:r>
              <a:rPr lang="en-GB" dirty="0">
                <a:cs typeface="Calibri Light"/>
              </a:rPr>
              <a:t>- Iona</a:t>
            </a:r>
          </a:p>
          <a:p>
            <a:r>
              <a:rPr lang="en-GB" dirty="0">
                <a:cs typeface="Calibri Light"/>
              </a:rPr>
              <a:t>- Walsingham</a:t>
            </a:r>
          </a:p>
          <a:p>
            <a:endParaRPr lang="en-GB" dirty="0"/>
          </a:p>
        </p:txBody>
      </p:sp>
    </p:spTree>
    <p:extLst>
      <p:ext uri="{BB962C8B-B14F-4D97-AF65-F5344CB8AC3E}">
        <p14:creationId xmlns:p14="http://schemas.microsoft.com/office/powerpoint/2010/main" val="3121530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8D766-5555-4F5E-98D8-36D755DFEA48}"/>
              </a:ext>
            </a:extLst>
          </p:cNvPr>
          <p:cNvSpPr>
            <a:spLocks noGrp="1"/>
          </p:cNvSpPr>
          <p:nvPr>
            <p:ph type="title"/>
          </p:nvPr>
        </p:nvSpPr>
        <p:spPr>
          <a:xfrm>
            <a:off x="434037" y="1032749"/>
            <a:ext cx="5808594" cy="483618"/>
          </a:xfrm>
        </p:spPr>
        <p:txBody>
          <a:bodyPr>
            <a:normAutofit/>
          </a:bodyPr>
          <a:lstStyle/>
          <a:p>
            <a:r>
              <a:rPr lang="en-GB" dirty="0">
                <a:cs typeface="Calibri Light"/>
              </a:rPr>
              <a:t>Pilgrimage to Westminster Abbey</a:t>
            </a:r>
            <a:endParaRPr lang="en-US" dirty="0"/>
          </a:p>
        </p:txBody>
      </p:sp>
      <p:sp>
        <p:nvSpPr>
          <p:cNvPr id="3" name="Content Placeholder 2">
            <a:extLst>
              <a:ext uri="{FF2B5EF4-FFF2-40B4-BE49-F238E27FC236}">
                <a16:creationId xmlns:a16="http://schemas.microsoft.com/office/drawing/2014/main" id="{5E375FB4-79D7-4D54-AA83-E81009418695}"/>
              </a:ext>
            </a:extLst>
          </p:cNvPr>
          <p:cNvSpPr>
            <a:spLocks noGrp="1"/>
          </p:cNvSpPr>
          <p:nvPr>
            <p:ph idx="1"/>
          </p:nvPr>
        </p:nvSpPr>
        <p:spPr>
          <a:xfrm>
            <a:off x="434036" y="1698533"/>
            <a:ext cx="8013277" cy="2486621"/>
          </a:xfrm>
        </p:spPr>
        <p:txBody>
          <a:bodyPr vert="horz" lIns="68580" tIns="34290" rIns="68580" bIns="34290" rtlCol="0" anchor="t">
            <a:normAutofit/>
          </a:bodyPr>
          <a:lstStyle/>
          <a:p>
            <a:r>
              <a:rPr lang="en-GB" sz="1800" dirty="0">
                <a:cs typeface="Calibri Light"/>
              </a:rPr>
              <a:t>Westminster Abbey is an Anglican Royal Peculiar in the centre of London.</a:t>
            </a:r>
            <a:endParaRPr lang="en-US" sz="1800" dirty="0">
              <a:ea typeface="+mn-lt"/>
              <a:cs typeface="+mn-lt"/>
            </a:endParaRPr>
          </a:p>
          <a:p>
            <a:r>
              <a:rPr lang="en-GB" sz="1800" dirty="0">
                <a:cs typeface="Calibri Light"/>
              </a:rPr>
              <a:t>It is home to the shrine of St Edward the Confessor, who was also a medieval King of England.</a:t>
            </a:r>
            <a:endParaRPr lang="en-GB" sz="1800" dirty="0">
              <a:cs typeface="Calibri" panose="020F0502020204030204"/>
            </a:endParaRPr>
          </a:p>
          <a:p>
            <a:r>
              <a:rPr lang="en-GB" sz="1800" dirty="0">
                <a:cs typeface="Calibri Light"/>
              </a:rPr>
              <a:t>Each year in October, Christians from around the country come together at Westminster to celebrate </a:t>
            </a:r>
            <a:r>
              <a:rPr lang="en-GB" sz="1800" dirty="0" err="1">
                <a:cs typeface="Calibri Light"/>
              </a:rPr>
              <a:t>Edwardtide</a:t>
            </a:r>
            <a:r>
              <a:rPr lang="en-GB" sz="1800" dirty="0">
                <a:cs typeface="Calibri Light"/>
              </a:rPr>
              <a:t>.</a:t>
            </a:r>
          </a:p>
          <a:p>
            <a:endParaRPr lang="en-GB" sz="1275" dirty="0">
              <a:latin typeface="Calibri Light"/>
              <a:cs typeface="Calibri Light"/>
            </a:endParaRPr>
          </a:p>
        </p:txBody>
      </p:sp>
      <p:sp>
        <p:nvSpPr>
          <p:cNvPr id="7" name="Text Placeholder 5">
            <a:extLst>
              <a:ext uri="{FF2B5EF4-FFF2-40B4-BE49-F238E27FC236}">
                <a16:creationId xmlns:a16="http://schemas.microsoft.com/office/drawing/2014/main" id="{CE507A63-8AD9-4183-AA86-0A4E076076C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4" name="Picture 13">
            <a:extLst>
              <a:ext uri="{FF2B5EF4-FFF2-40B4-BE49-F238E27FC236}">
                <a16:creationId xmlns:a16="http://schemas.microsoft.com/office/drawing/2014/main" id="{517B3796-6139-4E7A-BBC7-DC941B8ED5B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43200" y="3567158"/>
            <a:ext cx="3657600" cy="2457450"/>
          </a:xfrm>
          <a:prstGeom prst="rect">
            <a:avLst/>
          </a:prstGeom>
        </p:spPr>
      </p:pic>
    </p:spTree>
    <p:extLst>
      <p:ext uri="{BB962C8B-B14F-4D97-AF65-F5344CB8AC3E}">
        <p14:creationId xmlns:p14="http://schemas.microsoft.com/office/powerpoint/2010/main" val="2591404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DE839-A9E0-4234-8201-C328395B30F4}"/>
              </a:ext>
            </a:extLst>
          </p:cNvPr>
          <p:cNvSpPr>
            <a:spLocks noGrp="1"/>
          </p:cNvSpPr>
          <p:nvPr>
            <p:ph type="title"/>
          </p:nvPr>
        </p:nvSpPr>
        <p:spPr>
          <a:xfrm>
            <a:off x="396421" y="1076317"/>
            <a:ext cx="5915225" cy="504914"/>
          </a:xfrm>
        </p:spPr>
        <p:txBody>
          <a:bodyPr>
            <a:normAutofit/>
          </a:bodyPr>
          <a:lstStyle/>
          <a:p>
            <a:r>
              <a:rPr lang="en-GB" dirty="0">
                <a:cs typeface="Calibri Light"/>
              </a:rPr>
              <a:t>Who is St Edward the Confessor?</a:t>
            </a:r>
          </a:p>
        </p:txBody>
      </p:sp>
      <p:sp>
        <p:nvSpPr>
          <p:cNvPr id="3" name="Content Placeholder 2">
            <a:extLst>
              <a:ext uri="{FF2B5EF4-FFF2-40B4-BE49-F238E27FC236}">
                <a16:creationId xmlns:a16="http://schemas.microsoft.com/office/drawing/2014/main" id="{054B1FF3-1F1E-4641-AA90-7CE37D36D343}"/>
              </a:ext>
            </a:extLst>
          </p:cNvPr>
          <p:cNvSpPr>
            <a:spLocks noGrp="1"/>
          </p:cNvSpPr>
          <p:nvPr>
            <p:ph idx="1"/>
          </p:nvPr>
        </p:nvSpPr>
        <p:spPr>
          <a:xfrm>
            <a:off x="396422" y="1845144"/>
            <a:ext cx="4988378" cy="4149256"/>
          </a:xfrm>
        </p:spPr>
        <p:txBody>
          <a:bodyPr vert="horz" lIns="68580" tIns="34290" rIns="68580" bIns="34290" rtlCol="0" anchor="t">
            <a:normAutofit fontScale="85000" lnSpcReduction="10000"/>
          </a:bodyPr>
          <a:lstStyle/>
          <a:p>
            <a:r>
              <a:rPr lang="en-GB" sz="2100" dirty="0">
                <a:cs typeface="Calibri Light"/>
              </a:rPr>
              <a:t>Edward was King of England from 1042-1066.  </a:t>
            </a:r>
            <a:endParaRPr lang="en-GB" sz="2100" dirty="0"/>
          </a:p>
          <a:p>
            <a:r>
              <a:rPr lang="en-GB" sz="2100" dirty="0">
                <a:cs typeface="Calibri Light"/>
              </a:rPr>
              <a:t>He was a pious man devoted to his Catholic faith. </a:t>
            </a:r>
          </a:p>
          <a:p>
            <a:r>
              <a:rPr lang="en-GB" sz="2100" dirty="0">
                <a:ea typeface="+mn-lt"/>
                <a:cs typeface="+mn-lt"/>
              </a:rPr>
              <a:t>Edward was loved by his people and </a:t>
            </a:r>
            <a:r>
              <a:rPr lang="en-GB" sz="2100" dirty="0">
                <a:ea typeface="+mn-lt"/>
                <a:cs typeface="Calibri Light"/>
              </a:rPr>
              <a:t>was made both a saint and Confessor by Pope Alexander III in 1161. </a:t>
            </a:r>
          </a:p>
          <a:p>
            <a:r>
              <a:rPr lang="en-GB" sz="2100" dirty="0">
                <a:ea typeface="+mn-lt"/>
                <a:cs typeface="+mn-lt"/>
              </a:rPr>
              <a:t>A Confessor is a special type of saint. It describes someone who has suffered for their faith and demonstrated their sanctity in the face of worldly temptations.</a:t>
            </a:r>
            <a:endParaRPr lang="en-GB" sz="2100" dirty="0">
              <a:cs typeface="Calibri Light"/>
            </a:endParaRPr>
          </a:p>
          <a:p>
            <a:r>
              <a:rPr lang="en-GB" sz="2100" dirty="0">
                <a:cs typeface="Calibri Light"/>
              </a:rPr>
              <a:t>Henry III rebuilt Westminster Abbey in honour of Edward, including the shrine Christians visit today, where his body was placed in 1163.</a:t>
            </a:r>
          </a:p>
          <a:p>
            <a:endParaRPr lang="en-GB" sz="1275" dirty="0">
              <a:latin typeface="Calibri Light"/>
              <a:cs typeface="Calibri Light"/>
            </a:endParaRPr>
          </a:p>
          <a:p>
            <a:endParaRPr lang="en-GB" sz="1275" dirty="0">
              <a:latin typeface="Calibri Light"/>
              <a:cs typeface="Calibri Light"/>
            </a:endParaRPr>
          </a:p>
          <a:p>
            <a:endParaRPr lang="en-GB" sz="1275" dirty="0">
              <a:latin typeface="Calibri Light"/>
              <a:cs typeface="Calibri Light"/>
            </a:endParaRPr>
          </a:p>
          <a:p>
            <a:endParaRPr lang="en-GB" sz="1275" dirty="0">
              <a:latin typeface="Calibri Light"/>
              <a:cs typeface="Calibri Light"/>
            </a:endParaRPr>
          </a:p>
          <a:p>
            <a:endParaRPr lang="en-GB" sz="1275" dirty="0">
              <a:latin typeface="Calibri Light"/>
              <a:cs typeface="Calibri Light"/>
            </a:endParaRPr>
          </a:p>
        </p:txBody>
      </p:sp>
      <p:sp>
        <p:nvSpPr>
          <p:cNvPr id="5" name="Text Placeholder 5">
            <a:extLst>
              <a:ext uri="{FF2B5EF4-FFF2-40B4-BE49-F238E27FC236}">
                <a16:creationId xmlns:a16="http://schemas.microsoft.com/office/drawing/2014/main" id="{C0528ECB-988D-45BC-A736-D79017CF203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a:extLst>
              <a:ext uri="{FF2B5EF4-FFF2-40B4-BE49-F238E27FC236}">
                <a16:creationId xmlns:a16="http://schemas.microsoft.com/office/drawing/2014/main" id="{B2762348-A5A1-4843-A51C-240DE8C59CE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38107" y="1963058"/>
            <a:ext cx="2857500" cy="3657600"/>
          </a:xfrm>
          <a:prstGeom prst="rect">
            <a:avLst/>
          </a:prstGeom>
        </p:spPr>
      </p:pic>
    </p:spTree>
    <p:extLst>
      <p:ext uri="{BB962C8B-B14F-4D97-AF65-F5344CB8AC3E}">
        <p14:creationId xmlns:p14="http://schemas.microsoft.com/office/powerpoint/2010/main" val="2481406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線上媒體 5" title="Pilgrimage: a three-minute film">
            <a:hlinkClick r:id="" action="ppaction://media"/>
            <a:extLst>
              <a:ext uri="{FF2B5EF4-FFF2-40B4-BE49-F238E27FC236}">
                <a16:creationId xmlns:a16="http://schemas.microsoft.com/office/drawing/2014/main" id="{FE1668D9-D8CB-59D9-D58E-91F64511A1F5}"/>
              </a:ext>
            </a:extLst>
          </p:cNvPr>
          <p:cNvPicPr>
            <a:picLocks noGrp="1" noRot="1" noChangeAspect="1"/>
          </p:cNvPicPr>
          <p:nvPr>
            <p:ph idx="1"/>
            <a:videoFile r:link="rId1"/>
          </p:nvPr>
        </p:nvPicPr>
        <p:blipFill>
          <a:blip r:embed="rId4"/>
          <a:stretch>
            <a:fillRect/>
          </a:stretch>
        </p:blipFill>
        <p:spPr>
          <a:xfrm>
            <a:off x="739459" y="949509"/>
            <a:ext cx="7657536" cy="5737522"/>
          </a:xfrm>
        </p:spPr>
      </p:pic>
      <p:sp>
        <p:nvSpPr>
          <p:cNvPr id="8" name="Text Placeholder 5">
            <a:extLst>
              <a:ext uri="{FF2B5EF4-FFF2-40B4-BE49-F238E27FC236}">
                <a16:creationId xmlns:a16="http://schemas.microsoft.com/office/drawing/2014/main" id="{822DB2B7-1757-E853-7E37-6A78A0E0CE9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3959253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97891-044D-44D5-94CF-AF6F673F6D31}"/>
              </a:ext>
            </a:extLst>
          </p:cNvPr>
          <p:cNvSpPr>
            <a:spLocks noGrp="1"/>
          </p:cNvSpPr>
          <p:nvPr>
            <p:ph type="title"/>
          </p:nvPr>
        </p:nvSpPr>
        <p:spPr>
          <a:xfrm>
            <a:off x="392712" y="1206556"/>
            <a:ext cx="3622031" cy="478989"/>
          </a:xfrm>
        </p:spPr>
        <p:txBody>
          <a:bodyPr>
            <a:normAutofit/>
          </a:bodyPr>
          <a:lstStyle/>
          <a:p>
            <a:r>
              <a:rPr lang="en-GB" dirty="0"/>
              <a:t>What is </a:t>
            </a:r>
            <a:r>
              <a:rPr lang="en-GB" dirty="0" err="1"/>
              <a:t>Edwardtide</a:t>
            </a:r>
            <a:r>
              <a:rPr lang="en-GB" dirty="0"/>
              <a:t>?</a:t>
            </a:r>
          </a:p>
        </p:txBody>
      </p:sp>
      <p:sp>
        <p:nvSpPr>
          <p:cNvPr id="3" name="Content Placeholder 2">
            <a:extLst>
              <a:ext uri="{FF2B5EF4-FFF2-40B4-BE49-F238E27FC236}">
                <a16:creationId xmlns:a16="http://schemas.microsoft.com/office/drawing/2014/main" id="{03DFB149-09B0-4C1A-A3B7-97F5DBD14AEF}"/>
              </a:ext>
            </a:extLst>
          </p:cNvPr>
          <p:cNvSpPr>
            <a:spLocks noGrp="1"/>
          </p:cNvSpPr>
          <p:nvPr>
            <p:ph idx="1"/>
          </p:nvPr>
        </p:nvSpPr>
        <p:spPr>
          <a:xfrm>
            <a:off x="392712" y="2843042"/>
            <a:ext cx="3967133" cy="3024358"/>
          </a:xfrm>
        </p:spPr>
        <p:txBody>
          <a:bodyPr vert="horz" lIns="68580" tIns="34290" rIns="68580" bIns="34290" rtlCol="0" anchor="t">
            <a:noAutofit/>
          </a:bodyPr>
          <a:lstStyle/>
          <a:p>
            <a:r>
              <a:rPr lang="en-GB" sz="1800" dirty="0" err="1"/>
              <a:t>Edwardtide</a:t>
            </a:r>
            <a:r>
              <a:rPr lang="en-GB" sz="1800" dirty="0"/>
              <a:t> also includes a day of national pilgrimage, when Christians from around the country visit the Abbey to meet with other pilgrims and join in worship and prayer. </a:t>
            </a:r>
            <a:endParaRPr lang="en-GB" sz="1800" dirty="0">
              <a:cs typeface="Calibri Light"/>
            </a:endParaRPr>
          </a:p>
          <a:p>
            <a:r>
              <a:rPr lang="en-GB" sz="1800" dirty="0"/>
              <a:t>St Edward’s Shrine is particularly special as it is the only shrine in the UK that still contains the body of the saint.</a:t>
            </a:r>
            <a:endParaRPr lang="en-GB" sz="1800" dirty="0">
              <a:cs typeface="Calibri Light"/>
            </a:endParaRPr>
          </a:p>
          <a:p>
            <a:endParaRPr lang="en-GB" sz="1275" dirty="0">
              <a:latin typeface="Calibri Light"/>
              <a:cs typeface="Calibri Light"/>
            </a:endParaRPr>
          </a:p>
        </p:txBody>
      </p:sp>
      <p:sp>
        <p:nvSpPr>
          <p:cNvPr id="6" name="Text Placeholder 5">
            <a:extLst>
              <a:ext uri="{FF2B5EF4-FFF2-40B4-BE49-F238E27FC236}">
                <a16:creationId xmlns:a16="http://schemas.microsoft.com/office/drawing/2014/main" id="{9076F5D1-40EF-4F02-ADD2-D79E432DDF4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a:extLst>
              <a:ext uri="{FF2B5EF4-FFF2-40B4-BE49-F238E27FC236}">
                <a16:creationId xmlns:a16="http://schemas.microsoft.com/office/drawing/2014/main" id="{3FC63D36-2C46-4AF9-AF86-77C36504B4F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0" y="2843042"/>
            <a:ext cx="4136316" cy="2757544"/>
          </a:xfrm>
          <a:prstGeom prst="rect">
            <a:avLst/>
          </a:prstGeom>
        </p:spPr>
      </p:pic>
      <p:sp>
        <p:nvSpPr>
          <p:cNvPr id="8" name="TextBox 7">
            <a:extLst>
              <a:ext uri="{FF2B5EF4-FFF2-40B4-BE49-F238E27FC236}">
                <a16:creationId xmlns:a16="http://schemas.microsoft.com/office/drawing/2014/main" id="{20B57A61-15C2-4102-9AD1-AE7C35F4A8B4}"/>
              </a:ext>
            </a:extLst>
          </p:cNvPr>
          <p:cNvSpPr txBox="1"/>
          <p:nvPr/>
        </p:nvSpPr>
        <p:spPr>
          <a:xfrm>
            <a:off x="392712" y="1797536"/>
            <a:ext cx="7996545" cy="1200329"/>
          </a:xfrm>
          <a:prstGeom prst="rect">
            <a:avLst/>
          </a:prstGeom>
          <a:noFill/>
        </p:spPr>
        <p:txBody>
          <a:bodyPr wrap="square" rtlCol="0">
            <a:spAutoFit/>
          </a:bodyPr>
          <a:lstStyle/>
          <a:p>
            <a:r>
              <a:rPr lang="en-GB" dirty="0"/>
              <a:t>During </a:t>
            </a:r>
            <a:r>
              <a:rPr lang="en-GB" dirty="0" err="1"/>
              <a:t>Edwardtide</a:t>
            </a:r>
            <a:r>
              <a:rPr lang="en-GB" dirty="0"/>
              <a:t>, which lasts for 5 days each October, Westminster Abbey celebrates the life of St Edward with a programme of dedicated worship at the shrine. </a:t>
            </a:r>
            <a:endParaRPr lang="en-GB" dirty="0">
              <a:cs typeface="Calibri Light"/>
            </a:endParaRPr>
          </a:p>
          <a:p>
            <a:endParaRPr lang="en-GB" dirty="0"/>
          </a:p>
        </p:txBody>
      </p:sp>
    </p:spTree>
    <p:extLst>
      <p:ext uri="{BB962C8B-B14F-4D97-AF65-F5344CB8AC3E}">
        <p14:creationId xmlns:p14="http://schemas.microsoft.com/office/powerpoint/2010/main" val="41080964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0D0F1-ECF3-48DD-91C4-B6972B6366A7}"/>
              </a:ext>
            </a:extLst>
          </p:cNvPr>
          <p:cNvSpPr>
            <a:spLocks noGrp="1"/>
          </p:cNvSpPr>
          <p:nvPr>
            <p:ph type="title"/>
          </p:nvPr>
        </p:nvSpPr>
        <p:spPr>
          <a:xfrm>
            <a:off x="380877" y="1063418"/>
            <a:ext cx="2144608" cy="573485"/>
          </a:xfrm>
        </p:spPr>
        <p:txBody>
          <a:bodyPr/>
          <a:lstStyle/>
          <a:p>
            <a:r>
              <a:rPr lang="en-GB" dirty="0" err="1">
                <a:cs typeface="Calibri Light"/>
              </a:rPr>
              <a:t>Edwardtide</a:t>
            </a:r>
            <a:endParaRPr lang="en-GB" dirty="0" err="1"/>
          </a:p>
        </p:txBody>
      </p:sp>
      <p:sp>
        <p:nvSpPr>
          <p:cNvPr id="5" name="Text Placeholder 5">
            <a:extLst>
              <a:ext uri="{FF2B5EF4-FFF2-40B4-BE49-F238E27FC236}">
                <a16:creationId xmlns:a16="http://schemas.microsoft.com/office/drawing/2014/main" id="{C151A490-0605-4957-BE63-3294DA2423C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6" name="TextBox 5">
            <a:extLst>
              <a:ext uri="{FF2B5EF4-FFF2-40B4-BE49-F238E27FC236}">
                <a16:creationId xmlns:a16="http://schemas.microsoft.com/office/drawing/2014/main" id="{B6DD2481-DB14-4F96-89F1-AEC3038A3E7A}"/>
              </a:ext>
            </a:extLst>
          </p:cNvPr>
          <p:cNvSpPr txBox="1"/>
          <p:nvPr/>
        </p:nvSpPr>
        <p:spPr>
          <a:xfrm>
            <a:off x="380877" y="1887917"/>
            <a:ext cx="8314784" cy="1200329"/>
          </a:xfrm>
          <a:prstGeom prst="rect">
            <a:avLst/>
          </a:prstGeom>
          <a:solidFill>
            <a:schemeClr val="tx2"/>
          </a:solidFill>
        </p:spPr>
        <p:txBody>
          <a:bodyPr wrap="square" rtlCol="0">
            <a:spAutoFit/>
          </a:bodyPr>
          <a:lstStyle/>
          <a:p>
            <a:r>
              <a:rPr lang="en-GB" dirty="0">
                <a:solidFill>
                  <a:schemeClr val="bg1"/>
                </a:solidFill>
                <a:cs typeface="Calibri Light"/>
              </a:rPr>
              <a:t>Questions (answer in full sentences):</a:t>
            </a:r>
          </a:p>
          <a:p>
            <a:pPr marL="257175" indent="-257175">
              <a:buAutoNum type="arabicPeriod"/>
            </a:pPr>
            <a:r>
              <a:rPr lang="en-GB" dirty="0">
                <a:solidFill>
                  <a:schemeClr val="bg1"/>
                </a:solidFill>
                <a:cs typeface="Calibri Light"/>
              </a:rPr>
              <a:t>Why do Christians make pilgrimage to Westminster Abbey?</a:t>
            </a:r>
          </a:p>
          <a:p>
            <a:pPr marL="257175" indent="-257175">
              <a:buAutoNum type="arabicPeriod"/>
            </a:pPr>
            <a:r>
              <a:rPr lang="en-GB" dirty="0">
                <a:solidFill>
                  <a:schemeClr val="bg1"/>
                </a:solidFill>
                <a:cs typeface="Calibri Light"/>
              </a:rPr>
              <a:t>What is </a:t>
            </a:r>
            <a:r>
              <a:rPr lang="en-GB" dirty="0" err="1">
                <a:solidFill>
                  <a:schemeClr val="bg1"/>
                </a:solidFill>
                <a:cs typeface="Calibri Light"/>
              </a:rPr>
              <a:t>Edwardtide</a:t>
            </a:r>
            <a:r>
              <a:rPr lang="en-GB" dirty="0">
                <a:solidFill>
                  <a:schemeClr val="bg1"/>
                </a:solidFill>
                <a:cs typeface="Calibri Light"/>
              </a:rPr>
              <a:t>?</a:t>
            </a:r>
          </a:p>
          <a:p>
            <a:pPr marL="257175" indent="-257175">
              <a:buAutoNum type="arabicPeriod"/>
            </a:pPr>
            <a:r>
              <a:rPr lang="en-GB" dirty="0">
                <a:solidFill>
                  <a:schemeClr val="bg1"/>
                </a:solidFill>
                <a:cs typeface="Calibri Light"/>
              </a:rPr>
              <a:t>What is a Confessor?</a:t>
            </a:r>
          </a:p>
        </p:txBody>
      </p:sp>
      <p:pic>
        <p:nvPicPr>
          <p:cNvPr id="10" name="Picture 9">
            <a:extLst>
              <a:ext uri="{FF2B5EF4-FFF2-40B4-BE49-F238E27FC236}">
                <a16:creationId xmlns:a16="http://schemas.microsoft.com/office/drawing/2014/main" id="{E553BF87-BD14-403A-B32E-71F2F944537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8538" y="3429000"/>
            <a:ext cx="3657600" cy="2533650"/>
          </a:xfrm>
          <a:prstGeom prst="rect">
            <a:avLst/>
          </a:prstGeom>
        </p:spPr>
      </p:pic>
      <p:pic>
        <p:nvPicPr>
          <p:cNvPr id="12" name="Picture 11">
            <a:extLst>
              <a:ext uri="{FF2B5EF4-FFF2-40B4-BE49-F238E27FC236}">
                <a16:creationId xmlns:a16="http://schemas.microsoft.com/office/drawing/2014/main" id="{8A2EA7AA-4683-4DC3-AE3C-AEA52E8C895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75200" y="3429000"/>
            <a:ext cx="3525078" cy="2533650"/>
          </a:xfrm>
          <a:prstGeom prst="rect">
            <a:avLst/>
          </a:prstGeom>
        </p:spPr>
      </p:pic>
    </p:spTree>
    <p:extLst>
      <p:ext uri="{BB962C8B-B14F-4D97-AF65-F5344CB8AC3E}">
        <p14:creationId xmlns:p14="http://schemas.microsoft.com/office/powerpoint/2010/main" val="3013752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02716-489D-4BA2-BDC5-79CFFCDAFA07}"/>
              </a:ext>
            </a:extLst>
          </p:cNvPr>
          <p:cNvSpPr>
            <a:spLocks noGrp="1"/>
          </p:cNvSpPr>
          <p:nvPr>
            <p:ph type="title"/>
          </p:nvPr>
        </p:nvSpPr>
        <p:spPr>
          <a:xfrm>
            <a:off x="477093" y="1085761"/>
            <a:ext cx="3845273" cy="484642"/>
          </a:xfrm>
        </p:spPr>
        <p:txBody>
          <a:bodyPr>
            <a:normAutofit/>
          </a:bodyPr>
          <a:lstStyle/>
          <a:p>
            <a:r>
              <a:rPr lang="en-GB" dirty="0"/>
              <a:t>Iona</a:t>
            </a:r>
          </a:p>
        </p:txBody>
      </p:sp>
      <p:sp>
        <p:nvSpPr>
          <p:cNvPr id="3" name="Content Placeholder 2">
            <a:extLst>
              <a:ext uri="{FF2B5EF4-FFF2-40B4-BE49-F238E27FC236}">
                <a16:creationId xmlns:a16="http://schemas.microsoft.com/office/drawing/2014/main" id="{6C5ACEBE-F8BB-4EE2-A021-BDC315167814}"/>
              </a:ext>
            </a:extLst>
          </p:cNvPr>
          <p:cNvSpPr>
            <a:spLocks noGrp="1"/>
          </p:cNvSpPr>
          <p:nvPr>
            <p:ph idx="1"/>
          </p:nvPr>
        </p:nvSpPr>
        <p:spPr>
          <a:xfrm>
            <a:off x="477093" y="1784721"/>
            <a:ext cx="7694450" cy="1451966"/>
          </a:xfrm>
        </p:spPr>
        <p:txBody>
          <a:bodyPr vert="horz" lIns="68580" tIns="34290" rIns="68580" bIns="34290" rtlCol="0" anchor="t">
            <a:noAutofit/>
          </a:bodyPr>
          <a:lstStyle/>
          <a:p>
            <a:r>
              <a:rPr lang="en-GB" sz="1800" dirty="0"/>
              <a:t>It is believed that St Columba and 12 companions founded the monastery on Iona in AD563.</a:t>
            </a:r>
          </a:p>
          <a:p>
            <a:r>
              <a:rPr lang="en-GB" sz="1800" dirty="0"/>
              <a:t>Missionaries from the monastery travelled south to northern Britain to spread the message of Christianity. </a:t>
            </a:r>
          </a:p>
        </p:txBody>
      </p:sp>
      <p:sp>
        <p:nvSpPr>
          <p:cNvPr id="6" name="Text Placeholder 5">
            <a:extLst>
              <a:ext uri="{FF2B5EF4-FFF2-40B4-BE49-F238E27FC236}">
                <a16:creationId xmlns:a16="http://schemas.microsoft.com/office/drawing/2014/main" id="{1E57D6EB-84D6-4911-B30F-2B6438ACF01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0" name="Picture 9">
            <a:extLst>
              <a:ext uri="{FF2B5EF4-FFF2-40B4-BE49-F238E27FC236}">
                <a16:creationId xmlns:a16="http://schemas.microsoft.com/office/drawing/2014/main" id="{1EB80C43-7A0D-49EB-A129-8F2418EB864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8856" y="3324010"/>
            <a:ext cx="5024842" cy="2889284"/>
          </a:xfrm>
          <a:prstGeom prst="rect">
            <a:avLst/>
          </a:prstGeom>
        </p:spPr>
      </p:pic>
      <p:sp>
        <p:nvSpPr>
          <p:cNvPr id="11" name="TextBox 10">
            <a:extLst>
              <a:ext uri="{FF2B5EF4-FFF2-40B4-BE49-F238E27FC236}">
                <a16:creationId xmlns:a16="http://schemas.microsoft.com/office/drawing/2014/main" id="{1692131A-4682-475D-A3BF-883BA6D162FB}"/>
              </a:ext>
            </a:extLst>
          </p:cNvPr>
          <p:cNvSpPr txBox="1"/>
          <p:nvPr/>
        </p:nvSpPr>
        <p:spPr>
          <a:xfrm>
            <a:off x="477093" y="3429000"/>
            <a:ext cx="3441763" cy="2862322"/>
          </a:xfrm>
          <a:prstGeom prst="rect">
            <a:avLst/>
          </a:prstGeom>
          <a:noFill/>
        </p:spPr>
        <p:txBody>
          <a:bodyPr wrap="square" rtlCol="0">
            <a:spAutoFit/>
          </a:bodyPr>
          <a:lstStyle/>
          <a:p>
            <a:r>
              <a:rPr lang="en-GB" dirty="0"/>
              <a:t>Pilgrims have been coming to Iona since the 7th century. </a:t>
            </a:r>
          </a:p>
          <a:p>
            <a:r>
              <a:rPr lang="en-GB" dirty="0"/>
              <a:t>Visitors still follow a route similar to the </a:t>
            </a:r>
            <a:r>
              <a:rPr lang="en-GB" dirty="0" err="1"/>
              <a:t>Sràid</a:t>
            </a:r>
            <a:r>
              <a:rPr lang="en-GB" dirty="0"/>
              <a:t> </a:t>
            </a:r>
            <a:r>
              <a:rPr lang="en-GB" dirty="0" err="1"/>
              <a:t>nam</a:t>
            </a:r>
            <a:r>
              <a:rPr lang="en-GB" dirty="0"/>
              <a:t> </a:t>
            </a:r>
            <a:r>
              <a:rPr lang="en-GB" dirty="0" err="1"/>
              <a:t>Marbh</a:t>
            </a:r>
            <a:r>
              <a:rPr lang="en-GB" dirty="0"/>
              <a:t> (‘Street of the Dead’) taken by pilgrims of old. But it now ends at a 13th-century abbey, which stands on the site of St Columba’s church.</a:t>
            </a:r>
          </a:p>
          <a:p>
            <a:endParaRPr lang="en-GB" dirty="0"/>
          </a:p>
        </p:txBody>
      </p:sp>
    </p:spTree>
    <p:extLst>
      <p:ext uri="{BB962C8B-B14F-4D97-AF65-F5344CB8AC3E}">
        <p14:creationId xmlns:p14="http://schemas.microsoft.com/office/powerpoint/2010/main" val="3342169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38494-1C28-4E46-943F-A6630D9BAD85}"/>
              </a:ext>
            </a:extLst>
          </p:cNvPr>
          <p:cNvSpPr>
            <a:spLocks noGrp="1"/>
          </p:cNvSpPr>
          <p:nvPr>
            <p:ph type="title"/>
          </p:nvPr>
        </p:nvSpPr>
        <p:spPr>
          <a:xfrm>
            <a:off x="385097" y="1099102"/>
            <a:ext cx="2750279" cy="467566"/>
          </a:xfrm>
        </p:spPr>
        <p:txBody>
          <a:bodyPr>
            <a:normAutofit/>
          </a:bodyPr>
          <a:lstStyle/>
          <a:p>
            <a:r>
              <a:rPr lang="en-GB" dirty="0"/>
              <a:t>Walsingham</a:t>
            </a:r>
          </a:p>
        </p:txBody>
      </p:sp>
      <p:sp>
        <p:nvSpPr>
          <p:cNvPr id="3" name="Content Placeholder 2">
            <a:extLst>
              <a:ext uri="{FF2B5EF4-FFF2-40B4-BE49-F238E27FC236}">
                <a16:creationId xmlns:a16="http://schemas.microsoft.com/office/drawing/2014/main" id="{B1B73D88-B788-4279-9B31-833D58D706E8}"/>
              </a:ext>
            </a:extLst>
          </p:cNvPr>
          <p:cNvSpPr>
            <a:spLocks noGrp="1"/>
          </p:cNvSpPr>
          <p:nvPr>
            <p:ph idx="1"/>
          </p:nvPr>
        </p:nvSpPr>
        <p:spPr>
          <a:xfrm>
            <a:off x="385097" y="1853366"/>
            <a:ext cx="3212175" cy="2839064"/>
          </a:xfrm>
        </p:spPr>
        <p:txBody>
          <a:bodyPr vert="horz" lIns="68580" tIns="34290" rIns="68580" bIns="34290" rtlCol="0" anchor="t">
            <a:noAutofit/>
          </a:bodyPr>
          <a:lstStyle/>
          <a:p>
            <a:r>
              <a:rPr lang="en-GB" sz="1800" dirty="0"/>
              <a:t>The Shrine of Our Lady at Walsingham was established in 1061.</a:t>
            </a:r>
            <a:endParaRPr lang="en-US" sz="1800" dirty="0"/>
          </a:p>
          <a:p>
            <a:r>
              <a:rPr lang="en-GB" sz="1800" dirty="0" err="1"/>
              <a:t>Richeldis</a:t>
            </a:r>
            <a:r>
              <a:rPr lang="en-GB" sz="1800" dirty="0"/>
              <a:t> de </a:t>
            </a:r>
            <a:r>
              <a:rPr lang="en-GB" sz="1800" dirty="0" err="1"/>
              <a:t>Faverches</a:t>
            </a:r>
            <a:r>
              <a:rPr lang="en-GB" sz="1800" dirty="0"/>
              <a:t> prayed that she might undertake some special work in honour of Our Lady.</a:t>
            </a:r>
            <a:endParaRPr lang="en-GB" sz="1800" dirty="0">
              <a:cs typeface="Calibri" panose="020F0502020204030204"/>
            </a:endParaRPr>
          </a:p>
          <a:p>
            <a:r>
              <a:rPr lang="en-GB" sz="1800" dirty="0"/>
              <a:t>In answer to her prayer, it is said that the Virgin Mary led her in spirit to Nazareth. Mary then showed Richeldis the house where the Annunciation occurred and asked her to build a replica in Walsingham.</a:t>
            </a:r>
            <a:endParaRPr lang="en-GB" sz="1800" dirty="0">
              <a:cs typeface="Calibri"/>
            </a:endParaRPr>
          </a:p>
        </p:txBody>
      </p:sp>
      <p:sp>
        <p:nvSpPr>
          <p:cNvPr id="6" name="Text Placeholder 5">
            <a:extLst>
              <a:ext uri="{FF2B5EF4-FFF2-40B4-BE49-F238E27FC236}">
                <a16:creationId xmlns:a16="http://schemas.microsoft.com/office/drawing/2014/main" id="{E5FFC1CA-B9F5-4CBD-B95F-292EB390DCC9}"/>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a:extLst>
              <a:ext uri="{FF2B5EF4-FFF2-40B4-BE49-F238E27FC236}">
                <a16:creationId xmlns:a16="http://schemas.microsoft.com/office/drawing/2014/main" id="{1680CD41-8465-4FE1-8B55-CF9AE70A7BF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34702" y="2503282"/>
            <a:ext cx="4553887" cy="2839064"/>
          </a:xfrm>
          <a:prstGeom prst="rect">
            <a:avLst/>
          </a:prstGeom>
        </p:spPr>
      </p:pic>
    </p:spTree>
    <p:extLst>
      <p:ext uri="{BB962C8B-B14F-4D97-AF65-F5344CB8AC3E}">
        <p14:creationId xmlns:p14="http://schemas.microsoft.com/office/powerpoint/2010/main" val="33628300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59099-8558-43F5-9188-577959DD8B93}"/>
              </a:ext>
            </a:extLst>
          </p:cNvPr>
          <p:cNvSpPr>
            <a:spLocks noGrp="1"/>
          </p:cNvSpPr>
          <p:nvPr>
            <p:ph type="title"/>
          </p:nvPr>
        </p:nvSpPr>
        <p:spPr>
          <a:xfrm>
            <a:off x="448695" y="1099964"/>
            <a:ext cx="4529705" cy="523198"/>
          </a:xfrm>
        </p:spPr>
        <p:txBody>
          <a:bodyPr/>
          <a:lstStyle/>
          <a:p>
            <a:r>
              <a:rPr lang="en-GB" dirty="0"/>
              <a:t>Task: Pitch to pilgrims </a:t>
            </a:r>
          </a:p>
        </p:txBody>
      </p:sp>
      <p:sp>
        <p:nvSpPr>
          <p:cNvPr id="3" name="Content Placeholder 2">
            <a:extLst>
              <a:ext uri="{FF2B5EF4-FFF2-40B4-BE49-F238E27FC236}">
                <a16:creationId xmlns:a16="http://schemas.microsoft.com/office/drawing/2014/main" id="{1C7EE7F1-2433-4927-8C20-9584D5E56CE5}"/>
              </a:ext>
            </a:extLst>
          </p:cNvPr>
          <p:cNvSpPr>
            <a:spLocks noGrp="1"/>
          </p:cNvSpPr>
          <p:nvPr>
            <p:ph idx="1"/>
          </p:nvPr>
        </p:nvSpPr>
        <p:spPr>
          <a:xfrm>
            <a:off x="448694" y="1735958"/>
            <a:ext cx="6047999" cy="1022475"/>
          </a:xfrm>
        </p:spPr>
        <p:txBody>
          <a:bodyPr vert="horz" lIns="68580" tIns="34290" rIns="68580" bIns="34290" rtlCol="0" anchor="t">
            <a:normAutofit/>
          </a:bodyPr>
          <a:lstStyle/>
          <a:p>
            <a:r>
              <a:rPr lang="en-GB" sz="1800" dirty="0"/>
              <a:t>You are working for an online travel agency who want to include information about sites of Christian pilgrimage on their website. </a:t>
            </a:r>
          </a:p>
          <a:p>
            <a:endParaRPr lang="en-GB" sz="1800" dirty="0">
              <a:latin typeface="+mj-lt"/>
            </a:endParaRPr>
          </a:p>
          <a:p>
            <a:endParaRPr lang="en-GB" sz="1800" dirty="0">
              <a:latin typeface="+mj-lt"/>
              <a:cs typeface="Calibri Light"/>
            </a:endParaRPr>
          </a:p>
          <a:p>
            <a:endParaRPr lang="en-GB" sz="1800" dirty="0">
              <a:latin typeface="+mj-lt"/>
            </a:endParaRPr>
          </a:p>
          <a:p>
            <a:endParaRPr lang="en-GB" sz="1275" dirty="0">
              <a:latin typeface="+mj-lt"/>
              <a:cs typeface="Calibri Light"/>
            </a:endParaRPr>
          </a:p>
        </p:txBody>
      </p:sp>
      <p:sp>
        <p:nvSpPr>
          <p:cNvPr id="15" name="Text Placeholder 5">
            <a:extLst>
              <a:ext uri="{FF2B5EF4-FFF2-40B4-BE49-F238E27FC236}">
                <a16:creationId xmlns:a16="http://schemas.microsoft.com/office/drawing/2014/main" id="{B978A7ED-E409-400D-9D84-C8652D568BC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6" name="TextBox 15">
            <a:extLst>
              <a:ext uri="{FF2B5EF4-FFF2-40B4-BE49-F238E27FC236}">
                <a16:creationId xmlns:a16="http://schemas.microsoft.com/office/drawing/2014/main" id="{670491D0-44ED-42AA-95E5-7EC1BC5E4449}"/>
              </a:ext>
            </a:extLst>
          </p:cNvPr>
          <p:cNvSpPr txBox="1"/>
          <p:nvPr/>
        </p:nvSpPr>
        <p:spPr>
          <a:xfrm>
            <a:off x="448695" y="2877768"/>
            <a:ext cx="8314784" cy="3416320"/>
          </a:xfrm>
          <a:prstGeom prst="rect">
            <a:avLst/>
          </a:prstGeom>
          <a:solidFill>
            <a:schemeClr val="tx2"/>
          </a:solidFill>
        </p:spPr>
        <p:txBody>
          <a:bodyPr wrap="square" rtlCol="0">
            <a:spAutoFit/>
          </a:bodyPr>
          <a:lstStyle/>
          <a:p>
            <a:r>
              <a:rPr lang="en-GB" dirty="0">
                <a:solidFill>
                  <a:schemeClr val="bg1"/>
                </a:solidFill>
                <a:cs typeface="Segoe UI"/>
              </a:rPr>
              <a:t>Task 1: Research​</a:t>
            </a:r>
          </a:p>
          <a:p>
            <a:r>
              <a:rPr lang="en-GB" dirty="0">
                <a:solidFill>
                  <a:schemeClr val="bg1"/>
                </a:solidFill>
                <a:cs typeface="Segoe UI"/>
              </a:rPr>
              <a:t>In pairs, research Westminster Abbey plus ONE other place of pilgrimage we have looked at. Put together information for a page for the website outlining key information about these sites including:​</a:t>
            </a:r>
          </a:p>
          <a:p>
            <a:pPr marL="285750" indent="-285750">
              <a:buFont typeface="Arial" panose="020B0604020202020204" pitchFamily="34" charset="0"/>
              <a:buChar char="•"/>
            </a:pPr>
            <a:r>
              <a:rPr lang="en-GB" dirty="0">
                <a:solidFill>
                  <a:schemeClr val="bg1"/>
                </a:solidFill>
                <a:cs typeface="Arial"/>
              </a:rPr>
              <a:t>Location</a:t>
            </a:r>
            <a:endParaRPr lang="en-US" dirty="0">
              <a:solidFill>
                <a:schemeClr val="bg1"/>
              </a:solidFill>
              <a:cs typeface="Arial"/>
            </a:endParaRPr>
          </a:p>
          <a:p>
            <a:pPr marL="285750" indent="-285750">
              <a:buFont typeface="Arial" panose="020B0604020202020204" pitchFamily="34" charset="0"/>
              <a:buChar char="•"/>
            </a:pPr>
            <a:r>
              <a:rPr lang="en-GB" dirty="0">
                <a:solidFill>
                  <a:schemeClr val="bg1"/>
                </a:solidFill>
                <a:cs typeface="Arial"/>
              </a:rPr>
              <a:t>What Christians believe happened there</a:t>
            </a:r>
            <a:endParaRPr lang="en-US" dirty="0">
              <a:solidFill>
                <a:schemeClr val="bg1"/>
              </a:solidFill>
              <a:cs typeface="Arial"/>
            </a:endParaRPr>
          </a:p>
          <a:p>
            <a:pPr marL="285750" indent="-285750">
              <a:buFont typeface="Arial" panose="020B0604020202020204" pitchFamily="34" charset="0"/>
              <a:buChar char="•"/>
            </a:pPr>
            <a:r>
              <a:rPr lang="en-GB" dirty="0">
                <a:solidFill>
                  <a:schemeClr val="bg1"/>
                </a:solidFill>
                <a:cs typeface="Arial"/>
              </a:rPr>
              <a:t>What you would see or do as a pilgrim while you are there</a:t>
            </a:r>
            <a:endParaRPr lang="en-US" dirty="0">
              <a:solidFill>
                <a:schemeClr val="bg1"/>
              </a:solidFill>
              <a:cs typeface="Arial"/>
            </a:endParaRPr>
          </a:p>
          <a:p>
            <a:pPr marL="285750" indent="-285750">
              <a:buFont typeface="Arial" panose="020B0604020202020204" pitchFamily="34" charset="0"/>
              <a:buChar char="•"/>
            </a:pPr>
            <a:r>
              <a:rPr lang="en-GB" dirty="0">
                <a:solidFill>
                  <a:schemeClr val="bg1"/>
                </a:solidFill>
                <a:cs typeface="Arial"/>
              </a:rPr>
              <a:t>Why Christian pilgrims should visit this place rather than other sites of pilgrimage (what is special about it)</a:t>
            </a:r>
            <a:endParaRPr lang="en-US" dirty="0">
              <a:solidFill>
                <a:schemeClr val="bg1"/>
              </a:solidFill>
              <a:cs typeface="Arial"/>
            </a:endParaRPr>
          </a:p>
          <a:p>
            <a:pPr marL="285750" indent="-285750">
              <a:buFont typeface="Arial" panose="020B0604020202020204" pitchFamily="34" charset="0"/>
              <a:buChar char="•"/>
            </a:pPr>
            <a:r>
              <a:rPr lang="en-GB" dirty="0">
                <a:solidFill>
                  <a:schemeClr val="bg1"/>
                </a:solidFill>
                <a:cs typeface="Segoe UI"/>
              </a:rPr>
              <a:t>What impact a visit to the site might have for Christians (how they might feel afterwards)</a:t>
            </a:r>
          </a:p>
          <a:p>
            <a:pPr marL="285750" indent="-285750">
              <a:buFont typeface="Arial" panose="020B0604020202020204" pitchFamily="34" charset="0"/>
              <a:buChar char="•"/>
            </a:pPr>
            <a:r>
              <a:rPr lang="en-GB" dirty="0">
                <a:solidFill>
                  <a:schemeClr val="bg1"/>
                </a:solidFill>
                <a:cs typeface="Segoe UI"/>
              </a:rPr>
              <a:t>Any 'top tips' you can think of for pilgrims</a:t>
            </a:r>
          </a:p>
        </p:txBody>
      </p:sp>
      <p:pic>
        <p:nvPicPr>
          <p:cNvPr id="9" name="Picture 8">
            <a:extLst>
              <a:ext uri="{FF2B5EF4-FFF2-40B4-BE49-F238E27FC236}">
                <a16:creationId xmlns:a16="http://schemas.microsoft.com/office/drawing/2014/main" id="{22E479C7-A6A6-4BAA-813E-2768E302C7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212345">
            <a:off x="6948730" y="966958"/>
            <a:ext cx="1221385" cy="1832077"/>
          </a:xfrm>
          <a:prstGeom prst="rect">
            <a:avLst/>
          </a:prstGeom>
        </p:spPr>
      </p:pic>
    </p:spTree>
    <p:extLst>
      <p:ext uri="{BB962C8B-B14F-4D97-AF65-F5344CB8AC3E}">
        <p14:creationId xmlns:p14="http://schemas.microsoft.com/office/powerpoint/2010/main" val="654542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586DF-E150-4CB0-B007-25C6FEF1018B}"/>
              </a:ext>
            </a:extLst>
          </p:cNvPr>
          <p:cNvSpPr>
            <a:spLocks noGrp="1"/>
          </p:cNvSpPr>
          <p:nvPr>
            <p:ph type="title"/>
          </p:nvPr>
        </p:nvSpPr>
        <p:spPr>
          <a:xfrm>
            <a:off x="409906" y="1089172"/>
            <a:ext cx="3857294" cy="491202"/>
          </a:xfrm>
        </p:spPr>
        <p:txBody>
          <a:bodyPr/>
          <a:lstStyle/>
          <a:p>
            <a:r>
              <a:rPr lang="en-GB" dirty="0">
                <a:cs typeface="Calibri Light"/>
              </a:rPr>
              <a:t>Task: Pitch to pilgrims</a:t>
            </a:r>
            <a:endParaRPr lang="en-GB" dirty="0"/>
          </a:p>
        </p:txBody>
      </p:sp>
      <p:sp>
        <p:nvSpPr>
          <p:cNvPr id="4" name="TextBox 3">
            <a:extLst>
              <a:ext uri="{FF2B5EF4-FFF2-40B4-BE49-F238E27FC236}">
                <a16:creationId xmlns:a16="http://schemas.microsoft.com/office/drawing/2014/main" id="{4118B00F-E4F8-49D9-B368-8D455F9559FC}"/>
              </a:ext>
            </a:extLst>
          </p:cNvPr>
          <p:cNvSpPr txBox="1"/>
          <p:nvPr/>
        </p:nvSpPr>
        <p:spPr>
          <a:xfrm>
            <a:off x="5094514" y="4629338"/>
            <a:ext cx="3468915" cy="1610697"/>
          </a:xfrm>
          <a:prstGeom prst="rect">
            <a:avLst/>
          </a:prstGeom>
          <a:solidFill>
            <a:schemeClr val="bg1"/>
          </a:solidFill>
          <a:ln>
            <a:solidFill>
              <a:schemeClr val="tx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spcAft>
                <a:spcPts val="450"/>
              </a:spcAft>
            </a:pPr>
            <a:r>
              <a:rPr lang="en-GB" sz="1600" dirty="0">
                <a:cs typeface="Calibri"/>
              </a:rPr>
              <a:t>Biblical support for pilgrimage:</a:t>
            </a:r>
          </a:p>
          <a:p>
            <a:pPr marL="285750" indent="-285750">
              <a:buFont typeface="Arial" panose="020B0604020202020204" pitchFamily="34" charset="0"/>
              <a:buChar char="•"/>
            </a:pPr>
            <a:r>
              <a:rPr lang="en-GB" sz="1600" dirty="0">
                <a:cs typeface="Calibri"/>
              </a:rPr>
              <a:t>Matthew </a:t>
            </a:r>
            <a:r>
              <a:rPr lang="en-GB" sz="1600" dirty="0">
                <a:cs typeface="Calibri Light"/>
              </a:rPr>
              <a:t>26:17-29</a:t>
            </a:r>
            <a:endParaRPr lang="en-GB" sz="1600" dirty="0">
              <a:cs typeface="Calibri"/>
            </a:endParaRPr>
          </a:p>
          <a:p>
            <a:pPr marL="285750" indent="-285750">
              <a:buFont typeface="Arial" panose="020B0604020202020204" pitchFamily="34" charset="0"/>
              <a:buChar char="•"/>
            </a:pPr>
            <a:r>
              <a:rPr lang="en-GB" sz="1600" dirty="0">
                <a:cs typeface="Calibri Light"/>
              </a:rPr>
              <a:t>Matthew 28:1-10</a:t>
            </a:r>
          </a:p>
          <a:p>
            <a:pPr marL="285750" indent="-285750">
              <a:buFont typeface="Arial" panose="020B0604020202020204" pitchFamily="34" charset="0"/>
              <a:buChar char="•"/>
            </a:pPr>
            <a:r>
              <a:rPr lang="en-GB" sz="1600" dirty="0">
                <a:cs typeface="Calibri Light"/>
              </a:rPr>
              <a:t>Luke 2:1-20</a:t>
            </a:r>
          </a:p>
          <a:p>
            <a:pPr marL="285750" indent="-285750">
              <a:buFont typeface="Arial" panose="020B0604020202020204" pitchFamily="34" charset="0"/>
              <a:buChar char="•"/>
            </a:pPr>
            <a:r>
              <a:rPr lang="en-GB" sz="1600" dirty="0">
                <a:cs typeface="Calibri Light"/>
              </a:rPr>
              <a:t>Luke 2:41-43</a:t>
            </a:r>
          </a:p>
          <a:p>
            <a:pPr marL="285750" indent="-285750">
              <a:buFont typeface="Arial" panose="020B0604020202020204" pitchFamily="34" charset="0"/>
              <a:buChar char="•"/>
            </a:pPr>
            <a:r>
              <a:rPr lang="en-GB" sz="1600" dirty="0">
                <a:cs typeface="Calibri Light"/>
              </a:rPr>
              <a:t>Matthew 2:1-12</a:t>
            </a:r>
          </a:p>
        </p:txBody>
      </p:sp>
      <p:sp>
        <p:nvSpPr>
          <p:cNvPr id="5" name="TextBox 4">
            <a:extLst>
              <a:ext uri="{FF2B5EF4-FFF2-40B4-BE49-F238E27FC236}">
                <a16:creationId xmlns:a16="http://schemas.microsoft.com/office/drawing/2014/main" id="{E89824A4-931A-47FB-AD3F-24349A53A172}"/>
              </a:ext>
            </a:extLst>
          </p:cNvPr>
          <p:cNvSpPr txBox="1"/>
          <p:nvPr/>
        </p:nvSpPr>
        <p:spPr>
          <a:xfrm>
            <a:off x="409906" y="4666717"/>
            <a:ext cx="4564316" cy="1546577"/>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600" dirty="0">
                <a:cs typeface="Segoe UI"/>
              </a:rPr>
              <a:t>Tips for being persuasive:</a:t>
            </a:r>
            <a:r>
              <a:rPr lang="en-US" sz="1600" dirty="0">
                <a:cs typeface="Segoe UI"/>
              </a:rPr>
              <a:t>​</a:t>
            </a:r>
          </a:p>
          <a:p>
            <a:pPr marL="285750" indent="-285750">
              <a:buFont typeface="Arial" panose="020B0604020202020204" pitchFamily="34" charset="0"/>
              <a:buChar char="•"/>
            </a:pPr>
            <a:r>
              <a:rPr lang="en-GB" sz="1600" dirty="0">
                <a:cs typeface="Segoe UI"/>
              </a:rPr>
              <a:t>Think carefully about why a Christian would want to go to the destination you have chosen. How will it affect them?</a:t>
            </a:r>
            <a:r>
              <a:rPr lang="en-US" sz="1600" dirty="0">
                <a:cs typeface="Segoe UI"/>
              </a:rPr>
              <a:t>​</a:t>
            </a:r>
          </a:p>
          <a:p>
            <a:pPr marL="285750" indent="-285750">
              <a:buFont typeface="Arial" panose="020B0604020202020204" pitchFamily="34" charset="0"/>
              <a:buChar char="•"/>
            </a:pPr>
            <a:r>
              <a:rPr lang="en-GB" sz="1600" dirty="0">
                <a:cs typeface="Segoe UI"/>
              </a:rPr>
              <a:t>Make sure that you refer to biblical evidence for pilgrimage.</a:t>
            </a:r>
            <a:r>
              <a:rPr lang="en-GB" sz="1275" dirty="0">
                <a:latin typeface="Calibri Light"/>
                <a:cs typeface="Segoe UI"/>
              </a:rPr>
              <a:t> </a:t>
            </a:r>
          </a:p>
        </p:txBody>
      </p:sp>
      <p:sp>
        <p:nvSpPr>
          <p:cNvPr id="6" name="Text Placeholder 5">
            <a:extLst>
              <a:ext uri="{FF2B5EF4-FFF2-40B4-BE49-F238E27FC236}">
                <a16:creationId xmlns:a16="http://schemas.microsoft.com/office/drawing/2014/main" id="{AB99F4A5-AC61-43B3-A8F0-080DCECA2DEB}"/>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7" name="TextBox 6">
            <a:extLst>
              <a:ext uri="{FF2B5EF4-FFF2-40B4-BE49-F238E27FC236}">
                <a16:creationId xmlns:a16="http://schemas.microsoft.com/office/drawing/2014/main" id="{BE1C3516-A91A-456E-96B5-DD89D4F4314C}"/>
              </a:ext>
            </a:extLst>
          </p:cNvPr>
          <p:cNvSpPr txBox="1"/>
          <p:nvPr/>
        </p:nvSpPr>
        <p:spPr>
          <a:xfrm>
            <a:off x="409906" y="1830884"/>
            <a:ext cx="8443808" cy="2585323"/>
          </a:xfrm>
          <a:prstGeom prst="rect">
            <a:avLst/>
          </a:prstGeom>
          <a:solidFill>
            <a:schemeClr val="tx2"/>
          </a:solidFill>
        </p:spPr>
        <p:txBody>
          <a:bodyPr wrap="square" rtlCol="0">
            <a:spAutoFit/>
          </a:bodyPr>
          <a:lstStyle/>
          <a:p>
            <a:r>
              <a:rPr lang="en-GB" dirty="0">
                <a:solidFill>
                  <a:schemeClr val="bg1"/>
                </a:solidFill>
                <a:cs typeface="Calibri Light"/>
              </a:rPr>
              <a:t>Task 2: Pitch your destination </a:t>
            </a:r>
            <a:endParaRPr lang="en-US" dirty="0">
              <a:solidFill>
                <a:schemeClr val="bg1"/>
              </a:solidFill>
              <a:ea typeface="+mn-lt"/>
              <a:cs typeface="Calibri Light"/>
            </a:endParaRPr>
          </a:p>
          <a:p>
            <a:r>
              <a:rPr lang="en-GB" dirty="0">
                <a:solidFill>
                  <a:schemeClr val="bg1"/>
                </a:solidFill>
                <a:cs typeface="Calibri Light"/>
              </a:rPr>
              <a:t>The agency decides that they will feature Westminster Abbey and one other site to start with. </a:t>
            </a:r>
          </a:p>
          <a:p>
            <a:r>
              <a:rPr lang="en-GB" dirty="0">
                <a:solidFill>
                  <a:schemeClr val="bg1"/>
                </a:solidFill>
                <a:cs typeface="Calibri Light"/>
              </a:rPr>
              <a:t>Using the information you have collected for the website, pitch your destination to your class. </a:t>
            </a:r>
            <a:endParaRPr lang="en-GB" dirty="0">
              <a:solidFill>
                <a:schemeClr val="bg1"/>
              </a:solidFill>
              <a:cs typeface="Calibri" panose="020F0502020204030204"/>
            </a:endParaRPr>
          </a:p>
          <a:p>
            <a:r>
              <a:rPr lang="en-GB" dirty="0">
                <a:solidFill>
                  <a:schemeClr val="bg1"/>
                </a:solidFill>
                <a:cs typeface="Calibri Light"/>
              </a:rPr>
              <a:t>Those listening need to decide which pitch is the most persuasive and would most appeal to Christian pilgrims. </a:t>
            </a:r>
            <a:endParaRPr lang="en-GB" dirty="0">
              <a:solidFill>
                <a:schemeClr val="bg1"/>
              </a:solidFill>
              <a:cs typeface="Calibri" panose="020F0502020204030204"/>
            </a:endParaRPr>
          </a:p>
          <a:p>
            <a:r>
              <a:rPr lang="en-GB" dirty="0">
                <a:solidFill>
                  <a:schemeClr val="bg1"/>
                </a:solidFill>
                <a:cs typeface="Calibri Light"/>
              </a:rPr>
              <a:t>Whichever is the most persuasive will be featured on the website first.  </a:t>
            </a:r>
            <a:endParaRPr lang="en-GB" dirty="0">
              <a:solidFill>
                <a:schemeClr val="bg1"/>
              </a:solidFill>
              <a:cs typeface="Calibri" panose="020F0502020204030204"/>
            </a:endParaRPr>
          </a:p>
          <a:p>
            <a:endParaRPr lang="en-GB" dirty="0">
              <a:solidFill>
                <a:schemeClr val="bg1"/>
              </a:solidFill>
              <a:cs typeface="Segoe UI"/>
            </a:endParaRPr>
          </a:p>
        </p:txBody>
      </p:sp>
    </p:spTree>
    <p:extLst>
      <p:ext uri="{BB962C8B-B14F-4D97-AF65-F5344CB8AC3E}">
        <p14:creationId xmlns:p14="http://schemas.microsoft.com/office/powerpoint/2010/main" val="3500056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A448C-A638-4BEE-AA2B-2B7CB6C7E466}"/>
              </a:ext>
            </a:extLst>
          </p:cNvPr>
          <p:cNvSpPr>
            <a:spLocks noGrp="1"/>
          </p:cNvSpPr>
          <p:nvPr>
            <p:ph type="title"/>
          </p:nvPr>
        </p:nvSpPr>
        <p:spPr>
          <a:xfrm>
            <a:off x="366363" y="1082037"/>
            <a:ext cx="8139248" cy="453687"/>
          </a:xfrm>
        </p:spPr>
        <p:txBody>
          <a:bodyPr/>
          <a:lstStyle/>
          <a:p>
            <a:r>
              <a:rPr lang="en-GB" dirty="0">
                <a:cs typeface="Calibri Light"/>
              </a:rPr>
              <a:t>Questions</a:t>
            </a:r>
            <a:endParaRPr lang="en-GB" dirty="0"/>
          </a:p>
        </p:txBody>
      </p:sp>
      <p:sp>
        <p:nvSpPr>
          <p:cNvPr id="3" name="Content Placeholder 2">
            <a:extLst>
              <a:ext uri="{FF2B5EF4-FFF2-40B4-BE49-F238E27FC236}">
                <a16:creationId xmlns:a16="http://schemas.microsoft.com/office/drawing/2014/main" id="{81E0D98B-C3D5-48E2-B69C-62B796CA3AC2}"/>
              </a:ext>
            </a:extLst>
          </p:cNvPr>
          <p:cNvSpPr>
            <a:spLocks noGrp="1"/>
          </p:cNvSpPr>
          <p:nvPr>
            <p:ph idx="1"/>
          </p:nvPr>
        </p:nvSpPr>
        <p:spPr>
          <a:xfrm>
            <a:off x="628650" y="1683656"/>
            <a:ext cx="7876961" cy="4325257"/>
          </a:xfrm>
        </p:spPr>
        <p:txBody>
          <a:bodyPr vert="horz" lIns="68580" tIns="34290" rIns="68580" bIns="34290" rtlCol="0" anchor="t">
            <a:normAutofit/>
          </a:bodyPr>
          <a:lstStyle/>
          <a:p>
            <a:pPr marL="385763" indent="-385763">
              <a:buAutoNum type="arabicPeriod"/>
            </a:pPr>
            <a:r>
              <a:rPr lang="en-GB" sz="1800" dirty="0">
                <a:cs typeface="Calibri Light"/>
              </a:rPr>
              <a:t>Name two places a Christian might choose to go on pilgrimage other than Westminster Abbey.</a:t>
            </a:r>
            <a:endParaRPr lang="en-US" sz="1800" dirty="0">
              <a:cs typeface="Calibri Light"/>
            </a:endParaRPr>
          </a:p>
          <a:p>
            <a:pPr marL="385763" indent="-385763">
              <a:buAutoNum type="arabicPeriod"/>
            </a:pPr>
            <a:r>
              <a:rPr lang="en-GB" sz="1800" dirty="0">
                <a:cs typeface="Calibri Light"/>
              </a:rPr>
              <a:t>What is believed to have happened at Lourdes?</a:t>
            </a:r>
          </a:p>
          <a:p>
            <a:pPr marL="385763" indent="-385763">
              <a:buAutoNum type="arabicPeriod"/>
            </a:pPr>
            <a:r>
              <a:rPr lang="en-GB" sz="1800" dirty="0">
                <a:cs typeface="Calibri Light"/>
              </a:rPr>
              <a:t>Whose body lies in the Shrine at Westminster Abbey?</a:t>
            </a:r>
          </a:p>
          <a:p>
            <a:pPr marL="385763" indent="-385763">
              <a:buAutoNum type="arabicPeriod"/>
            </a:pPr>
            <a:r>
              <a:rPr lang="en-GB" sz="1800" dirty="0">
                <a:cs typeface="Calibri Light"/>
              </a:rPr>
              <a:t>Name two places a Christian would want to visit while on pilgrimage to Jerusalem.</a:t>
            </a:r>
          </a:p>
          <a:p>
            <a:pPr marL="385763" indent="-385763">
              <a:buAutoNum type="arabicPeriod"/>
            </a:pPr>
            <a:r>
              <a:rPr lang="en-GB" sz="1800" dirty="0">
                <a:cs typeface="Calibri Light"/>
              </a:rPr>
              <a:t>Why might some Protestant Christians choose not to go on pilgrimage to Rome?</a:t>
            </a:r>
          </a:p>
          <a:p>
            <a:pPr marL="385763" indent="-385763">
              <a:buAutoNum type="arabicPeriod"/>
            </a:pPr>
            <a:r>
              <a:rPr lang="en-GB" sz="1800" dirty="0">
                <a:cs typeface="Calibri Light"/>
              </a:rPr>
              <a:t>What happens at Taizé?</a:t>
            </a:r>
          </a:p>
          <a:p>
            <a:pPr marL="385763" indent="-385763">
              <a:buAutoNum type="arabicPeriod"/>
            </a:pPr>
            <a:r>
              <a:rPr lang="en-GB" sz="1800" dirty="0">
                <a:cs typeface="Calibri Light"/>
              </a:rPr>
              <a:t>What is the period of pilgrimage to Westminster Abbey called?</a:t>
            </a:r>
          </a:p>
          <a:p>
            <a:pPr marL="385763" indent="-385763">
              <a:buAutoNum type="arabicPeriod"/>
            </a:pPr>
            <a:r>
              <a:rPr lang="en-GB" sz="1800" dirty="0">
                <a:cs typeface="Calibri Light"/>
              </a:rPr>
              <a:t>Why might a Christian visit Walsingham?</a:t>
            </a:r>
          </a:p>
          <a:p>
            <a:pPr marL="385763" indent="-385763">
              <a:buAutoNum type="arabicPeriod"/>
            </a:pPr>
            <a:endParaRPr lang="en-GB" sz="1275" dirty="0">
              <a:latin typeface="Calibri Light"/>
              <a:cs typeface="Calibri Light"/>
            </a:endParaRPr>
          </a:p>
        </p:txBody>
      </p:sp>
      <p:sp>
        <p:nvSpPr>
          <p:cNvPr id="6" name="Text Placeholder 5">
            <a:extLst>
              <a:ext uri="{FF2B5EF4-FFF2-40B4-BE49-F238E27FC236}">
                <a16:creationId xmlns:a16="http://schemas.microsoft.com/office/drawing/2014/main" id="{139D3ACF-034B-48EA-9AD5-0490AB619C1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24157201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22</a:t>
            </a:fld>
            <a:endParaRPr lang="en-GB" sz="700">
              <a:solidFill>
                <a:schemeClr val="bg1"/>
              </a:solidFill>
            </a:endParaRPr>
          </a:p>
        </p:txBody>
      </p:sp>
      <p:sp>
        <p:nvSpPr>
          <p:cNvPr id="10" name="Title 1">
            <a:extLst>
              <a:ext uri="{FF2B5EF4-FFF2-40B4-BE49-F238E27FC236}">
                <a16:creationId xmlns:a16="http://schemas.microsoft.com/office/drawing/2014/main" id="{6F57776D-74D4-428E-98E5-86A97B24491B}"/>
              </a:ext>
            </a:extLst>
          </p:cNvPr>
          <p:cNvSpPr txBox="1">
            <a:spLocks/>
          </p:cNvSpPr>
          <p:nvPr/>
        </p:nvSpPr>
        <p:spPr>
          <a:xfrm>
            <a:off x="263646" y="1024098"/>
            <a:ext cx="8139248" cy="687858"/>
          </a:xfrm>
          <a:prstGeom prst="rect">
            <a:avLst/>
          </a:prstGeom>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a:solidFill>
                  <a:schemeClr val="bg1"/>
                </a:solidFill>
                <a:cs typeface="Calibri Light"/>
              </a:rPr>
              <a:t>Challenge question</a:t>
            </a:r>
            <a:endParaRPr lang="en-GB" dirty="0">
              <a:solidFill>
                <a:schemeClr val="bg1"/>
              </a:solidFill>
            </a:endParaRPr>
          </a:p>
        </p:txBody>
      </p:sp>
      <p:sp>
        <p:nvSpPr>
          <p:cNvPr id="11" name="Content Placeholder 2">
            <a:extLst>
              <a:ext uri="{FF2B5EF4-FFF2-40B4-BE49-F238E27FC236}">
                <a16:creationId xmlns:a16="http://schemas.microsoft.com/office/drawing/2014/main" id="{75D82A66-894E-4616-8FCE-D4A70FE853D3}"/>
              </a:ext>
            </a:extLst>
          </p:cNvPr>
          <p:cNvSpPr txBox="1">
            <a:spLocks/>
          </p:cNvSpPr>
          <p:nvPr/>
        </p:nvSpPr>
        <p:spPr>
          <a:xfrm>
            <a:off x="263646" y="1934822"/>
            <a:ext cx="4546098" cy="2000508"/>
          </a:xfrm>
          <a:prstGeom prst="rect">
            <a:avLst/>
          </a:prstGeom>
        </p:spPr>
        <p:txBody>
          <a:bodyPr vert="horz" lIns="68580" tIns="34290" rIns="68580" bIns="3429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solidFill>
                  <a:schemeClr val="bg1"/>
                </a:solidFill>
                <a:cs typeface="Calibri Light"/>
              </a:rPr>
              <a:t>Compare and contrast two places of Christian pilgrimage. Explain why some Christians may choose to visit these sites and others not. Give reasons and use evidence from both lessons on pilgrimage to support your answer. </a:t>
            </a:r>
          </a:p>
          <a:p>
            <a:pPr marL="385763" indent="-385763">
              <a:buFont typeface="Arial" panose="020B0604020202020204" pitchFamily="34" charset="0"/>
              <a:buAutoNum type="arabicPeriod"/>
            </a:pPr>
            <a:endParaRPr lang="en-GB" sz="1275" dirty="0">
              <a:latin typeface="Calibri Light"/>
              <a:cs typeface="Calibri Light"/>
            </a:endParaRPr>
          </a:p>
        </p:txBody>
      </p:sp>
    </p:spTree>
    <p:extLst>
      <p:ext uri="{BB962C8B-B14F-4D97-AF65-F5344CB8AC3E}">
        <p14:creationId xmlns:p14="http://schemas.microsoft.com/office/powerpoint/2010/main" val="2441043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7A005-A2C3-4515-9600-5E0003E19A59}"/>
              </a:ext>
            </a:extLst>
          </p:cNvPr>
          <p:cNvSpPr>
            <a:spLocks noGrp="1"/>
          </p:cNvSpPr>
          <p:nvPr>
            <p:ph type="title"/>
          </p:nvPr>
        </p:nvSpPr>
        <p:spPr>
          <a:xfrm>
            <a:off x="380876" y="1103084"/>
            <a:ext cx="4191123" cy="529943"/>
          </a:xfrm>
        </p:spPr>
        <p:txBody>
          <a:bodyPr/>
          <a:lstStyle/>
          <a:p>
            <a:r>
              <a:rPr lang="en-GB" dirty="0">
                <a:cs typeface="Calibri Light"/>
              </a:rPr>
              <a:t>What is a pilgrimage?</a:t>
            </a:r>
            <a:endParaRPr lang="en-GB" dirty="0"/>
          </a:p>
        </p:txBody>
      </p:sp>
      <p:sp>
        <p:nvSpPr>
          <p:cNvPr id="3" name="Content Placeholder 2">
            <a:extLst>
              <a:ext uri="{FF2B5EF4-FFF2-40B4-BE49-F238E27FC236}">
                <a16:creationId xmlns:a16="http://schemas.microsoft.com/office/drawing/2014/main" id="{C958CE22-7DF0-433D-87B6-EE8799CF95EA}"/>
              </a:ext>
            </a:extLst>
          </p:cNvPr>
          <p:cNvSpPr>
            <a:spLocks noGrp="1"/>
          </p:cNvSpPr>
          <p:nvPr>
            <p:ph idx="1"/>
          </p:nvPr>
        </p:nvSpPr>
        <p:spPr>
          <a:xfrm>
            <a:off x="380877" y="2068851"/>
            <a:ext cx="4191122" cy="3548178"/>
          </a:xfrm>
        </p:spPr>
        <p:txBody>
          <a:bodyPr vert="horz" lIns="68580" tIns="34290" rIns="68580" bIns="34290" rtlCol="0" anchor="t">
            <a:normAutofit/>
          </a:bodyPr>
          <a:lstStyle/>
          <a:p>
            <a:pPr>
              <a:lnSpc>
                <a:spcPct val="90000"/>
              </a:lnSpc>
              <a:spcBef>
                <a:spcPts val="750"/>
              </a:spcBef>
            </a:pPr>
            <a:r>
              <a:rPr lang="en-GB" sz="1800" dirty="0">
                <a:cs typeface="Calibri Light"/>
              </a:rPr>
              <a:t>A pilgrimage is a journey that has religious or spiritual significance, made by religious followers to a place of religious importance. </a:t>
            </a:r>
            <a:endParaRPr lang="en-GB" sz="1800" dirty="0">
              <a:ea typeface="+mn-lt"/>
              <a:cs typeface="+mn-lt"/>
            </a:endParaRPr>
          </a:p>
          <a:p>
            <a:pPr>
              <a:lnSpc>
                <a:spcPct val="90000"/>
              </a:lnSpc>
              <a:spcBef>
                <a:spcPts val="750"/>
              </a:spcBef>
            </a:pPr>
            <a:r>
              <a:rPr lang="en-GB" sz="1800" dirty="0">
                <a:cs typeface="Calibri Light"/>
              </a:rPr>
              <a:t>A pilgrim’s focus is always on the spiritual nature of their journey, and the journey itself is often as important as the final destination. </a:t>
            </a:r>
            <a:endParaRPr lang="en-GB" sz="1800" dirty="0"/>
          </a:p>
          <a:p>
            <a:endParaRPr lang="en-GB" sz="1275" dirty="0">
              <a:latin typeface="Calibri Light"/>
              <a:cs typeface="Calibri Light"/>
            </a:endParaRPr>
          </a:p>
          <a:p>
            <a:endParaRPr lang="en-GB" sz="1275" dirty="0">
              <a:latin typeface="Calibri Light"/>
              <a:cs typeface="Calibri Light"/>
            </a:endParaRPr>
          </a:p>
        </p:txBody>
      </p:sp>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a:extLst>
              <a:ext uri="{FF2B5EF4-FFF2-40B4-BE49-F238E27FC236}">
                <a16:creationId xmlns:a16="http://schemas.microsoft.com/office/drawing/2014/main" id="{881DC2F4-59B8-4EC4-94C6-5911B484AD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1999" y="1112703"/>
            <a:ext cx="3825443" cy="5100591"/>
          </a:xfrm>
          <a:prstGeom prst="rect">
            <a:avLst/>
          </a:prstGeom>
        </p:spPr>
      </p:pic>
    </p:spTree>
    <p:extLst>
      <p:ext uri="{BB962C8B-B14F-4D97-AF65-F5344CB8AC3E}">
        <p14:creationId xmlns:p14="http://schemas.microsoft.com/office/powerpoint/2010/main" val="2145257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9CF11-CCF9-4E44-8864-823BEB90702B}"/>
              </a:ext>
            </a:extLst>
          </p:cNvPr>
          <p:cNvSpPr>
            <a:spLocks noGrp="1"/>
          </p:cNvSpPr>
          <p:nvPr>
            <p:ph type="title"/>
          </p:nvPr>
        </p:nvSpPr>
        <p:spPr>
          <a:xfrm>
            <a:off x="326544" y="1055430"/>
            <a:ext cx="8139248" cy="403047"/>
          </a:xfrm>
        </p:spPr>
        <p:txBody>
          <a:bodyPr/>
          <a:lstStyle/>
          <a:p>
            <a:r>
              <a:rPr lang="en-GB" dirty="0"/>
              <a:t>Where do Christians go on pilgrimage?</a:t>
            </a:r>
          </a:p>
        </p:txBody>
      </p:sp>
      <p:sp>
        <p:nvSpPr>
          <p:cNvPr id="3" name="Content Placeholder 2">
            <a:extLst>
              <a:ext uri="{FF2B5EF4-FFF2-40B4-BE49-F238E27FC236}">
                <a16:creationId xmlns:a16="http://schemas.microsoft.com/office/drawing/2014/main" id="{BED63463-C6E5-42B8-A8B0-712210B80804}"/>
              </a:ext>
            </a:extLst>
          </p:cNvPr>
          <p:cNvSpPr>
            <a:spLocks noGrp="1"/>
          </p:cNvSpPr>
          <p:nvPr>
            <p:ph idx="1"/>
          </p:nvPr>
        </p:nvSpPr>
        <p:spPr>
          <a:xfrm>
            <a:off x="326544" y="1701503"/>
            <a:ext cx="4198796" cy="4757354"/>
          </a:xfrm>
        </p:spPr>
        <p:txBody>
          <a:bodyPr vert="horz" lIns="68580" tIns="34290" rIns="68580" bIns="34290" rtlCol="0" anchor="t">
            <a:normAutofit/>
          </a:bodyPr>
          <a:lstStyle/>
          <a:p>
            <a:r>
              <a:rPr lang="en-GB" sz="1800" dirty="0">
                <a:cs typeface="Calibri Light"/>
              </a:rPr>
              <a:t>Some Christian pilgrimages include: </a:t>
            </a:r>
            <a:endParaRPr lang="en-US" sz="1800" dirty="0">
              <a:cs typeface="Calibri"/>
            </a:endParaRPr>
          </a:p>
          <a:p>
            <a:pPr lvl="1"/>
            <a:r>
              <a:rPr lang="en-GB" sz="1800" dirty="0">
                <a:cs typeface="Calibri Light"/>
              </a:rPr>
              <a:t>Jerusalem</a:t>
            </a:r>
          </a:p>
          <a:p>
            <a:pPr lvl="1"/>
            <a:r>
              <a:rPr lang="en-GB" sz="1800" dirty="0">
                <a:cs typeface="Calibri Light"/>
              </a:rPr>
              <a:t>Lourdes</a:t>
            </a:r>
          </a:p>
          <a:p>
            <a:pPr lvl="1"/>
            <a:r>
              <a:rPr lang="en-GB" sz="1800" dirty="0">
                <a:cs typeface="Calibri Light"/>
              </a:rPr>
              <a:t>Camino de Santiago</a:t>
            </a:r>
          </a:p>
          <a:p>
            <a:pPr lvl="1"/>
            <a:r>
              <a:rPr lang="en-GB" sz="1800" dirty="0">
                <a:cs typeface="Calibri Light"/>
              </a:rPr>
              <a:t>Westminster Abbey</a:t>
            </a:r>
          </a:p>
          <a:p>
            <a:pPr lvl="1"/>
            <a:endParaRPr lang="en-GB" sz="1800" dirty="0"/>
          </a:p>
          <a:p>
            <a:r>
              <a:rPr lang="en-GB" sz="1800" dirty="0">
                <a:cs typeface="Calibri Light"/>
              </a:rPr>
              <a:t>There are many places around the world Christians make pilgrimages to. </a:t>
            </a:r>
            <a:endParaRPr lang="en-GB" sz="1800" dirty="0">
              <a:cs typeface="Calibri" panose="020F0502020204030204"/>
            </a:endParaRPr>
          </a:p>
          <a:p>
            <a:r>
              <a:rPr lang="en-GB" sz="1800" dirty="0">
                <a:cs typeface="Calibri Light"/>
              </a:rPr>
              <a:t>These are usually sites where miracles or other important spiritual events</a:t>
            </a:r>
            <a:r>
              <a:rPr lang="en-GB" sz="1800" dirty="0">
                <a:ea typeface="+mn-lt"/>
                <a:cs typeface="+mn-lt"/>
              </a:rPr>
              <a:t> </a:t>
            </a:r>
            <a:r>
              <a:rPr lang="en-GB" sz="1800" dirty="0">
                <a:cs typeface="Calibri Light"/>
              </a:rPr>
              <a:t>have been recorded.</a:t>
            </a:r>
            <a:endParaRPr lang="en-GB" sz="1800" dirty="0">
              <a:ea typeface="+mn-lt"/>
              <a:cs typeface="+mn-lt"/>
            </a:endParaRPr>
          </a:p>
          <a:p>
            <a:endParaRPr lang="en-GB" sz="1275" dirty="0">
              <a:latin typeface="Calibri Light"/>
              <a:cs typeface="Calibri Light"/>
            </a:endParaRPr>
          </a:p>
        </p:txBody>
      </p:sp>
      <p:sp>
        <p:nvSpPr>
          <p:cNvPr id="5" name="Text Placeholder 5">
            <a:extLst>
              <a:ext uri="{FF2B5EF4-FFF2-40B4-BE49-F238E27FC236}">
                <a16:creationId xmlns:a16="http://schemas.microsoft.com/office/drawing/2014/main" id="{4AEC9155-B511-44A3-8F69-D191095EB0E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a:extLst>
              <a:ext uri="{FF2B5EF4-FFF2-40B4-BE49-F238E27FC236}">
                <a16:creationId xmlns:a16="http://schemas.microsoft.com/office/drawing/2014/main" id="{6A32E861-1B0F-4B3A-B34E-CD5E72A4BA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09888" y="2057675"/>
            <a:ext cx="4138369" cy="2761068"/>
          </a:xfrm>
          <a:prstGeom prst="rect">
            <a:avLst/>
          </a:prstGeom>
        </p:spPr>
      </p:pic>
    </p:spTree>
    <p:extLst>
      <p:ext uri="{BB962C8B-B14F-4D97-AF65-F5344CB8AC3E}">
        <p14:creationId xmlns:p14="http://schemas.microsoft.com/office/powerpoint/2010/main" val="3001105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9D9CA-F9A2-4C8A-9C8F-DF7219CCC644}"/>
              </a:ext>
            </a:extLst>
          </p:cNvPr>
          <p:cNvSpPr>
            <a:spLocks noGrp="1"/>
          </p:cNvSpPr>
          <p:nvPr>
            <p:ph type="title"/>
          </p:nvPr>
        </p:nvSpPr>
        <p:spPr>
          <a:xfrm>
            <a:off x="263646" y="1001486"/>
            <a:ext cx="7641542" cy="631146"/>
          </a:xfrm>
          <a:noFill/>
        </p:spPr>
        <p:txBody>
          <a:bodyPr vert="horz" lIns="68580" tIns="34290" rIns="68580" bIns="34290" rtlCol="0" anchor="ctr">
            <a:noAutofit/>
          </a:bodyPr>
          <a:lstStyle/>
          <a:p>
            <a:r>
              <a:rPr lang="en-US" dirty="0"/>
              <a:t>Christian pilgrimage sites across the world</a:t>
            </a:r>
          </a:p>
        </p:txBody>
      </p:sp>
      <p:sp>
        <p:nvSpPr>
          <p:cNvPr id="8" name="Text Placeholder 5">
            <a:extLst>
              <a:ext uri="{FF2B5EF4-FFF2-40B4-BE49-F238E27FC236}">
                <a16:creationId xmlns:a16="http://schemas.microsoft.com/office/drawing/2014/main" id="{072F76B5-D7EB-494D-9552-ED3BCC4453C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a:extLst>
              <a:ext uri="{FF2B5EF4-FFF2-40B4-BE49-F238E27FC236}">
                <a16:creationId xmlns:a16="http://schemas.microsoft.com/office/drawing/2014/main" id="{AE3AE4BF-B63A-4DF4-A466-3356F0F72E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4157" y="1632633"/>
            <a:ext cx="3425964" cy="2283976"/>
          </a:xfrm>
          <a:prstGeom prst="rect">
            <a:avLst/>
          </a:prstGeom>
        </p:spPr>
      </p:pic>
      <p:pic>
        <p:nvPicPr>
          <p:cNvPr id="12" name="Picture 11">
            <a:extLst>
              <a:ext uri="{FF2B5EF4-FFF2-40B4-BE49-F238E27FC236}">
                <a16:creationId xmlns:a16="http://schemas.microsoft.com/office/drawing/2014/main" id="{C436AE1C-8BFF-4FC6-A514-C7B4231DDD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60670" y="1632633"/>
            <a:ext cx="3412634" cy="2283976"/>
          </a:xfrm>
          <a:prstGeom prst="rect">
            <a:avLst/>
          </a:prstGeom>
        </p:spPr>
      </p:pic>
      <p:pic>
        <p:nvPicPr>
          <p:cNvPr id="14" name="Picture 13">
            <a:extLst>
              <a:ext uri="{FF2B5EF4-FFF2-40B4-BE49-F238E27FC236}">
                <a16:creationId xmlns:a16="http://schemas.microsoft.com/office/drawing/2014/main" id="{D8CD8982-062B-410C-A950-C0C5894507E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4157" y="4154885"/>
            <a:ext cx="3425964" cy="2271486"/>
          </a:xfrm>
          <a:prstGeom prst="rect">
            <a:avLst/>
          </a:prstGeom>
        </p:spPr>
      </p:pic>
      <p:pic>
        <p:nvPicPr>
          <p:cNvPr id="16" name="Picture 15">
            <a:extLst>
              <a:ext uri="{FF2B5EF4-FFF2-40B4-BE49-F238E27FC236}">
                <a16:creationId xmlns:a16="http://schemas.microsoft.com/office/drawing/2014/main" id="{8E5EACA2-C9FB-477E-88E4-A3A8067BD63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60670" y="4142395"/>
            <a:ext cx="3412634" cy="2283976"/>
          </a:xfrm>
          <a:prstGeom prst="rect">
            <a:avLst/>
          </a:prstGeom>
        </p:spPr>
      </p:pic>
    </p:spTree>
    <p:extLst>
      <p:ext uri="{BB962C8B-B14F-4D97-AF65-F5344CB8AC3E}">
        <p14:creationId xmlns:p14="http://schemas.microsoft.com/office/powerpoint/2010/main" val="4103233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3E143-FBF5-4BC8-B7CF-F80CA7CAF23F}"/>
              </a:ext>
            </a:extLst>
          </p:cNvPr>
          <p:cNvSpPr>
            <a:spLocks noGrp="1"/>
          </p:cNvSpPr>
          <p:nvPr>
            <p:ph type="title"/>
          </p:nvPr>
        </p:nvSpPr>
        <p:spPr>
          <a:xfrm>
            <a:off x="309625" y="950747"/>
            <a:ext cx="2750279" cy="493538"/>
          </a:xfrm>
        </p:spPr>
        <p:txBody>
          <a:bodyPr>
            <a:normAutofit/>
          </a:bodyPr>
          <a:lstStyle/>
          <a:p>
            <a:r>
              <a:rPr lang="en-GB" dirty="0"/>
              <a:t>Lourdes</a:t>
            </a:r>
          </a:p>
        </p:txBody>
      </p:sp>
      <p:sp>
        <p:nvSpPr>
          <p:cNvPr id="3" name="Content Placeholder 2">
            <a:extLst>
              <a:ext uri="{FF2B5EF4-FFF2-40B4-BE49-F238E27FC236}">
                <a16:creationId xmlns:a16="http://schemas.microsoft.com/office/drawing/2014/main" id="{30C1D602-240F-49D6-942E-59EDC04CF48D}"/>
              </a:ext>
            </a:extLst>
          </p:cNvPr>
          <p:cNvSpPr>
            <a:spLocks noGrp="1"/>
          </p:cNvSpPr>
          <p:nvPr>
            <p:ph idx="1"/>
          </p:nvPr>
        </p:nvSpPr>
        <p:spPr>
          <a:xfrm>
            <a:off x="258599" y="1898823"/>
            <a:ext cx="8570729" cy="1816834"/>
          </a:xfrm>
        </p:spPr>
        <p:txBody>
          <a:bodyPr vert="horz" lIns="68580" tIns="34290" rIns="68580" bIns="34290" rtlCol="0" anchor="t">
            <a:noAutofit/>
          </a:bodyPr>
          <a:lstStyle/>
          <a:p>
            <a:r>
              <a:rPr lang="en-GB" sz="1800" dirty="0"/>
              <a:t>Lourdes is a pilgrimage site near the Pyrenees mountains in France and is particularly important to Roman Catholics.</a:t>
            </a:r>
            <a:endParaRPr lang="en-GB" sz="1800" dirty="0">
              <a:cs typeface="Calibri Light"/>
            </a:endParaRPr>
          </a:p>
          <a:p>
            <a:r>
              <a:rPr lang="en-GB" sz="1800" dirty="0">
                <a:cs typeface="Calibri Light"/>
              </a:rPr>
              <a:t>In 1858, Bernadette Soubirous, a young local girl, is believed to have seen an apparition of the Virgin Mary at Lourdes, and her friend was said to have been healed in the waters. </a:t>
            </a:r>
            <a:r>
              <a:rPr lang="en-US" sz="1800" dirty="0">
                <a:cs typeface="Calibri Light"/>
              </a:rPr>
              <a:t> </a:t>
            </a:r>
          </a:p>
          <a:p>
            <a:endParaRPr lang="en-GB" sz="1800" dirty="0"/>
          </a:p>
          <a:p>
            <a:endParaRPr lang="en-GB" sz="1275" dirty="0">
              <a:latin typeface="+mj-lt"/>
              <a:cs typeface="Calibri Light"/>
            </a:endParaRPr>
          </a:p>
        </p:txBody>
      </p:sp>
      <p:sp>
        <p:nvSpPr>
          <p:cNvPr id="8" name="Text Placeholder 5">
            <a:extLst>
              <a:ext uri="{FF2B5EF4-FFF2-40B4-BE49-F238E27FC236}">
                <a16:creationId xmlns:a16="http://schemas.microsoft.com/office/drawing/2014/main" id="{D9081DD7-2253-411A-8D43-193DEAF206F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9" name="Picture 8">
            <a:extLst>
              <a:ext uri="{FF2B5EF4-FFF2-40B4-BE49-F238E27FC236}">
                <a16:creationId xmlns:a16="http://schemas.microsoft.com/office/drawing/2014/main" id="{811D7ED1-31A2-4368-950D-47A12EECA3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8147" y="3553808"/>
            <a:ext cx="4060806" cy="2692400"/>
          </a:xfrm>
          <a:prstGeom prst="rect">
            <a:avLst/>
          </a:prstGeom>
        </p:spPr>
      </p:pic>
      <p:sp>
        <p:nvSpPr>
          <p:cNvPr id="4" name="TextBox 3">
            <a:extLst>
              <a:ext uri="{FF2B5EF4-FFF2-40B4-BE49-F238E27FC236}">
                <a16:creationId xmlns:a16="http://schemas.microsoft.com/office/drawing/2014/main" id="{FCC6CC01-67CE-4DB5-849C-94B85449039D}"/>
              </a:ext>
            </a:extLst>
          </p:cNvPr>
          <p:cNvSpPr txBox="1"/>
          <p:nvPr/>
        </p:nvSpPr>
        <p:spPr>
          <a:xfrm>
            <a:off x="258600" y="3711915"/>
            <a:ext cx="4313400" cy="2990562"/>
          </a:xfrm>
          <a:prstGeom prst="rect">
            <a:avLst/>
          </a:prstGeom>
          <a:noFill/>
        </p:spPr>
        <p:txBody>
          <a:bodyPr wrap="square" rtlCol="0">
            <a:spAutoFit/>
          </a:bodyPr>
          <a:lstStyle/>
          <a:p>
            <a:pPr>
              <a:spcAft>
                <a:spcPts val="450"/>
              </a:spcAft>
            </a:pPr>
            <a:r>
              <a:rPr lang="en-US" dirty="0">
                <a:cs typeface="Segoe UI"/>
              </a:rPr>
              <a:t>Today between 4 and 6 million Christian pilgrims visit Lourdes each year, to pray at the Sanctuary of Our Lady of Lourdes and worship at the grotto where the vision is said to have taken place.</a:t>
            </a:r>
          </a:p>
          <a:p>
            <a:pPr>
              <a:spcAft>
                <a:spcPts val="450"/>
              </a:spcAft>
            </a:pPr>
            <a:endParaRPr lang="en-US" dirty="0">
              <a:cs typeface="Segoe UI"/>
            </a:endParaRPr>
          </a:p>
          <a:p>
            <a:r>
              <a:rPr lang="en-GB" dirty="0">
                <a:cs typeface="Calibri Light"/>
              </a:rPr>
              <a:t>It is estimated that more than 200 million pilgrims have come to Lourdes since 1860.</a:t>
            </a:r>
            <a:endParaRPr lang="en-GB" dirty="0">
              <a:ea typeface="+mn-lt"/>
              <a:cs typeface="+mn-lt"/>
            </a:endParaRPr>
          </a:p>
          <a:p>
            <a:endParaRPr lang="en-GB" dirty="0"/>
          </a:p>
        </p:txBody>
      </p:sp>
    </p:spTree>
    <p:extLst>
      <p:ext uri="{BB962C8B-B14F-4D97-AF65-F5344CB8AC3E}">
        <p14:creationId xmlns:p14="http://schemas.microsoft.com/office/powerpoint/2010/main" val="1342148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8D88B-F634-4692-8668-1B38804A1343}"/>
              </a:ext>
            </a:extLst>
          </p:cNvPr>
          <p:cNvSpPr>
            <a:spLocks noGrp="1"/>
          </p:cNvSpPr>
          <p:nvPr>
            <p:ph type="title"/>
          </p:nvPr>
        </p:nvSpPr>
        <p:spPr>
          <a:xfrm>
            <a:off x="366363" y="854685"/>
            <a:ext cx="1810780" cy="571578"/>
          </a:xfrm>
        </p:spPr>
        <p:txBody>
          <a:bodyPr>
            <a:normAutofit/>
          </a:bodyPr>
          <a:lstStyle/>
          <a:p>
            <a:r>
              <a:rPr lang="en-GB" dirty="0"/>
              <a:t>Jerusalem</a:t>
            </a:r>
          </a:p>
        </p:txBody>
      </p:sp>
      <p:sp>
        <p:nvSpPr>
          <p:cNvPr id="3" name="Content Placeholder 2">
            <a:extLst>
              <a:ext uri="{FF2B5EF4-FFF2-40B4-BE49-F238E27FC236}">
                <a16:creationId xmlns:a16="http://schemas.microsoft.com/office/drawing/2014/main" id="{282B89AB-A186-4801-A01D-54D44BB4ABF6}"/>
              </a:ext>
            </a:extLst>
          </p:cNvPr>
          <p:cNvSpPr>
            <a:spLocks noGrp="1"/>
          </p:cNvSpPr>
          <p:nvPr>
            <p:ph idx="1"/>
          </p:nvPr>
        </p:nvSpPr>
        <p:spPr>
          <a:xfrm>
            <a:off x="263645" y="1447681"/>
            <a:ext cx="5128161" cy="2776083"/>
          </a:xfrm>
        </p:spPr>
        <p:txBody>
          <a:bodyPr vert="horz" lIns="68580" tIns="34290" rIns="68580" bIns="34290" rtlCol="0" anchor="t">
            <a:noAutofit/>
          </a:bodyPr>
          <a:lstStyle/>
          <a:p>
            <a:r>
              <a:rPr lang="en-GB" sz="1800" dirty="0"/>
              <a:t>Many Christians make pilgrimage to Jerusalem to bring themselves closer to Jesus. </a:t>
            </a:r>
            <a:endParaRPr lang="en-US" sz="1800" dirty="0"/>
          </a:p>
          <a:p>
            <a:r>
              <a:rPr lang="en-GB" sz="1800" dirty="0"/>
              <a:t>It is common for pilgrims to visit places Jesus is recorded as having visited during the last week of his life. Christians refer to this time as Holy Week.</a:t>
            </a:r>
          </a:p>
          <a:p>
            <a:r>
              <a:rPr lang="en-GB" sz="1800" dirty="0">
                <a:cs typeface="Calibri" panose="020F0502020204030204"/>
              </a:rPr>
              <a:t>For many Christians who visit Jerusalem, this is an opportunity to encounter the “living stones”, current Christian communities from the region. </a:t>
            </a:r>
          </a:p>
          <a:p>
            <a:r>
              <a:rPr lang="en-GB" sz="1800" dirty="0"/>
              <a:t>Christians use the Gospel of  Matthew to guide them in this.</a:t>
            </a:r>
            <a:endParaRPr lang="en-GB" sz="1800" dirty="0">
              <a:cs typeface="Calibri" panose="020F0502020204030204"/>
            </a:endParaRPr>
          </a:p>
          <a:p>
            <a:endParaRPr lang="en-GB" sz="1275" dirty="0">
              <a:latin typeface="Calibri Light"/>
              <a:cs typeface="Calibri Light"/>
            </a:endParaRPr>
          </a:p>
          <a:p>
            <a:endParaRPr lang="en-GB" sz="1275" dirty="0">
              <a:latin typeface="Calibri Light"/>
              <a:cs typeface="Calibri Light"/>
            </a:endParaRPr>
          </a:p>
          <a:p>
            <a:endParaRPr lang="en-GB" sz="1275" dirty="0">
              <a:latin typeface="+mj-lt"/>
              <a:cs typeface="Calibri Light"/>
            </a:endParaRPr>
          </a:p>
        </p:txBody>
      </p:sp>
      <p:sp>
        <p:nvSpPr>
          <p:cNvPr id="7" name="Text Placeholder 5">
            <a:extLst>
              <a:ext uri="{FF2B5EF4-FFF2-40B4-BE49-F238E27FC236}">
                <a16:creationId xmlns:a16="http://schemas.microsoft.com/office/drawing/2014/main" id="{38D7D7A1-EDEA-476F-9798-60B8F115A53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a:extLst>
              <a:ext uri="{FF2B5EF4-FFF2-40B4-BE49-F238E27FC236}">
                <a16:creationId xmlns:a16="http://schemas.microsoft.com/office/drawing/2014/main" id="{EA09F8B2-3EFE-4D1A-99EC-D0F32BDA53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1806" y="1768652"/>
            <a:ext cx="3425964" cy="2283976"/>
          </a:xfrm>
          <a:prstGeom prst="rect">
            <a:avLst/>
          </a:prstGeom>
        </p:spPr>
      </p:pic>
      <p:sp>
        <p:nvSpPr>
          <p:cNvPr id="9" name="TextBox 8">
            <a:extLst>
              <a:ext uri="{FF2B5EF4-FFF2-40B4-BE49-F238E27FC236}">
                <a16:creationId xmlns:a16="http://schemas.microsoft.com/office/drawing/2014/main" id="{A9FD7366-7088-4352-A104-43677B36E009}"/>
              </a:ext>
            </a:extLst>
          </p:cNvPr>
          <p:cNvSpPr txBox="1"/>
          <p:nvPr/>
        </p:nvSpPr>
        <p:spPr>
          <a:xfrm>
            <a:off x="272063" y="5008876"/>
            <a:ext cx="8388313" cy="1646605"/>
          </a:xfrm>
          <a:prstGeom prst="rect">
            <a:avLst/>
          </a:prstGeom>
          <a:solidFill>
            <a:schemeClr val="tx2"/>
          </a:solidFill>
        </p:spPr>
        <p:txBody>
          <a:bodyPr wrap="square" rtlCol="0">
            <a:spAutoFit/>
          </a:bodyPr>
          <a:lstStyle/>
          <a:p>
            <a:pPr>
              <a:lnSpc>
                <a:spcPct val="90000"/>
              </a:lnSpc>
              <a:spcBef>
                <a:spcPts val="750"/>
              </a:spcBef>
            </a:pPr>
            <a:r>
              <a:rPr lang="en-GB" dirty="0">
                <a:solidFill>
                  <a:schemeClr val="bg1"/>
                </a:solidFill>
                <a:cs typeface="Calibri Light"/>
              </a:rPr>
              <a:t>In pairs, read through the following verses in the Gospel of Matthew and list the places you think a Christian might want to visit.</a:t>
            </a:r>
            <a:endParaRPr lang="en-US" dirty="0">
              <a:solidFill>
                <a:schemeClr val="bg1"/>
              </a:solidFill>
              <a:ea typeface="+mn-lt"/>
              <a:cs typeface="Calibri Light"/>
            </a:endParaRPr>
          </a:p>
          <a:p>
            <a:pPr marL="285750" indent="-285750">
              <a:lnSpc>
                <a:spcPct val="90000"/>
              </a:lnSpc>
              <a:spcBef>
                <a:spcPts val="750"/>
              </a:spcBef>
              <a:buFont typeface="Arial" panose="020B0604020202020204" pitchFamily="34" charset="0"/>
              <a:buChar char="•"/>
            </a:pPr>
            <a:r>
              <a:rPr lang="en-GB" dirty="0">
                <a:solidFill>
                  <a:schemeClr val="bg1"/>
                </a:solidFill>
                <a:cs typeface="Calibri Light"/>
              </a:rPr>
              <a:t>Matthew 26:17-29</a:t>
            </a:r>
            <a:endParaRPr lang="en-US" dirty="0">
              <a:solidFill>
                <a:schemeClr val="bg1"/>
              </a:solidFill>
              <a:ea typeface="+mn-lt"/>
              <a:cs typeface="Calibri Light"/>
            </a:endParaRPr>
          </a:p>
          <a:p>
            <a:pPr marL="285750" indent="-285750">
              <a:lnSpc>
                <a:spcPct val="90000"/>
              </a:lnSpc>
              <a:spcBef>
                <a:spcPts val="750"/>
              </a:spcBef>
              <a:buFont typeface="Arial" panose="020B0604020202020204" pitchFamily="34" charset="0"/>
              <a:buChar char="•"/>
            </a:pPr>
            <a:r>
              <a:rPr lang="en-GB" dirty="0">
                <a:solidFill>
                  <a:schemeClr val="bg1"/>
                </a:solidFill>
                <a:cs typeface="Calibri Light"/>
              </a:rPr>
              <a:t>Matthew 27:45-55 </a:t>
            </a:r>
          </a:p>
          <a:p>
            <a:pPr marL="285750" indent="-285750">
              <a:lnSpc>
                <a:spcPct val="90000"/>
              </a:lnSpc>
              <a:spcBef>
                <a:spcPts val="750"/>
              </a:spcBef>
              <a:buFont typeface="Arial" panose="020B0604020202020204" pitchFamily="34" charset="0"/>
              <a:buChar char="•"/>
            </a:pPr>
            <a:r>
              <a:rPr lang="en-GB" dirty="0">
                <a:solidFill>
                  <a:schemeClr val="bg1"/>
                </a:solidFill>
                <a:cs typeface="Calibri Light"/>
              </a:rPr>
              <a:t>Matthew 28:1-10</a:t>
            </a:r>
            <a:endParaRPr lang="en-US" dirty="0">
              <a:solidFill>
                <a:schemeClr val="bg1"/>
              </a:solidFill>
              <a:cs typeface="Calibri Light"/>
            </a:endParaRPr>
          </a:p>
        </p:txBody>
      </p:sp>
    </p:spTree>
    <p:extLst>
      <p:ext uri="{BB962C8B-B14F-4D97-AF65-F5344CB8AC3E}">
        <p14:creationId xmlns:p14="http://schemas.microsoft.com/office/powerpoint/2010/main" val="1137240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AB2E-0181-4680-9BA2-4CFD9FACC8D5}"/>
              </a:ext>
            </a:extLst>
          </p:cNvPr>
          <p:cNvSpPr>
            <a:spLocks noGrp="1"/>
          </p:cNvSpPr>
          <p:nvPr>
            <p:ph type="title"/>
          </p:nvPr>
        </p:nvSpPr>
        <p:spPr>
          <a:xfrm>
            <a:off x="336488" y="966315"/>
            <a:ext cx="1932074" cy="510123"/>
          </a:xfrm>
        </p:spPr>
        <p:txBody>
          <a:bodyPr/>
          <a:lstStyle/>
          <a:p>
            <a:r>
              <a:rPr lang="en-US" dirty="0">
                <a:cs typeface="Calibri Light"/>
              </a:rPr>
              <a:t>Jerusalem</a:t>
            </a:r>
            <a:endParaRPr lang="en-US" dirty="0"/>
          </a:p>
        </p:txBody>
      </p:sp>
      <p:sp>
        <p:nvSpPr>
          <p:cNvPr id="14" name="Text Placeholder 5">
            <a:extLst>
              <a:ext uri="{FF2B5EF4-FFF2-40B4-BE49-F238E27FC236}">
                <a16:creationId xmlns:a16="http://schemas.microsoft.com/office/drawing/2014/main" id="{305AA8F3-52B8-4E21-9B3A-EC90B43E13A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8" name="TextBox 17">
            <a:extLst>
              <a:ext uri="{FF2B5EF4-FFF2-40B4-BE49-F238E27FC236}">
                <a16:creationId xmlns:a16="http://schemas.microsoft.com/office/drawing/2014/main" id="{901FE087-2AD4-4169-B530-CE84AD22553B}"/>
              </a:ext>
            </a:extLst>
          </p:cNvPr>
          <p:cNvSpPr txBox="1"/>
          <p:nvPr/>
        </p:nvSpPr>
        <p:spPr>
          <a:xfrm>
            <a:off x="6657363" y="4774644"/>
            <a:ext cx="2159123" cy="1384995"/>
          </a:xfrm>
          <a:prstGeom prst="rect">
            <a:avLst/>
          </a:prstGeom>
          <a:solidFill>
            <a:schemeClr val="tx2"/>
          </a:solidFill>
        </p:spPr>
        <p:txBody>
          <a:bodyPr wrap="square" rtlCol="0">
            <a:spAutoFit/>
          </a:bodyPr>
          <a:lstStyle/>
          <a:p>
            <a:r>
              <a:rPr lang="en-US" sz="1400" b="1" dirty="0">
                <a:solidFill>
                  <a:schemeClr val="bg1"/>
                </a:solidFill>
                <a:cs typeface="Segoe UI"/>
              </a:rPr>
              <a:t>Church of the Holy </a:t>
            </a:r>
            <a:r>
              <a:rPr lang="en-US" sz="1400" b="1" dirty="0" err="1">
                <a:solidFill>
                  <a:schemeClr val="bg1"/>
                </a:solidFill>
                <a:cs typeface="Segoe UI"/>
              </a:rPr>
              <a:t>Sepulchre</a:t>
            </a:r>
            <a:r>
              <a:rPr lang="en-US" sz="1400" b="1" dirty="0">
                <a:solidFill>
                  <a:schemeClr val="bg1"/>
                </a:solidFill>
                <a:cs typeface="Segoe UI"/>
              </a:rPr>
              <a:t>​</a:t>
            </a:r>
            <a:endParaRPr lang="en-US" sz="1400" b="1" dirty="0">
              <a:solidFill>
                <a:schemeClr val="bg1"/>
              </a:solidFill>
            </a:endParaRPr>
          </a:p>
          <a:p>
            <a:r>
              <a:rPr lang="en-US" sz="1400" dirty="0">
                <a:solidFill>
                  <a:schemeClr val="bg1"/>
                </a:solidFill>
                <a:cs typeface="Arial"/>
              </a:rPr>
              <a:t>Said to have been built on the site where Jesus was crucified, and on which he rose. </a:t>
            </a:r>
          </a:p>
        </p:txBody>
      </p:sp>
      <p:pic>
        <p:nvPicPr>
          <p:cNvPr id="6" name="Picture 5">
            <a:extLst>
              <a:ext uri="{FF2B5EF4-FFF2-40B4-BE49-F238E27FC236}">
                <a16:creationId xmlns:a16="http://schemas.microsoft.com/office/drawing/2014/main" id="{9B4EB2EB-77B2-4890-8758-9B7580A6FF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6488" y="1630350"/>
            <a:ext cx="2438400" cy="1618488"/>
          </a:xfrm>
          <a:prstGeom prst="rect">
            <a:avLst/>
          </a:prstGeom>
        </p:spPr>
      </p:pic>
      <p:pic>
        <p:nvPicPr>
          <p:cNvPr id="20" name="Picture 19">
            <a:extLst>
              <a:ext uri="{FF2B5EF4-FFF2-40B4-BE49-F238E27FC236}">
                <a16:creationId xmlns:a16="http://schemas.microsoft.com/office/drawing/2014/main" id="{E3797ABE-9447-44B8-A394-FD76349B41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9770" y="1549421"/>
            <a:ext cx="2159123" cy="3225223"/>
          </a:xfrm>
          <a:prstGeom prst="rect">
            <a:avLst/>
          </a:prstGeom>
        </p:spPr>
      </p:pic>
      <p:sp>
        <p:nvSpPr>
          <p:cNvPr id="17" name="TextBox 16">
            <a:extLst>
              <a:ext uri="{FF2B5EF4-FFF2-40B4-BE49-F238E27FC236}">
                <a16:creationId xmlns:a16="http://schemas.microsoft.com/office/drawing/2014/main" id="{ABBDC5B4-B4DA-42DF-BFAB-9D089906A1F7}"/>
              </a:ext>
            </a:extLst>
          </p:cNvPr>
          <p:cNvSpPr txBox="1"/>
          <p:nvPr/>
        </p:nvSpPr>
        <p:spPr>
          <a:xfrm>
            <a:off x="4449770" y="3912870"/>
            <a:ext cx="2159123" cy="1815882"/>
          </a:xfrm>
          <a:prstGeom prst="rect">
            <a:avLst/>
          </a:prstGeom>
          <a:solidFill>
            <a:schemeClr val="tx2"/>
          </a:solidFill>
        </p:spPr>
        <p:txBody>
          <a:bodyPr wrap="square" rtlCol="0">
            <a:spAutoFit/>
          </a:bodyPr>
          <a:lstStyle/>
          <a:p>
            <a:r>
              <a:rPr lang="en-US" sz="1400" b="1" dirty="0">
                <a:solidFill>
                  <a:schemeClr val="bg1"/>
                </a:solidFill>
                <a:cs typeface="Segoe UI"/>
              </a:rPr>
              <a:t>Via Dolorosa​</a:t>
            </a:r>
            <a:endParaRPr lang="en-US" sz="1400" b="1" dirty="0">
              <a:solidFill>
                <a:schemeClr val="bg1"/>
              </a:solidFill>
            </a:endParaRPr>
          </a:p>
          <a:p>
            <a:r>
              <a:rPr lang="en-US" sz="1400" dirty="0">
                <a:solidFill>
                  <a:schemeClr val="bg1"/>
                </a:solidFill>
                <a:cs typeface="Arial"/>
              </a:rPr>
              <a:t>A special route through the old city of Jerusalem to the Church of the Holy </a:t>
            </a:r>
            <a:r>
              <a:rPr lang="en-US" sz="1400" dirty="0" err="1">
                <a:solidFill>
                  <a:schemeClr val="bg1"/>
                </a:solidFill>
                <a:cs typeface="Arial"/>
              </a:rPr>
              <a:t>Sepulchre</a:t>
            </a:r>
            <a:r>
              <a:rPr lang="en-US" sz="1400" dirty="0">
                <a:solidFill>
                  <a:schemeClr val="bg1"/>
                </a:solidFill>
                <a:cs typeface="Arial"/>
              </a:rPr>
              <a:t>, believed to be the path Jesus took on his way to crucifixion.</a:t>
            </a:r>
          </a:p>
        </p:txBody>
      </p:sp>
      <p:pic>
        <p:nvPicPr>
          <p:cNvPr id="22" name="Picture 21">
            <a:extLst>
              <a:ext uri="{FF2B5EF4-FFF2-40B4-BE49-F238E27FC236}">
                <a16:creationId xmlns:a16="http://schemas.microsoft.com/office/drawing/2014/main" id="{616E9CEB-273E-4D65-89BD-55623485808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57363" y="1549420"/>
            <a:ext cx="2150149" cy="3225224"/>
          </a:xfrm>
          <a:prstGeom prst="rect">
            <a:avLst/>
          </a:prstGeom>
        </p:spPr>
      </p:pic>
      <p:pic>
        <p:nvPicPr>
          <p:cNvPr id="24" name="Picture 23">
            <a:extLst>
              <a:ext uri="{FF2B5EF4-FFF2-40B4-BE49-F238E27FC236}">
                <a16:creationId xmlns:a16="http://schemas.microsoft.com/office/drawing/2014/main" id="{350607D3-E7C7-4D3A-A9F6-557C39D661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6488" y="3912870"/>
            <a:ext cx="2538784" cy="1691465"/>
          </a:xfrm>
          <a:prstGeom prst="rect">
            <a:avLst/>
          </a:prstGeom>
        </p:spPr>
      </p:pic>
      <p:sp>
        <p:nvSpPr>
          <p:cNvPr id="16" name="TextBox 15">
            <a:extLst>
              <a:ext uri="{FF2B5EF4-FFF2-40B4-BE49-F238E27FC236}">
                <a16:creationId xmlns:a16="http://schemas.microsoft.com/office/drawing/2014/main" id="{86CEBA4D-3766-430B-B9CC-4226FB159AB5}"/>
              </a:ext>
            </a:extLst>
          </p:cNvPr>
          <p:cNvSpPr txBox="1"/>
          <p:nvPr/>
        </p:nvSpPr>
        <p:spPr>
          <a:xfrm>
            <a:off x="1662214" y="2877833"/>
            <a:ext cx="2438399" cy="954107"/>
          </a:xfrm>
          <a:prstGeom prst="rect">
            <a:avLst/>
          </a:prstGeom>
          <a:solidFill>
            <a:schemeClr val="tx2"/>
          </a:solidFill>
        </p:spPr>
        <p:txBody>
          <a:bodyPr wrap="square" rtlCol="0">
            <a:spAutoFit/>
          </a:bodyPr>
          <a:lstStyle/>
          <a:p>
            <a:r>
              <a:rPr lang="en-US" sz="1400" b="1" dirty="0">
                <a:solidFill>
                  <a:schemeClr val="bg1"/>
                </a:solidFill>
                <a:cs typeface="Segoe UI"/>
              </a:rPr>
              <a:t>Church of the Ascension</a:t>
            </a:r>
          </a:p>
          <a:p>
            <a:r>
              <a:rPr lang="en-US" sz="1400" dirty="0">
                <a:solidFill>
                  <a:schemeClr val="bg1"/>
                </a:solidFill>
                <a:cs typeface="Segoe UI"/>
              </a:rPr>
              <a:t>Said to mark the site where Jesus rose to Heaven 40 days after his resurrection.</a:t>
            </a:r>
          </a:p>
        </p:txBody>
      </p:sp>
      <p:sp>
        <p:nvSpPr>
          <p:cNvPr id="19" name="TextBox 18">
            <a:extLst>
              <a:ext uri="{FF2B5EF4-FFF2-40B4-BE49-F238E27FC236}">
                <a16:creationId xmlns:a16="http://schemas.microsoft.com/office/drawing/2014/main" id="{2A5BC40E-AF22-4A5F-9CA9-76997D2FF01A}"/>
              </a:ext>
            </a:extLst>
          </p:cNvPr>
          <p:cNvSpPr txBox="1"/>
          <p:nvPr/>
        </p:nvSpPr>
        <p:spPr>
          <a:xfrm>
            <a:off x="1941490" y="5133926"/>
            <a:ext cx="2159123" cy="954107"/>
          </a:xfrm>
          <a:prstGeom prst="rect">
            <a:avLst/>
          </a:prstGeom>
          <a:solidFill>
            <a:schemeClr val="tx2"/>
          </a:solidFill>
        </p:spPr>
        <p:txBody>
          <a:bodyPr wrap="square" rtlCol="0">
            <a:spAutoFit/>
          </a:bodyPr>
          <a:lstStyle/>
          <a:p>
            <a:pPr algn="ctr"/>
            <a:r>
              <a:rPr lang="en-US" sz="1400" b="1" dirty="0">
                <a:solidFill>
                  <a:schemeClr val="bg1"/>
                </a:solidFill>
                <a:cs typeface="Segoe UI"/>
              </a:rPr>
              <a:t>Garden of Gethsemane​</a:t>
            </a:r>
            <a:endParaRPr lang="en-US" sz="1400" b="1" dirty="0">
              <a:solidFill>
                <a:schemeClr val="bg1"/>
              </a:solidFill>
            </a:endParaRPr>
          </a:p>
          <a:p>
            <a:r>
              <a:rPr lang="en-US" sz="1400" dirty="0">
                <a:solidFill>
                  <a:schemeClr val="bg1"/>
                </a:solidFill>
                <a:cs typeface="Arial"/>
              </a:rPr>
              <a:t>Believed to be where Jesus prayed before he was arrested. </a:t>
            </a:r>
          </a:p>
        </p:txBody>
      </p:sp>
    </p:spTree>
    <p:extLst>
      <p:ext uri="{BB962C8B-B14F-4D97-AF65-F5344CB8AC3E}">
        <p14:creationId xmlns:p14="http://schemas.microsoft.com/office/powerpoint/2010/main" val="1810087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54A29-5809-444D-BB22-8AE9AA69B376}"/>
              </a:ext>
            </a:extLst>
          </p:cNvPr>
          <p:cNvSpPr>
            <a:spLocks noGrp="1"/>
          </p:cNvSpPr>
          <p:nvPr>
            <p:ph type="title"/>
          </p:nvPr>
        </p:nvSpPr>
        <p:spPr>
          <a:xfrm>
            <a:off x="370582" y="1017046"/>
            <a:ext cx="3457850" cy="587894"/>
          </a:xfrm>
        </p:spPr>
        <p:txBody>
          <a:bodyPr>
            <a:normAutofit/>
          </a:bodyPr>
          <a:lstStyle/>
          <a:p>
            <a:r>
              <a:rPr lang="en-GB" dirty="0"/>
              <a:t>Rome/ Vatican City</a:t>
            </a:r>
          </a:p>
        </p:txBody>
      </p:sp>
      <p:sp>
        <p:nvSpPr>
          <p:cNvPr id="3" name="Content Placeholder 2">
            <a:extLst>
              <a:ext uri="{FF2B5EF4-FFF2-40B4-BE49-F238E27FC236}">
                <a16:creationId xmlns:a16="http://schemas.microsoft.com/office/drawing/2014/main" id="{464E26E1-EB27-4A2B-BA8F-F5E1510DD29D}"/>
              </a:ext>
            </a:extLst>
          </p:cNvPr>
          <p:cNvSpPr>
            <a:spLocks noGrp="1"/>
          </p:cNvSpPr>
          <p:nvPr>
            <p:ph idx="1"/>
          </p:nvPr>
        </p:nvSpPr>
        <p:spPr>
          <a:xfrm>
            <a:off x="370581" y="1804299"/>
            <a:ext cx="4990204" cy="1917507"/>
          </a:xfrm>
        </p:spPr>
        <p:txBody>
          <a:bodyPr vert="horz" lIns="68580" tIns="34290" rIns="68580" bIns="34290" rtlCol="0" anchor="t">
            <a:noAutofit/>
          </a:bodyPr>
          <a:lstStyle/>
          <a:p>
            <a:r>
              <a:rPr lang="en-GB" sz="1800" dirty="0"/>
              <a:t>Christians believe that Rome is where St Peter went after leaving Jerusalem, and where he was executed for his faith in Jesus.</a:t>
            </a:r>
          </a:p>
          <a:p>
            <a:r>
              <a:rPr lang="en-GB" sz="1800" dirty="0"/>
              <a:t>The most important site in Rome is St Peter’s Basilica.</a:t>
            </a:r>
            <a:endParaRPr lang="en-GB" sz="1800" dirty="0">
              <a:cs typeface="Calibri Light"/>
            </a:endParaRPr>
          </a:p>
          <a:p>
            <a:r>
              <a:rPr lang="en-GB" sz="1800" dirty="0"/>
              <a:t>Pilgrims are able to pray at services led by the Pope and visit what they believe is the tomb of St Peter, underneath the basilica. </a:t>
            </a:r>
          </a:p>
          <a:p>
            <a:r>
              <a:rPr lang="en-GB" sz="1800" dirty="0"/>
              <a:t>The feet of a 13th-century statue of St Peter have been rubbed smooth by the millions of pilgrims who have touched them over the years.</a:t>
            </a:r>
          </a:p>
          <a:p>
            <a:endParaRPr lang="en-GB" sz="1275" dirty="0">
              <a:latin typeface="+mj-lt"/>
              <a:cs typeface="Calibri Light" panose="020F0302020204030204"/>
            </a:endParaRPr>
          </a:p>
        </p:txBody>
      </p:sp>
      <p:sp>
        <p:nvSpPr>
          <p:cNvPr id="7" name="Text Placeholder 5">
            <a:extLst>
              <a:ext uri="{FF2B5EF4-FFF2-40B4-BE49-F238E27FC236}">
                <a16:creationId xmlns:a16="http://schemas.microsoft.com/office/drawing/2014/main" id="{910143BB-0B57-444E-AB56-EB8768215CA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a:extLst>
              <a:ext uri="{FF2B5EF4-FFF2-40B4-BE49-F238E27FC236}">
                <a16:creationId xmlns:a16="http://schemas.microsoft.com/office/drawing/2014/main" id="{A7306C8C-FE65-4B09-894E-21AD8901C27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0785" y="1804299"/>
            <a:ext cx="3412634" cy="2283976"/>
          </a:xfrm>
          <a:prstGeom prst="rect">
            <a:avLst/>
          </a:prstGeom>
        </p:spPr>
      </p:pic>
      <p:sp>
        <p:nvSpPr>
          <p:cNvPr id="9" name="TextBox 8">
            <a:extLst>
              <a:ext uri="{FF2B5EF4-FFF2-40B4-BE49-F238E27FC236}">
                <a16:creationId xmlns:a16="http://schemas.microsoft.com/office/drawing/2014/main" id="{E5826DFF-01EE-4399-8C82-EFF12BBBAB74}"/>
              </a:ext>
            </a:extLst>
          </p:cNvPr>
          <p:cNvSpPr txBox="1"/>
          <p:nvPr/>
        </p:nvSpPr>
        <p:spPr>
          <a:xfrm>
            <a:off x="3528939" y="5686236"/>
            <a:ext cx="4990204" cy="646331"/>
          </a:xfrm>
          <a:prstGeom prst="rect">
            <a:avLst/>
          </a:prstGeom>
          <a:solidFill>
            <a:schemeClr val="tx2"/>
          </a:solidFill>
        </p:spPr>
        <p:txBody>
          <a:bodyPr wrap="square" rtlCol="0">
            <a:spAutoFit/>
          </a:bodyPr>
          <a:lstStyle/>
          <a:p>
            <a:r>
              <a:rPr lang="en-GB" dirty="0">
                <a:solidFill>
                  <a:schemeClr val="bg1"/>
                </a:solidFill>
              </a:rPr>
              <a:t>Which denomination of Christians do you think makes the most pilgrimages to Rome? Why?</a:t>
            </a:r>
            <a:endParaRPr lang="en-US" dirty="0">
              <a:solidFill>
                <a:schemeClr val="bg1"/>
              </a:solidFill>
            </a:endParaRPr>
          </a:p>
        </p:txBody>
      </p:sp>
    </p:spTree>
    <p:extLst>
      <p:ext uri="{BB962C8B-B14F-4D97-AF65-F5344CB8AC3E}">
        <p14:creationId xmlns:p14="http://schemas.microsoft.com/office/powerpoint/2010/main" val="1913943486"/>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9B594C-811D-46E7-B14D-678A813D254F}">
  <ds:schemaRefs>
    <ds:schemaRef ds:uri="40e3bd4d-ad2a-475f-b877-b0398ba3b99b"/>
    <ds:schemaRef ds:uri="http://schemas.microsoft.com/office/2006/documentManagement/types"/>
    <ds:schemaRef ds:uri="http://schemas.microsoft.com/office/2006/metadata/properties"/>
    <ds:schemaRef ds:uri="http://schemas.microsoft.com/office/infopath/2007/PartnerControls"/>
    <ds:schemaRef ds:uri="cf8bedca-0699-49e1-97e1-14424d7eca52"/>
    <ds:schemaRef ds:uri="http://purl.org/dc/terms/"/>
    <ds:schemaRef ds:uri="http://purl.org/dc/dcmitype/"/>
    <ds:schemaRef ds:uri="http://schemas.openxmlformats.org/package/2006/metadata/core-properties"/>
    <ds:schemaRef ds:uri="http://www.w3.org/XML/1998/namespace"/>
    <ds:schemaRef ds:uri="http://purl.org/dc/elements/1.1/"/>
  </ds:schemaRefs>
</ds:datastoreItem>
</file>

<file path=customXml/itemProps2.xml><?xml version="1.0" encoding="utf-8"?>
<ds:datastoreItem xmlns:ds="http://schemas.openxmlformats.org/officeDocument/2006/customXml" ds:itemID="{C979E530-3B28-482E-8CB9-2D948158A38B}">
  <ds:schemaRefs>
    <ds:schemaRef ds:uri="http://schemas.microsoft.com/sharepoint/v3/contenttype/forms"/>
  </ds:schemaRefs>
</ds:datastoreItem>
</file>

<file path=customXml/itemProps3.xml><?xml version="1.0" encoding="utf-8"?>
<ds:datastoreItem xmlns:ds="http://schemas.openxmlformats.org/officeDocument/2006/customXml" ds:itemID="{879F5288-A594-4DE4-A0E3-689EF137E0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2605</TotalTime>
  <Words>1979</Words>
  <Application>Microsoft Office PowerPoint</Application>
  <PresentationFormat>On-screen Show (4:3)</PresentationFormat>
  <Paragraphs>238</Paragraphs>
  <Slides>22</Slides>
  <Notes>21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Palatino</vt:lpstr>
      <vt:lpstr>Office Theme</vt:lpstr>
      <vt:lpstr>PowerPoint Presentation</vt:lpstr>
      <vt:lpstr>PowerPoint Presentation</vt:lpstr>
      <vt:lpstr>What is a pilgrimage?</vt:lpstr>
      <vt:lpstr>Where do Christians go on pilgrimage?</vt:lpstr>
      <vt:lpstr>Christian pilgrimage sites across the world</vt:lpstr>
      <vt:lpstr>Lourdes</vt:lpstr>
      <vt:lpstr>Jerusalem</vt:lpstr>
      <vt:lpstr>Jerusalem</vt:lpstr>
      <vt:lpstr>Rome/ Vatican City</vt:lpstr>
      <vt:lpstr>Taizé</vt:lpstr>
      <vt:lpstr>Pilgrimage in the United Kingdom</vt:lpstr>
      <vt:lpstr>Pilgrimage to Westminster Abbey</vt:lpstr>
      <vt:lpstr>Who is St Edward the Confessor?</vt:lpstr>
      <vt:lpstr>PowerPoint Presentation</vt:lpstr>
      <vt:lpstr>What is Edwardtide?</vt:lpstr>
      <vt:lpstr>Edwardtide</vt:lpstr>
      <vt:lpstr>Iona</vt:lpstr>
      <vt:lpstr>Walsingham</vt:lpstr>
      <vt:lpstr>Task: Pitch to pilgrims </vt:lpstr>
      <vt:lpstr>Task: Pitch to pilgrims</vt:lpstr>
      <vt:lpstr>Questions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294</cp:revision>
  <dcterms:created xsi:type="dcterms:W3CDTF">2019-02-11T11:01:41Z</dcterms:created>
  <dcterms:modified xsi:type="dcterms:W3CDTF">2023-06-07T11:18:42Z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2484400</vt:r8>
  </property>
  <property fmtid="{D5CDD505-2E9C-101B-9397-08002B2CF9AE}" pid="4" name="MediaServiceImageTags">
    <vt:lpwstr/>
  </property>
</Properties>
</file>